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5"/>
  </p:notesMasterIdLst>
  <p:sldIdLst>
    <p:sldId id="256" r:id="rId6"/>
    <p:sldId id="280" r:id="rId7"/>
    <p:sldId id="272" r:id="rId8"/>
    <p:sldId id="277" r:id="rId9"/>
    <p:sldId id="273" r:id="rId10"/>
    <p:sldId id="276" r:id="rId11"/>
    <p:sldId id="281" r:id="rId12"/>
    <p:sldId id="282" r:id="rId13"/>
    <p:sldId id="28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9C1C31-57CE-AA06-F20F-FD14577F3B1B}" v="3" dt="2025-10-28T18:21:29.3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6E388-9FD6-4423-934B-04D35A9FCD57}" type="datetimeFigureOut">
              <a:rPr lang="en-US" smtClean="0"/>
              <a:t>10/28/2025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FF731E-BA37-4208-B533-CC547048D7AF}" type="slidenum">
              <a:rPr lang="en-US" smtClean="0"/>
              <a:t>‹#›</a:t>
            </a:fld>
            <a:endParaRPr lang="en-US"/>
          </a:p>
        </p:txBody>
      </p:sp>
    </p:spTree>
    <p:extLst>
      <p:ext uri="{BB962C8B-B14F-4D97-AF65-F5344CB8AC3E}">
        <p14:creationId xmlns:p14="http://schemas.microsoft.com/office/powerpoint/2010/main" val="2170146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FF731E-BA37-4208-B533-CC547048D7AF}" type="slidenum">
              <a:rPr lang="en-US" smtClean="0"/>
              <a:t>1</a:t>
            </a:fld>
            <a:endParaRPr lang="en-US"/>
          </a:p>
        </p:txBody>
      </p:sp>
    </p:spTree>
    <p:extLst>
      <p:ext uri="{BB962C8B-B14F-4D97-AF65-F5344CB8AC3E}">
        <p14:creationId xmlns:p14="http://schemas.microsoft.com/office/powerpoint/2010/main" val="1637654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FF731E-BA37-4208-B533-CC547048D7AF}" type="slidenum">
              <a:rPr lang="en-US" smtClean="0"/>
              <a:t>2</a:t>
            </a:fld>
            <a:endParaRPr lang="en-US"/>
          </a:p>
        </p:txBody>
      </p:sp>
    </p:spTree>
    <p:extLst>
      <p:ext uri="{BB962C8B-B14F-4D97-AF65-F5344CB8AC3E}">
        <p14:creationId xmlns:p14="http://schemas.microsoft.com/office/powerpoint/2010/main" val="659772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8FC691-18EC-43EC-9244-E11BE19D0FB6}" type="slidenum">
              <a:rPr lang="en-US" smtClean="0"/>
              <a:t>3</a:t>
            </a:fld>
            <a:endParaRPr lang="en-US"/>
          </a:p>
        </p:txBody>
      </p:sp>
    </p:spTree>
    <p:extLst>
      <p:ext uri="{BB962C8B-B14F-4D97-AF65-F5344CB8AC3E}">
        <p14:creationId xmlns:p14="http://schemas.microsoft.com/office/powerpoint/2010/main" val="3055019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8FC691-18EC-43EC-9244-E11BE19D0FB6}" type="slidenum">
              <a:rPr lang="en-US" smtClean="0"/>
              <a:t>5</a:t>
            </a:fld>
            <a:endParaRPr lang="en-US"/>
          </a:p>
        </p:txBody>
      </p:sp>
    </p:spTree>
    <p:extLst>
      <p:ext uri="{BB962C8B-B14F-4D97-AF65-F5344CB8AC3E}">
        <p14:creationId xmlns:p14="http://schemas.microsoft.com/office/powerpoint/2010/main" val="22343273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AFF731E-BA37-4208-B533-CC547048D7AF}" type="slidenum">
              <a:rPr lang="en-US" smtClean="0"/>
              <a:t>6</a:t>
            </a:fld>
            <a:endParaRPr lang="en-US"/>
          </a:p>
        </p:txBody>
      </p:sp>
    </p:spTree>
    <p:extLst>
      <p:ext uri="{BB962C8B-B14F-4D97-AF65-F5344CB8AC3E}">
        <p14:creationId xmlns:p14="http://schemas.microsoft.com/office/powerpoint/2010/main" val="2875830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2"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6" indent="0" algn="ctr">
              <a:buNone/>
              <a:defRPr sz="2400"/>
            </a:lvl2pPr>
            <a:lvl3pPr marL="914411" indent="0" algn="ctr">
              <a:buNone/>
              <a:defRPr sz="2400"/>
            </a:lvl3pPr>
            <a:lvl4pPr marL="1371617" indent="0" algn="ctr">
              <a:buNone/>
              <a:defRPr sz="2000"/>
            </a:lvl4pPr>
            <a:lvl5pPr marL="1828823" indent="0" algn="ctr">
              <a:buNone/>
              <a:defRPr sz="2000"/>
            </a:lvl5pPr>
            <a:lvl6pPr marL="2286029" indent="0" algn="ctr">
              <a:buNone/>
              <a:defRPr sz="2000"/>
            </a:lvl6pPr>
            <a:lvl7pPr marL="2743234" indent="0" algn="ctr">
              <a:buNone/>
              <a:defRPr sz="2000"/>
            </a:lvl7pPr>
            <a:lvl8pPr marL="3200440" indent="0" algn="ctr">
              <a:buNone/>
              <a:defRPr sz="2000"/>
            </a:lvl8pPr>
            <a:lvl9pPr marL="3657646"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F4853D95-D726-4D71-9052-46CC040BE297}"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676DE-14A2-4CCE-BFFF-EDEED86E7C4F}"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897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853D95-D726-4D71-9052-46CC040BE297}"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676DE-14A2-4CCE-BFFF-EDEED86E7C4F}" type="slidenum">
              <a:rPr lang="en-US" smtClean="0"/>
              <a:t>‹#›</a:t>
            </a:fld>
            <a:endParaRPr lang="en-US"/>
          </a:p>
        </p:txBody>
      </p:sp>
    </p:spTree>
    <p:extLst>
      <p:ext uri="{BB962C8B-B14F-4D97-AF65-F5344CB8AC3E}">
        <p14:creationId xmlns:p14="http://schemas.microsoft.com/office/powerpoint/2010/main" val="1566356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899" y="414779"/>
            <a:ext cx="2628900" cy="57574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199"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853D95-D726-4D71-9052-46CC040BE297}"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676DE-14A2-4CCE-BFFF-EDEED86E7C4F}" type="slidenum">
              <a:rPr lang="en-US" smtClean="0"/>
              <a:t>‹#›</a:t>
            </a:fld>
            <a:endParaRPr lang="en-US"/>
          </a:p>
        </p:txBody>
      </p:sp>
    </p:spTree>
    <p:extLst>
      <p:ext uri="{BB962C8B-B14F-4D97-AF65-F5344CB8AC3E}">
        <p14:creationId xmlns:p14="http://schemas.microsoft.com/office/powerpoint/2010/main" val="3583391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853D95-D726-4D71-9052-46CC040BE297}"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676DE-14A2-4CCE-BFFF-EDEED86E7C4F}" type="slidenum">
              <a:rPr lang="en-US" smtClean="0"/>
              <a:t>‹#›</a:t>
            </a:fld>
            <a:endParaRPr lang="en-US"/>
          </a:p>
        </p:txBody>
      </p:sp>
    </p:spTree>
    <p:extLst>
      <p:ext uri="{BB962C8B-B14F-4D97-AF65-F5344CB8AC3E}">
        <p14:creationId xmlns:p14="http://schemas.microsoft.com/office/powerpoint/2010/main" val="3463184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6"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6" indent="0">
              <a:buNone/>
              <a:defRPr sz="1800">
                <a:solidFill>
                  <a:schemeClr val="tx1">
                    <a:tint val="75000"/>
                  </a:schemeClr>
                </a:solidFill>
              </a:defRPr>
            </a:lvl2pPr>
            <a:lvl3pPr marL="914411" indent="0">
              <a:buNone/>
              <a:defRPr sz="1600">
                <a:solidFill>
                  <a:schemeClr val="tx1">
                    <a:tint val="75000"/>
                  </a:schemeClr>
                </a:solidFill>
              </a:defRPr>
            </a:lvl3pPr>
            <a:lvl4pPr marL="1371617" indent="0">
              <a:buNone/>
              <a:defRPr sz="1400">
                <a:solidFill>
                  <a:schemeClr val="tx1">
                    <a:tint val="75000"/>
                  </a:schemeClr>
                </a:solidFill>
              </a:defRPr>
            </a:lvl4pPr>
            <a:lvl5pPr marL="1828823" indent="0">
              <a:buNone/>
              <a:defRPr sz="1400">
                <a:solidFill>
                  <a:schemeClr val="tx1">
                    <a:tint val="75000"/>
                  </a:schemeClr>
                </a:solidFill>
              </a:defRPr>
            </a:lvl5pPr>
            <a:lvl6pPr marL="2286029" indent="0">
              <a:buNone/>
              <a:defRPr sz="1400">
                <a:solidFill>
                  <a:schemeClr val="tx1">
                    <a:tint val="75000"/>
                  </a:schemeClr>
                </a:solidFill>
              </a:defRPr>
            </a:lvl6pPr>
            <a:lvl7pPr marL="2743234" indent="0">
              <a:buNone/>
              <a:defRPr sz="1400">
                <a:solidFill>
                  <a:schemeClr val="tx1">
                    <a:tint val="75000"/>
                  </a:schemeClr>
                </a:solidFill>
              </a:defRPr>
            </a:lvl7pPr>
            <a:lvl8pPr marL="3200440" indent="0">
              <a:buNone/>
              <a:defRPr sz="1400">
                <a:solidFill>
                  <a:schemeClr val="tx1">
                    <a:tint val="75000"/>
                  </a:schemeClr>
                </a:solidFill>
              </a:defRPr>
            </a:lvl8pPr>
            <a:lvl9pPr marL="3657646"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853D95-D726-4D71-9052-46CC040BE297}" type="datetimeFigureOut">
              <a:rPr lang="en-US" smtClean="0"/>
              <a:t>10/28/2025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4676DE-14A2-4CCE-BFFF-EDEED86E7C4F}"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1443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4853D95-D726-4D71-9052-46CC040BE297}"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4676DE-14A2-4CCE-BFFF-EDEED86E7C4F}" type="slidenum">
              <a:rPr lang="en-US" smtClean="0"/>
              <a:t>‹#›</a:t>
            </a:fld>
            <a:endParaRPr lang="en-US"/>
          </a:p>
        </p:txBody>
      </p:sp>
    </p:spTree>
    <p:extLst>
      <p:ext uri="{BB962C8B-B14F-4D97-AF65-F5344CB8AC3E}">
        <p14:creationId xmlns:p14="http://schemas.microsoft.com/office/powerpoint/2010/main" val="62504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6" indent="0">
              <a:buNone/>
              <a:defRPr sz="2000" b="1"/>
            </a:lvl2pPr>
            <a:lvl3pPr marL="914411" indent="0">
              <a:buNone/>
              <a:defRPr sz="1800"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4853D95-D726-4D71-9052-46CC040BE297}" type="datetimeFigureOut">
              <a:rPr lang="en-US" smtClean="0"/>
              <a:t>10/28/2025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4676DE-14A2-4CCE-BFFF-EDEED86E7C4F}" type="slidenum">
              <a:rPr lang="en-US" smtClean="0"/>
              <a:t>‹#›</a:t>
            </a:fld>
            <a:endParaRPr lang="en-US"/>
          </a:p>
        </p:txBody>
      </p:sp>
    </p:spTree>
    <p:extLst>
      <p:ext uri="{BB962C8B-B14F-4D97-AF65-F5344CB8AC3E}">
        <p14:creationId xmlns:p14="http://schemas.microsoft.com/office/powerpoint/2010/main" val="3002065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853D95-D726-4D71-9052-46CC040BE297}" type="datetimeFigureOut">
              <a:rPr lang="en-US" smtClean="0"/>
              <a:t>10/28/2025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4676DE-14A2-4CCE-BFFF-EDEED86E7C4F}" type="slidenum">
              <a:rPr lang="en-US" smtClean="0"/>
              <a:t>‹#›</a:t>
            </a:fld>
            <a:endParaRPr lang="en-US"/>
          </a:p>
        </p:txBody>
      </p:sp>
    </p:spTree>
    <p:extLst>
      <p:ext uri="{BB962C8B-B14F-4D97-AF65-F5344CB8AC3E}">
        <p14:creationId xmlns:p14="http://schemas.microsoft.com/office/powerpoint/2010/main" val="1489478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6"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4853D95-D726-4D71-9052-46CC040BE297}" type="datetimeFigureOut">
              <a:rPr lang="en-US" smtClean="0"/>
              <a:t>10/28/2025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84676DE-14A2-4CCE-BFFF-EDEED86E7C4F}" type="slidenum">
              <a:rPr lang="en-US" smtClean="0"/>
              <a:t>‹#›</a:t>
            </a:fld>
            <a:endParaRPr lang="en-US"/>
          </a:p>
        </p:txBody>
      </p:sp>
    </p:spTree>
    <p:extLst>
      <p:ext uri="{BB962C8B-B14F-4D97-AF65-F5344CB8AC3E}">
        <p14:creationId xmlns:p14="http://schemas.microsoft.com/office/powerpoint/2010/main" val="91305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2" y="0"/>
            <a:ext cx="640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1"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2"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2926080"/>
            <a:ext cx="3200400" cy="3379124"/>
          </a:xfrm>
        </p:spPr>
        <p:txBody>
          <a:bodyPr lIns="91440" rIns="91440">
            <a:normAutofit/>
          </a:bodyPr>
          <a:lstStyle>
            <a:lvl1pPr marL="0" indent="0">
              <a:buNone/>
              <a:defRPr sz="1500">
                <a:solidFill>
                  <a:srgbClr val="FFFFFF"/>
                </a:solidFill>
              </a:defRPr>
            </a:lvl1pPr>
            <a:lvl2pPr marL="457206" indent="0">
              <a:buNone/>
              <a:defRPr sz="1200"/>
            </a:lvl2pPr>
            <a:lvl3pPr marL="914411" indent="0">
              <a:buNone/>
              <a:defRPr sz="1000"/>
            </a:lvl3pPr>
            <a:lvl4pPr marL="1371617" indent="0">
              <a:buNone/>
              <a:defRPr sz="900"/>
            </a:lvl4pPr>
            <a:lvl5pPr marL="1828823" indent="0">
              <a:buNone/>
              <a:defRPr sz="900"/>
            </a:lvl5pPr>
            <a:lvl6pPr marL="2286029" indent="0">
              <a:buNone/>
              <a:defRPr sz="900"/>
            </a:lvl6pPr>
            <a:lvl7pPr marL="2743234" indent="0">
              <a:buNone/>
              <a:defRPr sz="900"/>
            </a:lvl7pPr>
            <a:lvl8pPr marL="3200440" indent="0">
              <a:buNone/>
              <a:defRPr sz="900"/>
            </a:lvl8pPr>
            <a:lvl9pPr marL="3657646"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1" y="6459786"/>
            <a:ext cx="2618510" cy="365125"/>
          </a:xfrm>
        </p:spPr>
        <p:txBody>
          <a:bodyPr/>
          <a:lstStyle>
            <a:lvl1pPr algn="l">
              <a:defRPr/>
            </a:lvl1pPr>
          </a:lstStyle>
          <a:p>
            <a:fld id="{F4853D95-D726-4D71-9052-46CC040BE297}" type="datetimeFigureOut">
              <a:rPr lang="en-US" smtClean="0"/>
              <a:t>10/28/2025</a:t>
            </a:fld>
            <a:endParaRPr lang="en-US"/>
          </a:p>
        </p:txBody>
      </p:sp>
      <p:sp>
        <p:nvSpPr>
          <p:cNvPr id="6" name="Footer Placeholder 5"/>
          <p:cNvSpPr>
            <a:spLocks noGrp="1"/>
          </p:cNvSpPr>
          <p:nvPr>
            <p:ph type="ftr" sz="quarter" idx="11"/>
          </p:nvPr>
        </p:nvSpPr>
        <p:spPr>
          <a:xfrm>
            <a:off x="4800600" y="6459786"/>
            <a:ext cx="4648201"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84676DE-14A2-4CCE-BFFF-EDEED86E7C4F}" type="slidenum">
              <a:rPr lang="en-US" smtClean="0"/>
              <a:t>‹#›</a:t>
            </a:fld>
            <a:endParaRPr lang="en-US"/>
          </a:p>
        </p:txBody>
      </p:sp>
    </p:spTree>
    <p:extLst>
      <p:ext uri="{BB962C8B-B14F-4D97-AF65-F5344CB8AC3E}">
        <p14:creationId xmlns:p14="http://schemas.microsoft.com/office/powerpoint/2010/main" val="3378682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6"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1"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4" y="0"/>
            <a:ext cx="12191986" cy="4915076"/>
          </a:xfrm>
          <a:blipFill>
            <a:blip r:embed="rId2"/>
            <a:stretch>
              <a:fillRect/>
            </a:stretch>
          </a:blipFill>
        </p:spPr>
        <p:txBody>
          <a:bodyPr lIns="457200" tIns="457200" anchor="t"/>
          <a:lstStyle>
            <a:lvl1pPr marL="0" indent="0">
              <a:buNone/>
              <a:defRPr sz="3200">
                <a:solidFill>
                  <a:schemeClr val="bg1"/>
                </a:solidFill>
              </a:defRPr>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r>
              <a:rPr lang="en-US"/>
              <a:t>Click icon to add picture</a:t>
            </a:r>
          </a:p>
        </p:txBody>
      </p:sp>
      <p:sp>
        <p:nvSpPr>
          <p:cNvPr id="4" name="Text Placeholder 3"/>
          <p:cNvSpPr>
            <a:spLocks noGrp="1"/>
          </p:cNvSpPr>
          <p:nvPr>
            <p:ph type="body" sz="half" idx="2"/>
          </p:nvPr>
        </p:nvSpPr>
        <p:spPr>
          <a:xfrm>
            <a:off x="1097281"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6" indent="0">
              <a:buNone/>
              <a:defRPr sz="1200"/>
            </a:lvl2pPr>
            <a:lvl3pPr marL="914411" indent="0">
              <a:buNone/>
              <a:defRPr sz="1000"/>
            </a:lvl3pPr>
            <a:lvl4pPr marL="1371617" indent="0">
              <a:buNone/>
              <a:defRPr sz="900"/>
            </a:lvl4pPr>
            <a:lvl5pPr marL="1828823" indent="0">
              <a:buNone/>
              <a:defRPr sz="900"/>
            </a:lvl5pPr>
            <a:lvl6pPr marL="2286029" indent="0">
              <a:buNone/>
              <a:defRPr sz="900"/>
            </a:lvl6pPr>
            <a:lvl7pPr marL="2743234" indent="0">
              <a:buNone/>
              <a:defRPr sz="900"/>
            </a:lvl7pPr>
            <a:lvl8pPr marL="3200440" indent="0">
              <a:buNone/>
              <a:defRPr sz="900"/>
            </a:lvl8pPr>
            <a:lvl9pPr marL="3657646"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853D95-D726-4D71-9052-46CC040BE297}" type="datetimeFigureOut">
              <a:rPr lang="en-US" smtClean="0"/>
              <a:t>10/28/2025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4676DE-14A2-4CCE-BFFF-EDEED86E7C4F}" type="slidenum">
              <a:rPr lang="en-US" smtClean="0"/>
              <a:t>‹#›</a:t>
            </a:fld>
            <a:endParaRPr lang="en-US"/>
          </a:p>
        </p:txBody>
      </p:sp>
    </p:spTree>
    <p:extLst>
      <p:ext uri="{BB962C8B-B14F-4D97-AF65-F5344CB8AC3E}">
        <p14:creationId xmlns:p14="http://schemas.microsoft.com/office/powerpoint/2010/main" val="4164378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2"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2" y="6459786"/>
            <a:ext cx="2472270" cy="365125"/>
          </a:xfrm>
          <a:prstGeom prst="rect">
            <a:avLst/>
          </a:prstGeom>
        </p:spPr>
        <p:txBody>
          <a:bodyPr vert="horz" lIns="91440" tIns="45720" rIns="91440" bIns="45720" rtlCol="0" anchor="ctr"/>
          <a:lstStyle>
            <a:lvl1pPr algn="l">
              <a:defRPr sz="900">
                <a:solidFill>
                  <a:srgbClr val="FFFFFF"/>
                </a:solidFill>
              </a:defRPr>
            </a:lvl1pPr>
          </a:lstStyle>
          <a:p>
            <a:fld id="{F4853D95-D726-4D71-9052-46CC040BE297}" type="datetimeFigureOut">
              <a:rPr lang="en-US" smtClean="0"/>
              <a:t>10/28/2025</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9" y="6459786"/>
            <a:ext cx="1312025" cy="365125"/>
          </a:xfrm>
          <a:prstGeom prst="rect">
            <a:avLst/>
          </a:prstGeom>
        </p:spPr>
        <p:txBody>
          <a:bodyPr vert="horz" lIns="91440" tIns="45720" rIns="91440" bIns="45720" rtlCol="0" anchor="ctr"/>
          <a:lstStyle>
            <a:lvl1pPr algn="r">
              <a:defRPr sz="1050">
                <a:solidFill>
                  <a:srgbClr val="FFFFFF"/>
                </a:solidFill>
              </a:defRPr>
            </a:lvl1pPr>
          </a:lstStyle>
          <a:p>
            <a:fld id="{C84676DE-14A2-4CCE-BFFF-EDEED86E7C4F}" type="slidenum">
              <a:rPr lang="en-US" smtClean="0"/>
              <a:t>‹#›</a:t>
            </a:fld>
            <a:endParaRPr lang="en-US"/>
          </a:p>
        </p:txBody>
      </p:sp>
      <p:cxnSp>
        <p:nvCxnSpPr>
          <p:cNvPr id="10" name="Straight Connector 9"/>
          <p:cNvCxnSpPr/>
          <p:nvPr/>
        </p:nvCxnSpPr>
        <p:spPr>
          <a:xfrm>
            <a:off x="1193533"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1807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11"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1" indent="-91441" algn="l" defTabSz="914411"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53" indent="-182882" algn="l" defTabSz="914411"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35" indent="-182882" algn="l" defTabSz="914411"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18" indent="-182882" algn="l" defTabSz="914411"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700" indent="-182882" algn="l" defTabSz="914411"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14" indent="-228603" algn="l" defTabSz="914411"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16" indent="-228603" algn="l" defTabSz="914411"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19" indent="-228603" algn="l" defTabSz="914411"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21" indent="-228603" algn="l" defTabSz="914411"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11" rtl="0" eaLnBrk="1" latinLnBrk="0" hangingPunct="1">
        <a:defRPr sz="1800" kern="1200">
          <a:solidFill>
            <a:schemeClr val="tx1"/>
          </a:solidFill>
          <a:latin typeface="+mn-lt"/>
          <a:ea typeface="+mn-ea"/>
          <a:cs typeface="+mn-cs"/>
        </a:defRPr>
      </a:lvl1pPr>
      <a:lvl2pPr marL="457206" algn="l" defTabSz="914411" rtl="0" eaLnBrk="1" latinLnBrk="0" hangingPunct="1">
        <a:defRPr sz="1800" kern="1200">
          <a:solidFill>
            <a:schemeClr val="tx1"/>
          </a:solidFill>
          <a:latin typeface="+mn-lt"/>
          <a:ea typeface="+mn-ea"/>
          <a:cs typeface="+mn-cs"/>
        </a:defRPr>
      </a:lvl2pPr>
      <a:lvl3pPr marL="914411" algn="l" defTabSz="914411" rtl="0" eaLnBrk="1" latinLnBrk="0" hangingPunct="1">
        <a:defRPr sz="1800" kern="1200">
          <a:solidFill>
            <a:schemeClr val="tx1"/>
          </a:solidFill>
          <a:latin typeface="+mn-lt"/>
          <a:ea typeface="+mn-ea"/>
          <a:cs typeface="+mn-cs"/>
        </a:defRPr>
      </a:lvl3pPr>
      <a:lvl4pPr marL="1371617" algn="l" defTabSz="914411" rtl="0" eaLnBrk="1" latinLnBrk="0" hangingPunct="1">
        <a:defRPr sz="1800" kern="1200">
          <a:solidFill>
            <a:schemeClr val="tx1"/>
          </a:solidFill>
          <a:latin typeface="+mn-lt"/>
          <a:ea typeface="+mn-ea"/>
          <a:cs typeface="+mn-cs"/>
        </a:defRPr>
      </a:lvl4pPr>
      <a:lvl5pPr marL="1828823" algn="l" defTabSz="914411" rtl="0" eaLnBrk="1" latinLnBrk="0" hangingPunct="1">
        <a:defRPr sz="1800" kern="1200">
          <a:solidFill>
            <a:schemeClr val="tx1"/>
          </a:solidFill>
          <a:latin typeface="+mn-lt"/>
          <a:ea typeface="+mn-ea"/>
          <a:cs typeface="+mn-cs"/>
        </a:defRPr>
      </a:lvl5pPr>
      <a:lvl6pPr marL="2286029" algn="l" defTabSz="914411" rtl="0" eaLnBrk="1" latinLnBrk="0" hangingPunct="1">
        <a:defRPr sz="1800" kern="1200">
          <a:solidFill>
            <a:schemeClr val="tx1"/>
          </a:solidFill>
          <a:latin typeface="+mn-lt"/>
          <a:ea typeface="+mn-ea"/>
          <a:cs typeface="+mn-cs"/>
        </a:defRPr>
      </a:lvl6pPr>
      <a:lvl7pPr marL="2743234" algn="l" defTabSz="914411" rtl="0" eaLnBrk="1" latinLnBrk="0" hangingPunct="1">
        <a:defRPr sz="1800" kern="1200">
          <a:solidFill>
            <a:schemeClr val="tx1"/>
          </a:solidFill>
          <a:latin typeface="+mn-lt"/>
          <a:ea typeface="+mn-ea"/>
          <a:cs typeface="+mn-cs"/>
        </a:defRPr>
      </a:lvl7pPr>
      <a:lvl8pPr marL="3200440" algn="l" defTabSz="914411" rtl="0" eaLnBrk="1" latinLnBrk="0" hangingPunct="1">
        <a:defRPr sz="1800" kern="1200">
          <a:solidFill>
            <a:schemeClr val="tx1"/>
          </a:solidFill>
          <a:latin typeface="+mn-lt"/>
          <a:ea typeface="+mn-ea"/>
          <a:cs typeface="+mn-cs"/>
        </a:defRPr>
      </a:lvl8pPr>
      <a:lvl9pPr marL="3657646" algn="l" defTabSz="91441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Meredith.Miller@ed.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Christina.Chapoton@ed.gov" TargetMode="External"/><Relationship Id="rId5" Type="http://schemas.openxmlformats.org/officeDocument/2006/relationships/hyperlink" Target="mailto:Maria.Rowan@ED.gov" TargetMode="External"/><Relationship Id="rId4" Type="http://schemas.openxmlformats.org/officeDocument/2006/relationships/hyperlink" Target="mailto:Molly.Budman@ed.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FCC52-8AE5-4E2B-91DD-B7A33E1348E3}"/>
              </a:ext>
            </a:extLst>
          </p:cNvPr>
          <p:cNvSpPr>
            <a:spLocks noGrp="1"/>
          </p:cNvSpPr>
          <p:nvPr>
            <p:ph type="ctrTitle"/>
          </p:nvPr>
        </p:nvSpPr>
        <p:spPr/>
        <p:txBody>
          <a:bodyPr>
            <a:normAutofit/>
          </a:bodyPr>
          <a:lstStyle/>
          <a:p>
            <a:r>
              <a:rPr lang="en-US" sz="3600" b="1"/>
              <a:t>Project School Emergency Response to Violence (SERV)</a:t>
            </a:r>
          </a:p>
        </p:txBody>
      </p:sp>
      <p:sp>
        <p:nvSpPr>
          <p:cNvPr id="3" name="Subtitle 2">
            <a:extLst>
              <a:ext uri="{FF2B5EF4-FFF2-40B4-BE49-F238E27FC236}">
                <a16:creationId xmlns:a16="http://schemas.microsoft.com/office/drawing/2014/main" id="{C11A34B8-F551-4ADC-9824-7A2DDF3B05B4}"/>
              </a:ext>
            </a:extLst>
          </p:cNvPr>
          <p:cNvSpPr>
            <a:spLocks noGrp="1"/>
          </p:cNvSpPr>
          <p:nvPr>
            <p:ph type="subTitle" idx="1"/>
          </p:nvPr>
        </p:nvSpPr>
        <p:spPr/>
        <p:txBody>
          <a:bodyPr/>
          <a:lstStyle/>
          <a:p>
            <a:r>
              <a:rPr lang="en-US"/>
              <a:t>An introduction </a:t>
            </a:r>
          </a:p>
        </p:txBody>
      </p:sp>
    </p:spTree>
    <p:extLst>
      <p:ext uri="{BB962C8B-B14F-4D97-AF65-F5344CB8AC3E}">
        <p14:creationId xmlns:p14="http://schemas.microsoft.com/office/powerpoint/2010/main" val="3868227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DB826-5BA6-46F1-9DAF-E795DD78985E}"/>
              </a:ext>
            </a:extLst>
          </p:cNvPr>
          <p:cNvSpPr>
            <a:spLocks noGrp="1"/>
          </p:cNvSpPr>
          <p:nvPr>
            <p:ph type="title"/>
          </p:nvPr>
        </p:nvSpPr>
        <p:spPr/>
        <p:txBody>
          <a:bodyPr vert="horz" lIns="91440" tIns="45720" rIns="91440" bIns="45720" rtlCol="0" anchor="b" anchorCtr="0">
            <a:normAutofit/>
          </a:bodyPr>
          <a:lstStyle/>
          <a:p>
            <a:r>
              <a:rPr lang="en-US" b="1" dirty="0"/>
              <a:t>Disaster Recovery Unit</a:t>
            </a:r>
          </a:p>
        </p:txBody>
      </p:sp>
      <p:sp>
        <p:nvSpPr>
          <p:cNvPr id="3" name="Text Placeholder 2">
            <a:extLst>
              <a:ext uri="{FF2B5EF4-FFF2-40B4-BE49-F238E27FC236}">
                <a16:creationId xmlns:a16="http://schemas.microsoft.com/office/drawing/2014/main" id="{E818F902-1E48-43E0-9DBB-BE9AE62EC6EA}"/>
              </a:ext>
            </a:extLst>
          </p:cNvPr>
          <p:cNvSpPr>
            <a:spLocks noGrp="1"/>
          </p:cNvSpPr>
          <p:nvPr>
            <p:ph idx="1"/>
          </p:nvPr>
        </p:nvSpPr>
        <p:spPr/>
        <p:txBody>
          <a:bodyPr vert="horz" lIns="91440" tIns="45720" rIns="91440" bIns="45720" rtlCol="0" anchorCtr="0">
            <a:normAutofit/>
          </a:bodyPr>
          <a:lstStyle/>
          <a:p>
            <a:r>
              <a:rPr lang="en-US" sz="1800" dirty="0"/>
              <a:t>The DRU provides leadership, financial and technical resources, and support to assist education communities with recovery after a natural disaster.</a:t>
            </a:r>
          </a:p>
          <a:p>
            <a:endParaRPr lang="en-US" sz="1700" dirty="0"/>
          </a:p>
        </p:txBody>
      </p:sp>
      <p:sp>
        <p:nvSpPr>
          <p:cNvPr id="4" name="TextBox 3">
            <a:extLst>
              <a:ext uri="{FF2B5EF4-FFF2-40B4-BE49-F238E27FC236}">
                <a16:creationId xmlns:a16="http://schemas.microsoft.com/office/drawing/2014/main" id="{3823909A-5DE7-4B54-AF59-F2C6AFD5712B}"/>
              </a:ext>
            </a:extLst>
          </p:cNvPr>
          <p:cNvSpPr txBox="1"/>
          <p:nvPr/>
        </p:nvSpPr>
        <p:spPr>
          <a:xfrm>
            <a:off x="2511789" y="2534663"/>
            <a:ext cx="5628769" cy="2862322"/>
          </a:xfrm>
          <a:prstGeom prst="rect">
            <a:avLst/>
          </a:prstGeom>
          <a:noFill/>
        </p:spPr>
        <p:txBody>
          <a:bodyPr wrap="square" lIns="91440" tIns="45720" rIns="91440" bIns="45720" rtlCol="0" anchor="t">
            <a:spAutoFit/>
          </a:bodyPr>
          <a:lstStyle/>
          <a:p>
            <a:pPr algn="ctr"/>
            <a:r>
              <a:rPr lang="en-US" b="1"/>
              <a:t>Patrick Carr, </a:t>
            </a:r>
            <a:r>
              <a:rPr lang="en-US"/>
              <a:t>Director </a:t>
            </a:r>
          </a:p>
          <a:p>
            <a:pPr algn="ctr"/>
            <a:r>
              <a:rPr lang="en-US">
                <a:hlinkClick r:id="rId3"/>
              </a:rPr>
              <a:t>Patrick.Carr@ed.gov</a:t>
            </a:r>
            <a:endParaRPr lang="en-US"/>
          </a:p>
          <a:p>
            <a:pPr algn="ctr"/>
            <a:endParaRPr lang="en-US" b="1"/>
          </a:p>
          <a:p>
            <a:pPr algn="ctr"/>
            <a:r>
              <a:rPr lang="en-US" b="1"/>
              <a:t>Molly Budman, </a:t>
            </a:r>
            <a:r>
              <a:rPr lang="en-US"/>
              <a:t>Team Lead</a:t>
            </a:r>
          </a:p>
          <a:p>
            <a:pPr algn="ctr"/>
            <a:r>
              <a:rPr lang="en-US">
                <a:hlinkClick r:id="rId4"/>
              </a:rPr>
              <a:t>Molly.Budman@ed.gov</a:t>
            </a:r>
            <a:endParaRPr lang="en-US"/>
          </a:p>
          <a:p>
            <a:pPr algn="ctr"/>
            <a:endParaRPr lang="en-US" b="1"/>
          </a:p>
          <a:p>
            <a:pPr algn="ctr"/>
            <a:endParaRPr lang="en-US"/>
          </a:p>
          <a:p>
            <a:pPr algn="ctr"/>
            <a:endParaRPr lang="en-US"/>
          </a:p>
          <a:p>
            <a:pPr algn="ctr"/>
            <a:endParaRPr lang="en-US"/>
          </a:p>
          <a:p>
            <a:pPr algn="ctr"/>
            <a:endParaRPr lang="en-US"/>
          </a:p>
        </p:txBody>
      </p:sp>
      <p:sp>
        <p:nvSpPr>
          <p:cNvPr id="5" name="TextBox 4">
            <a:extLst>
              <a:ext uri="{FF2B5EF4-FFF2-40B4-BE49-F238E27FC236}">
                <a16:creationId xmlns:a16="http://schemas.microsoft.com/office/drawing/2014/main" id="{F0339280-9043-D7ED-FC95-43343B0A3F4F}"/>
              </a:ext>
            </a:extLst>
          </p:cNvPr>
          <p:cNvSpPr txBox="1"/>
          <p:nvPr/>
        </p:nvSpPr>
        <p:spPr>
          <a:xfrm>
            <a:off x="1036320" y="4123027"/>
            <a:ext cx="3363074" cy="1200329"/>
          </a:xfrm>
          <a:prstGeom prst="rect">
            <a:avLst/>
          </a:prstGeom>
          <a:noFill/>
        </p:spPr>
        <p:txBody>
          <a:bodyPr wrap="square" rtlCol="0">
            <a:spAutoFit/>
          </a:bodyPr>
          <a:lstStyle/>
          <a:p>
            <a:pPr algn="ctr"/>
            <a:r>
              <a:rPr lang="en-US" b="1"/>
              <a:t>Maria Rowan</a:t>
            </a:r>
            <a:r>
              <a:rPr lang="en-US"/>
              <a:t>, Natural Disaster Project SERV Program Lead </a:t>
            </a:r>
          </a:p>
          <a:p>
            <a:pPr algn="ctr"/>
            <a:r>
              <a:rPr lang="en-US">
                <a:hlinkClick r:id="rId5"/>
              </a:rPr>
              <a:t>Maria.Rowan@ED.gov</a:t>
            </a:r>
            <a:endParaRPr lang="en-US"/>
          </a:p>
          <a:p>
            <a:pPr algn="ctr"/>
            <a:endParaRPr lang="en-US"/>
          </a:p>
        </p:txBody>
      </p:sp>
      <p:sp>
        <p:nvSpPr>
          <p:cNvPr id="6" name="TextBox 5">
            <a:extLst>
              <a:ext uri="{FF2B5EF4-FFF2-40B4-BE49-F238E27FC236}">
                <a16:creationId xmlns:a16="http://schemas.microsoft.com/office/drawing/2014/main" id="{67861F74-D23B-36F8-78DF-96C6D96EA376}"/>
              </a:ext>
            </a:extLst>
          </p:cNvPr>
          <p:cNvSpPr txBox="1"/>
          <p:nvPr/>
        </p:nvSpPr>
        <p:spPr>
          <a:xfrm rot="10800000" flipV="1">
            <a:off x="6532754" y="4123026"/>
            <a:ext cx="3215607" cy="1200329"/>
          </a:xfrm>
          <a:prstGeom prst="rect">
            <a:avLst/>
          </a:prstGeom>
          <a:noFill/>
        </p:spPr>
        <p:txBody>
          <a:bodyPr wrap="square" lIns="91440" tIns="45720" rIns="91440" bIns="45720" rtlCol="0" anchor="t">
            <a:spAutoFit/>
          </a:bodyPr>
          <a:lstStyle/>
          <a:p>
            <a:pPr algn="ctr"/>
            <a:r>
              <a:rPr lang="en-US" b="1"/>
              <a:t>Christina Chapoton, </a:t>
            </a:r>
            <a:r>
              <a:rPr lang="en-US"/>
              <a:t>Response and Recovery Coordinator</a:t>
            </a:r>
          </a:p>
          <a:p>
            <a:pPr algn="ctr"/>
            <a:r>
              <a:rPr lang="en-US">
                <a:hlinkClick r:id="rId6"/>
              </a:rPr>
              <a:t>Christina.Chapoton@ed.gov</a:t>
            </a:r>
            <a:endParaRPr lang="en-US"/>
          </a:p>
          <a:p>
            <a:endParaRPr lang="en-US"/>
          </a:p>
        </p:txBody>
      </p:sp>
    </p:spTree>
    <p:extLst>
      <p:ext uri="{BB962C8B-B14F-4D97-AF65-F5344CB8AC3E}">
        <p14:creationId xmlns:p14="http://schemas.microsoft.com/office/powerpoint/2010/main" val="463378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E9F7CBA9-9D9B-479F-AAB5-BF785971CD8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88E62DF-9EDC-4D1B-9AC9-12793B2ADF55}"/>
              </a:ext>
            </a:extLst>
          </p:cNvPr>
          <p:cNvSpPr>
            <a:spLocks noGrp="1"/>
          </p:cNvSpPr>
          <p:nvPr>
            <p:ph type="title"/>
          </p:nvPr>
        </p:nvSpPr>
        <p:spPr>
          <a:xfrm>
            <a:off x="1097280" y="286603"/>
            <a:ext cx="10058400" cy="1450757"/>
          </a:xfrm>
        </p:spPr>
        <p:txBody>
          <a:bodyPr vert="horz" lIns="91440" tIns="45720" rIns="91440" bIns="45720" rtlCol="0" anchor="b">
            <a:normAutofit/>
          </a:bodyPr>
          <a:lstStyle/>
          <a:p>
            <a:r>
              <a:rPr lang="en-US" b="1"/>
              <a:t>Project SERV</a:t>
            </a:r>
          </a:p>
        </p:txBody>
      </p:sp>
      <p:sp>
        <p:nvSpPr>
          <p:cNvPr id="5" name="TextBox 4">
            <a:extLst>
              <a:ext uri="{FF2B5EF4-FFF2-40B4-BE49-F238E27FC236}">
                <a16:creationId xmlns:a16="http://schemas.microsoft.com/office/drawing/2014/main" id="{69C6529E-FD4D-4BCD-A64A-FE519C95DF07}"/>
              </a:ext>
            </a:extLst>
          </p:cNvPr>
          <p:cNvSpPr txBox="1"/>
          <p:nvPr/>
        </p:nvSpPr>
        <p:spPr>
          <a:xfrm>
            <a:off x="1097280" y="1845734"/>
            <a:ext cx="10058400" cy="4023360"/>
          </a:xfrm>
          <a:prstGeom prst="rect">
            <a:avLst/>
          </a:prstGeom>
        </p:spPr>
        <p:txBody>
          <a:bodyPr vert="horz" lIns="0" tIns="45720" rIns="0" bIns="45720" rtlCol="0" anchor="t">
            <a:normAutofit fontScale="92500" lnSpcReduction="10000"/>
          </a:bodyPr>
          <a:lstStyle/>
          <a:p>
            <a:pPr defTabSz="914411">
              <a:lnSpc>
                <a:spcPct val="90000"/>
              </a:lnSpc>
              <a:spcAft>
                <a:spcPts val="600"/>
              </a:spcAft>
              <a:buClr>
                <a:schemeClr val="accent1"/>
              </a:buClr>
              <a:buFont typeface="Calibri" panose="020F0502020204030204" pitchFamily="34" charset="0"/>
            </a:pPr>
            <a:r>
              <a:rPr lang="en-US" b="1" dirty="0">
                <a:solidFill>
                  <a:schemeClr val="tx1">
                    <a:lumMod val="75000"/>
                    <a:lumOff val="25000"/>
                  </a:schemeClr>
                </a:solidFill>
              </a:rPr>
              <a:t>Purpose:</a:t>
            </a:r>
          </a:p>
          <a:p>
            <a:pPr lvl="1" indent="-228600" defTabSz="914411">
              <a:lnSpc>
                <a:spcPct val="90000"/>
              </a:lnSpc>
              <a:spcAft>
                <a:spcPts val="600"/>
              </a:spcAft>
              <a:buClr>
                <a:schemeClr val="accent1"/>
              </a:buClr>
              <a:buFont typeface="Calibri" panose="020F0502020204030204" pitchFamily="34" charset="0"/>
              <a:buChar char="•"/>
            </a:pPr>
            <a:r>
              <a:rPr lang="en-US" b="0" i="0" dirty="0">
                <a:solidFill>
                  <a:srgbClr val="4B4E53"/>
                </a:solidFill>
                <a:effectLst/>
                <a:latin typeface="Calibri"/>
                <a:ea typeface="Calibri"/>
                <a:cs typeface="Calibri"/>
              </a:rPr>
              <a:t>Project SERV funds </a:t>
            </a:r>
            <a:r>
              <a:rPr lang="en-US" b="1" i="0" dirty="0">
                <a:solidFill>
                  <a:srgbClr val="4B4E53"/>
                </a:solidFill>
                <a:effectLst/>
                <a:latin typeface="Calibri"/>
                <a:ea typeface="Calibri"/>
                <a:cs typeface="Calibri"/>
              </a:rPr>
              <a:t>short-term education-related services </a:t>
            </a:r>
            <a:r>
              <a:rPr lang="en-US" b="0" i="0" dirty="0">
                <a:solidFill>
                  <a:srgbClr val="4B4E53"/>
                </a:solidFill>
                <a:effectLst/>
                <a:latin typeface="Calibri"/>
                <a:ea typeface="Calibri"/>
                <a:cs typeface="Calibri"/>
              </a:rPr>
              <a:t>for local educational agencies (LEAs) and institutions of higher education (IHEs) to help them recover from a violent or traumatic crisis in which the learning environment has been disrupted.</a:t>
            </a:r>
          </a:p>
          <a:p>
            <a:pPr defTabSz="914411">
              <a:lnSpc>
                <a:spcPct val="90000"/>
              </a:lnSpc>
              <a:spcAft>
                <a:spcPts val="600"/>
              </a:spcAft>
              <a:buClr>
                <a:schemeClr val="accent1"/>
              </a:buClr>
            </a:pPr>
            <a:r>
              <a:rPr lang="en-US" b="1" dirty="0">
                <a:solidFill>
                  <a:schemeClr val="tx1">
                    <a:lumMod val="75000"/>
                    <a:lumOff val="25000"/>
                  </a:schemeClr>
                </a:solidFill>
              </a:rPr>
              <a:t>Background:</a:t>
            </a:r>
            <a:endParaRPr lang="en-US" b="1" dirty="0">
              <a:solidFill>
                <a:schemeClr val="tx1">
                  <a:lumMod val="75000"/>
                  <a:lumOff val="25000"/>
                </a:schemeClr>
              </a:solidFill>
              <a:ea typeface="Calibri"/>
              <a:cs typeface="Calibri"/>
            </a:endParaRPr>
          </a:p>
          <a:p>
            <a:pPr lvl="1" indent="-228600" defTabSz="914411">
              <a:lnSpc>
                <a:spcPct val="90000"/>
              </a:lnSpc>
              <a:spcAft>
                <a:spcPts val="600"/>
              </a:spcAft>
              <a:buClr>
                <a:schemeClr val="accent1"/>
              </a:buClr>
              <a:buFont typeface="Calibri" panose="020F0502020204030204" pitchFamily="34" charset="0"/>
              <a:buChar char="•"/>
            </a:pPr>
            <a:r>
              <a:rPr lang="en-US" dirty="0">
                <a:solidFill>
                  <a:schemeClr val="tx1">
                    <a:lumMod val="75000"/>
                    <a:lumOff val="25000"/>
                  </a:schemeClr>
                </a:solidFill>
              </a:rPr>
              <a:t>Initially intended to support schools after acts of violence, the first natural disaster related Project SERV grant was administered in response to Hurricane Katrina.</a:t>
            </a:r>
            <a:endParaRPr lang="en-US" dirty="0">
              <a:solidFill>
                <a:schemeClr val="tx1">
                  <a:lumMod val="75000"/>
                  <a:lumOff val="25000"/>
                </a:schemeClr>
              </a:solidFill>
              <a:ea typeface="Calibri" panose="020F0502020204030204"/>
              <a:cs typeface="Calibri" panose="020F0502020204030204"/>
            </a:endParaRPr>
          </a:p>
          <a:p>
            <a:pPr defTabSz="914411">
              <a:lnSpc>
                <a:spcPct val="90000"/>
              </a:lnSpc>
              <a:spcAft>
                <a:spcPts val="600"/>
              </a:spcAft>
              <a:buClr>
                <a:schemeClr val="accent1"/>
              </a:buClr>
              <a:buFont typeface="Calibri" panose="020F0502020204030204" pitchFamily="34" charset="0"/>
            </a:pPr>
            <a:r>
              <a:rPr lang="en-US" b="1" dirty="0">
                <a:solidFill>
                  <a:schemeClr val="tx1">
                    <a:lumMod val="75000"/>
                    <a:lumOff val="25000"/>
                  </a:schemeClr>
                </a:solidFill>
              </a:rPr>
              <a:t>Use of Funds:</a:t>
            </a:r>
            <a:endParaRPr lang="en-US" b="1" dirty="0">
              <a:solidFill>
                <a:schemeClr val="tx1">
                  <a:lumMod val="75000"/>
                  <a:lumOff val="25000"/>
                </a:schemeClr>
              </a:solidFill>
              <a:ea typeface="Calibri"/>
              <a:cs typeface="Calibri"/>
            </a:endParaRPr>
          </a:p>
          <a:p>
            <a:pPr lvl="1" indent="-228600" defTabSz="914411">
              <a:lnSpc>
                <a:spcPct val="90000"/>
              </a:lnSpc>
              <a:spcAft>
                <a:spcPts val="600"/>
              </a:spcAft>
              <a:buClr>
                <a:schemeClr val="accent1"/>
              </a:buClr>
              <a:buFont typeface="Calibri" panose="020F0502020204030204" pitchFamily="34" charset="0"/>
              <a:buChar char="•"/>
            </a:pPr>
            <a:r>
              <a:rPr lang="en-US" dirty="0">
                <a:solidFill>
                  <a:schemeClr val="tx1">
                    <a:lumMod val="75000"/>
                    <a:lumOff val="25000"/>
                  </a:schemeClr>
                </a:solidFill>
              </a:rPr>
              <a:t>In general, Project SERV funds may be used for costs that are necessary and reasonable to restoring the disruptions to learning and teaching. This may include activities that help schools manage the practical issues caused by the traumatic event or help individuals directly affected by the event to recover.</a:t>
            </a:r>
            <a:endParaRPr lang="en-US" dirty="0">
              <a:solidFill>
                <a:schemeClr val="tx1">
                  <a:lumMod val="75000"/>
                  <a:lumOff val="25000"/>
                </a:schemeClr>
              </a:solidFill>
              <a:ea typeface="Calibri" panose="020F0502020204030204"/>
              <a:cs typeface="Calibri"/>
            </a:endParaRPr>
          </a:p>
          <a:p>
            <a:pPr indent="-228600" defTabSz="914411">
              <a:lnSpc>
                <a:spcPct val="90000"/>
              </a:lnSpc>
              <a:spcAft>
                <a:spcPts val="600"/>
              </a:spcAft>
              <a:buClr>
                <a:srgbClr val="E48312"/>
              </a:buClr>
            </a:pPr>
            <a:r>
              <a:rPr lang="en-US" b="1" dirty="0">
                <a:solidFill>
                  <a:schemeClr val="tx1">
                    <a:lumMod val="75000"/>
                    <a:lumOff val="25000"/>
                  </a:schemeClr>
                </a:solidFill>
              </a:rPr>
              <a:t>Program Budget: </a:t>
            </a:r>
            <a:endParaRPr lang="en-US" dirty="0">
              <a:solidFill>
                <a:schemeClr val="tx1">
                  <a:lumMod val="75000"/>
                  <a:lumOff val="25000"/>
                </a:schemeClr>
              </a:solidFill>
            </a:endParaRPr>
          </a:p>
          <a:p>
            <a:pPr marL="514350" lvl="1" indent="-285750" defTabSz="914411">
              <a:lnSpc>
                <a:spcPct val="90000"/>
              </a:lnSpc>
              <a:spcAft>
                <a:spcPts val="600"/>
              </a:spcAft>
              <a:buClr>
                <a:schemeClr val="accent1"/>
              </a:buClr>
              <a:buFont typeface="Arial"/>
              <a:buChar char="•"/>
            </a:pPr>
            <a:r>
              <a:rPr lang="en-US" dirty="0">
                <a:solidFill>
                  <a:schemeClr val="tx1">
                    <a:lumMod val="75000"/>
                    <a:lumOff val="25000"/>
                  </a:schemeClr>
                </a:solidFill>
              </a:rPr>
              <a:t>$5 million annually  </a:t>
            </a:r>
            <a:endParaRPr lang="en-US" dirty="0">
              <a:solidFill>
                <a:schemeClr val="tx1">
                  <a:lumMod val="75000"/>
                  <a:lumOff val="25000"/>
                </a:schemeClr>
              </a:solidFill>
              <a:ea typeface="Calibri"/>
              <a:cs typeface="Calibri"/>
            </a:endParaRPr>
          </a:p>
          <a:p>
            <a:pPr marL="514350" lvl="1" indent="-285750" defTabSz="914411">
              <a:lnSpc>
                <a:spcPct val="90000"/>
              </a:lnSpc>
              <a:spcAft>
                <a:spcPts val="600"/>
              </a:spcAft>
              <a:buClr>
                <a:schemeClr val="accent1"/>
              </a:buClr>
              <a:buFont typeface="Arial"/>
              <a:buChar char="•"/>
            </a:pPr>
            <a:r>
              <a:rPr lang="en-US" dirty="0">
                <a:solidFill>
                  <a:schemeClr val="tx1">
                    <a:lumMod val="75000"/>
                    <a:lumOff val="25000"/>
                  </a:schemeClr>
                </a:solidFill>
              </a:rPr>
              <a:t>Average award less than $250K</a:t>
            </a:r>
            <a:endParaRPr lang="en-US" dirty="0">
              <a:solidFill>
                <a:schemeClr val="tx1">
                  <a:lumMod val="75000"/>
                  <a:lumOff val="25000"/>
                </a:schemeClr>
              </a:solidFill>
              <a:ea typeface="Calibri"/>
              <a:cs typeface="Calibri"/>
            </a:endParaRPr>
          </a:p>
          <a:p>
            <a:pPr lvl="1" indent="-228600" defTabSz="914411">
              <a:lnSpc>
                <a:spcPct val="90000"/>
              </a:lnSpc>
              <a:spcAft>
                <a:spcPts val="600"/>
              </a:spcAft>
              <a:buClr>
                <a:schemeClr val="accent1"/>
              </a:buClr>
              <a:buFont typeface="Calibri" panose="020F0502020204030204" pitchFamily="34" charset="0"/>
              <a:buChar char="•"/>
            </a:pPr>
            <a:endParaRPr lang="en-US">
              <a:solidFill>
                <a:schemeClr val="tx1">
                  <a:lumMod val="75000"/>
                  <a:lumOff val="25000"/>
                </a:schemeClr>
              </a:solidFill>
              <a:ea typeface="Calibri" panose="020F0502020204030204"/>
              <a:cs typeface="Calibri" panose="020F0502020204030204"/>
            </a:endParaRPr>
          </a:p>
        </p:txBody>
      </p:sp>
      <p:sp>
        <p:nvSpPr>
          <p:cNvPr id="12" name="Rectangle 11">
            <a:extLst>
              <a:ext uri="{FF2B5EF4-FFF2-40B4-BE49-F238E27FC236}">
                <a16:creationId xmlns:a16="http://schemas.microsoft.com/office/drawing/2014/main" id="{154480E5-678B-478F-9170-46502C5FB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Rectangle 13">
            <a:extLst>
              <a:ext uri="{FF2B5EF4-FFF2-40B4-BE49-F238E27FC236}">
                <a16:creationId xmlns:a16="http://schemas.microsoft.com/office/drawing/2014/main" id="{B598D875-841B-47A7-B4C8-237DBCE2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944534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35F3A-E3F1-4672-B8CF-C761EBFD7B19}"/>
              </a:ext>
            </a:extLst>
          </p:cNvPr>
          <p:cNvSpPr>
            <a:spLocks noGrp="1"/>
          </p:cNvSpPr>
          <p:nvPr>
            <p:ph type="title"/>
          </p:nvPr>
        </p:nvSpPr>
        <p:spPr/>
        <p:txBody>
          <a:bodyPr/>
          <a:lstStyle/>
          <a:p>
            <a:r>
              <a:rPr lang="en-US" b="1"/>
              <a:t>Eligibility	</a:t>
            </a:r>
          </a:p>
        </p:txBody>
      </p:sp>
      <p:sp>
        <p:nvSpPr>
          <p:cNvPr id="3" name="Content Placeholder 2">
            <a:extLst>
              <a:ext uri="{FF2B5EF4-FFF2-40B4-BE49-F238E27FC236}">
                <a16:creationId xmlns:a16="http://schemas.microsoft.com/office/drawing/2014/main" id="{F39DB0AC-51F1-4047-827F-7F6F42BD3593}"/>
              </a:ext>
            </a:extLst>
          </p:cNvPr>
          <p:cNvSpPr>
            <a:spLocks noGrp="1"/>
          </p:cNvSpPr>
          <p:nvPr>
            <p:ph idx="1"/>
          </p:nvPr>
        </p:nvSpPr>
        <p:spPr>
          <a:xfrm>
            <a:off x="1097280" y="1845735"/>
            <a:ext cx="10058400" cy="3127319"/>
          </a:xfrm>
        </p:spPr>
        <p:txBody>
          <a:bodyPr>
            <a:normAutofit lnSpcReduction="10000"/>
          </a:bodyPr>
          <a:lstStyle/>
          <a:p>
            <a:pPr marL="0" indent="0">
              <a:buNone/>
            </a:pPr>
            <a:r>
              <a:rPr lang="en-US" sz="2400"/>
              <a:t>For a LEA or IHE to qualify for funding, the entity must be able to </a:t>
            </a:r>
          </a:p>
          <a:p>
            <a:endParaRPr lang="en-US" sz="2400"/>
          </a:p>
          <a:p>
            <a:pPr marL="635516" lvl="1" indent="-342905">
              <a:buClrTx/>
              <a:buFont typeface="+mj-lt"/>
              <a:buAutoNum type="arabicPeriod"/>
            </a:pPr>
            <a:r>
              <a:rPr lang="en-US" sz="2400"/>
              <a:t>Demonstrate that the natural disaster had a traumatic effect on the learning environment, including how the event has disrupted teaching and learning; </a:t>
            </a:r>
          </a:p>
          <a:p>
            <a:pPr marL="635516" lvl="1" indent="-342905">
              <a:buClrTx/>
              <a:buFont typeface="+mj-lt"/>
              <a:buAutoNum type="arabicPeriod"/>
            </a:pPr>
            <a:r>
              <a:rPr lang="en-US" sz="2400"/>
              <a:t>Explain how proposed activities/services will address disruptions to the learning environment caused by the disaster; and </a:t>
            </a:r>
          </a:p>
          <a:p>
            <a:pPr marL="635516" lvl="1" indent="-342905">
              <a:buClrTx/>
              <a:buFont typeface="+mj-lt"/>
              <a:buAutoNum type="arabicPeriod"/>
            </a:pPr>
            <a:r>
              <a:rPr lang="en-US" sz="2400"/>
              <a:t>Demonstrate that the needed activities/services cannot be adequately provided with existing resources in a comprehensive and timely manner.</a:t>
            </a:r>
          </a:p>
          <a:p>
            <a:pPr marL="292612" lvl="1" indent="0">
              <a:buClrTx/>
              <a:buNone/>
            </a:pPr>
            <a:endParaRPr lang="en-US" sz="2400"/>
          </a:p>
        </p:txBody>
      </p:sp>
      <p:sp>
        <p:nvSpPr>
          <p:cNvPr id="4" name="TextBox 3">
            <a:extLst>
              <a:ext uri="{FF2B5EF4-FFF2-40B4-BE49-F238E27FC236}">
                <a16:creationId xmlns:a16="http://schemas.microsoft.com/office/drawing/2014/main" id="{31F5B2F5-A73C-4635-8B2F-E2E9A12EBE8A}"/>
              </a:ext>
            </a:extLst>
          </p:cNvPr>
          <p:cNvSpPr txBox="1"/>
          <p:nvPr/>
        </p:nvSpPr>
        <p:spPr>
          <a:xfrm>
            <a:off x="1097280" y="4973053"/>
            <a:ext cx="10517203" cy="1477328"/>
          </a:xfrm>
          <a:prstGeom prst="rect">
            <a:avLst/>
          </a:prstGeom>
          <a:noFill/>
        </p:spPr>
        <p:txBody>
          <a:bodyPr wrap="square" lIns="91440" tIns="45720" rIns="91440" bIns="45720" rtlCol="0" anchor="t">
            <a:spAutoFit/>
          </a:bodyPr>
          <a:lstStyle/>
          <a:p>
            <a:r>
              <a:rPr lang="en-US" sz="2400" i="1">
                <a:solidFill>
                  <a:schemeClr val="tx1">
                    <a:lumMod val="75000"/>
                    <a:lumOff val="25000"/>
                  </a:schemeClr>
                </a:solidFill>
              </a:rPr>
              <a:t>Generally, the Department awards Project SERV grants to schools impacted by a natural disaster that prompts a Federal Major Disaster Declaration. The schools must be in a designated disaster area per the declaration. </a:t>
            </a:r>
          </a:p>
          <a:p>
            <a:endParaRPr lang="en-US"/>
          </a:p>
        </p:txBody>
      </p:sp>
    </p:spTree>
    <p:extLst>
      <p:ext uri="{BB962C8B-B14F-4D97-AF65-F5344CB8AC3E}">
        <p14:creationId xmlns:p14="http://schemas.microsoft.com/office/powerpoint/2010/main" val="1987283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671D3-500F-4F00-A43B-558894A6CB92}"/>
              </a:ext>
            </a:extLst>
          </p:cNvPr>
          <p:cNvSpPr>
            <a:spLocks noGrp="1"/>
          </p:cNvSpPr>
          <p:nvPr>
            <p:ph type="title"/>
          </p:nvPr>
        </p:nvSpPr>
        <p:spPr>
          <a:xfrm>
            <a:off x="1097280" y="522910"/>
            <a:ext cx="10058400" cy="1090134"/>
          </a:xfrm>
        </p:spPr>
        <p:txBody>
          <a:bodyPr/>
          <a:lstStyle/>
          <a:p>
            <a:r>
              <a:rPr lang="en-US" b="1"/>
              <a:t>Common Allowable Uses of Funds </a:t>
            </a:r>
          </a:p>
        </p:txBody>
      </p:sp>
      <p:sp>
        <p:nvSpPr>
          <p:cNvPr id="3" name="Content Placeholder 2">
            <a:extLst>
              <a:ext uri="{FF2B5EF4-FFF2-40B4-BE49-F238E27FC236}">
                <a16:creationId xmlns:a16="http://schemas.microsoft.com/office/drawing/2014/main" id="{8A2C0B87-A2E8-404E-B36D-EB5111F44E98}"/>
              </a:ext>
            </a:extLst>
          </p:cNvPr>
          <p:cNvSpPr>
            <a:spLocks noGrp="1"/>
          </p:cNvSpPr>
          <p:nvPr>
            <p:ph idx="1"/>
          </p:nvPr>
        </p:nvSpPr>
        <p:spPr>
          <a:xfrm>
            <a:off x="1066800" y="1859622"/>
            <a:ext cx="10058400" cy="4315147"/>
          </a:xfrm>
        </p:spPr>
        <p:txBody>
          <a:bodyPr>
            <a:normAutofit fontScale="85000" lnSpcReduction="20000"/>
          </a:bodyPr>
          <a:lstStyle/>
          <a:p>
            <a:pPr marL="225428" indent="-225428">
              <a:lnSpc>
                <a:spcPct val="100000"/>
              </a:lnSpc>
              <a:buFont typeface="Arial" panose="020B0604020202020204" pitchFamily="34" charset="0"/>
              <a:buChar char="•"/>
            </a:pPr>
            <a:r>
              <a:rPr lang="en-US" sz="2600"/>
              <a:t>Mental health services to address traumatic impacts of the disaster </a:t>
            </a:r>
          </a:p>
          <a:p>
            <a:pPr marL="518040" lvl="1" indent="-225428">
              <a:lnSpc>
                <a:spcPct val="100000"/>
              </a:lnSpc>
              <a:buFont typeface="Arial" panose="020B0604020202020204" pitchFamily="34" charset="0"/>
              <a:buChar char="•"/>
            </a:pPr>
            <a:r>
              <a:rPr lang="en-US" sz="2000"/>
              <a:t>School counselors – additional personnel or hours for existing service provider</a:t>
            </a:r>
          </a:p>
          <a:p>
            <a:pPr marL="518040" lvl="1" indent="-225428">
              <a:lnSpc>
                <a:spcPct val="100000"/>
              </a:lnSpc>
              <a:buFont typeface="Arial" panose="020B0604020202020204" pitchFamily="34" charset="0"/>
              <a:buChar char="•"/>
            </a:pPr>
            <a:r>
              <a:rPr lang="en-US" sz="2000"/>
              <a:t>Mental health specialists</a:t>
            </a:r>
          </a:p>
          <a:p>
            <a:pPr marL="700922" lvl="2" indent="-225428">
              <a:lnSpc>
                <a:spcPct val="100000"/>
              </a:lnSpc>
              <a:buFont typeface="Arial" panose="020B0604020202020204" pitchFamily="34" charset="0"/>
              <a:buChar char="•"/>
            </a:pPr>
            <a:r>
              <a:rPr lang="en-US" sz="1600"/>
              <a:t>Conduct assessments/make referrals</a:t>
            </a:r>
          </a:p>
          <a:p>
            <a:pPr marL="700922" lvl="2" indent="-225428">
              <a:lnSpc>
                <a:spcPct val="100000"/>
              </a:lnSpc>
              <a:buFont typeface="Arial" panose="020B0604020202020204" pitchFamily="34" charset="0"/>
              <a:buChar char="•"/>
            </a:pPr>
            <a:r>
              <a:rPr lang="en-US" sz="1600"/>
              <a:t>Provide direct services to students/staff </a:t>
            </a:r>
          </a:p>
          <a:p>
            <a:pPr marL="700922" lvl="2" indent="-225428">
              <a:lnSpc>
                <a:spcPct val="100000"/>
              </a:lnSpc>
              <a:buFont typeface="Arial" panose="020B0604020202020204" pitchFamily="34" charset="0"/>
              <a:buChar char="•"/>
            </a:pPr>
            <a:r>
              <a:rPr lang="en-US" sz="1600"/>
              <a:t>Create resources and administer trainings</a:t>
            </a:r>
          </a:p>
          <a:p>
            <a:pPr marL="225428" indent="-225428">
              <a:lnSpc>
                <a:spcPct val="100000"/>
              </a:lnSpc>
              <a:buFont typeface="Arial" panose="020B0604020202020204" pitchFamily="34" charset="0"/>
              <a:buChar char="•"/>
            </a:pPr>
            <a:r>
              <a:rPr lang="en-US" sz="2600"/>
              <a:t>Overtime for teachers, counselors, and other staff for disaster recovery work</a:t>
            </a:r>
          </a:p>
          <a:p>
            <a:pPr marL="225428" indent="-225428">
              <a:lnSpc>
                <a:spcPct val="100000"/>
              </a:lnSpc>
              <a:buFont typeface="Arial" panose="020B0604020202020204" pitchFamily="34" charset="0"/>
              <a:buChar char="•"/>
            </a:pPr>
            <a:r>
              <a:rPr lang="en-US" sz="2600"/>
              <a:t>Substitute teachers and other temporary staff </a:t>
            </a:r>
          </a:p>
          <a:p>
            <a:pPr marL="518040" lvl="1" indent="-225428">
              <a:lnSpc>
                <a:spcPct val="100000"/>
              </a:lnSpc>
              <a:buFont typeface="Arial" panose="020B0604020202020204" pitchFamily="34" charset="0"/>
              <a:buChar char="•"/>
            </a:pPr>
            <a:r>
              <a:rPr lang="en-US" sz="1900"/>
              <a:t>Administrative support for tasks related to the disaster </a:t>
            </a:r>
          </a:p>
          <a:p>
            <a:pPr marL="518040" lvl="1" indent="-225428">
              <a:lnSpc>
                <a:spcPct val="100000"/>
              </a:lnSpc>
              <a:buFont typeface="Arial" panose="020B0604020202020204" pitchFamily="34" charset="0"/>
              <a:buChar char="•"/>
            </a:pPr>
            <a:r>
              <a:rPr lang="en-US" sz="1900"/>
              <a:t>Disaster recovery subject matter experts to help develop appropriate response to the disaster</a:t>
            </a:r>
          </a:p>
          <a:p>
            <a:pPr marL="518040" lvl="1" indent="-225428">
              <a:lnSpc>
                <a:spcPct val="100000"/>
              </a:lnSpc>
              <a:buFont typeface="Arial" panose="020B0604020202020204" pitchFamily="34" charset="0"/>
              <a:buChar char="•"/>
            </a:pPr>
            <a:r>
              <a:rPr lang="en-US" sz="1900"/>
              <a:t>Academic support staff to address any learning loss/lost instructional days from the disaster </a:t>
            </a:r>
          </a:p>
          <a:p>
            <a:pPr marL="225428" indent="-225428">
              <a:lnSpc>
                <a:spcPct val="100000"/>
              </a:lnSpc>
              <a:buFont typeface="Arial" panose="020B0604020202020204" pitchFamily="34" charset="0"/>
              <a:buChar char="•"/>
            </a:pPr>
            <a:r>
              <a:rPr lang="en-US" sz="2600"/>
              <a:t>Emergency transportation services</a:t>
            </a:r>
          </a:p>
          <a:p>
            <a:pPr marL="518040" lvl="1" indent="-225428">
              <a:lnSpc>
                <a:spcPct val="100000"/>
              </a:lnSpc>
              <a:buFont typeface="Arial" panose="020B0604020202020204" pitchFamily="34" charset="0"/>
              <a:buChar char="•"/>
            </a:pPr>
            <a:r>
              <a:rPr lang="en-US" sz="2400"/>
              <a:t> </a:t>
            </a:r>
            <a:r>
              <a:rPr lang="en-US" sz="1900"/>
              <a:t>Additional transportation services to accommodate displaced students   </a:t>
            </a:r>
          </a:p>
          <a:p>
            <a:endParaRPr lang="en-US"/>
          </a:p>
        </p:txBody>
      </p:sp>
    </p:spTree>
    <p:extLst>
      <p:ext uri="{BB962C8B-B14F-4D97-AF65-F5344CB8AC3E}">
        <p14:creationId xmlns:p14="http://schemas.microsoft.com/office/powerpoint/2010/main" val="2904865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4B3A4-6E60-44BB-A1E3-D6BF2CB40CBE}"/>
              </a:ext>
            </a:extLst>
          </p:cNvPr>
          <p:cNvSpPr>
            <a:spLocks noGrp="1"/>
          </p:cNvSpPr>
          <p:nvPr>
            <p:ph type="title"/>
          </p:nvPr>
        </p:nvSpPr>
        <p:spPr/>
        <p:txBody>
          <a:bodyPr/>
          <a:lstStyle/>
          <a:p>
            <a:r>
              <a:rPr lang="en-US" b="1"/>
              <a:t>Unallowable Uses of Funds</a:t>
            </a:r>
          </a:p>
        </p:txBody>
      </p:sp>
      <p:sp>
        <p:nvSpPr>
          <p:cNvPr id="3" name="Content Placeholder 2">
            <a:extLst>
              <a:ext uri="{FF2B5EF4-FFF2-40B4-BE49-F238E27FC236}">
                <a16:creationId xmlns:a16="http://schemas.microsoft.com/office/drawing/2014/main" id="{E21B06F9-8F05-44FB-8F30-8A07069F82AD}"/>
              </a:ext>
            </a:extLst>
          </p:cNvPr>
          <p:cNvSpPr>
            <a:spLocks noGrp="1"/>
          </p:cNvSpPr>
          <p:nvPr>
            <p:ph idx="1"/>
          </p:nvPr>
        </p:nvSpPr>
        <p:spPr>
          <a:xfrm>
            <a:off x="1097280" y="2095928"/>
            <a:ext cx="10058400" cy="3945276"/>
          </a:xfrm>
        </p:spPr>
        <p:txBody>
          <a:bodyPr vert="horz" lIns="0" tIns="45720" rIns="0" bIns="45720" rtlCol="0" anchor="t">
            <a:normAutofit/>
          </a:bodyPr>
          <a:lstStyle/>
          <a:p>
            <a:pPr marL="225425" indent="-225425">
              <a:buFont typeface="Arial" panose="020B0604020202020204" pitchFamily="34" charset="0"/>
              <a:buChar char="•"/>
            </a:pPr>
            <a:r>
              <a:rPr lang="en-US" sz="2400"/>
              <a:t>Construction, renovation, or repair of facilities and permanent infrastructure</a:t>
            </a:r>
            <a:endParaRPr lang="en-US" sz="2400">
              <a:ea typeface="Calibri"/>
              <a:cs typeface="Calibri"/>
            </a:endParaRPr>
          </a:p>
          <a:p>
            <a:pPr marL="225425" indent="-225425">
              <a:buFont typeface="Arial" panose="020B0604020202020204" pitchFamily="34" charset="0"/>
              <a:buChar char="•"/>
            </a:pPr>
            <a:r>
              <a:rPr lang="en-US" sz="2400"/>
              <a:t>Any activity for which other resources are available (state funding, insurance, FEMA or other Federal funding) </a:t>
            </a:r>
            <a:endParaRPr lang="en-US" sz="2400">
              <a:ea typeface="Calibri" panose="020F0502020204030204"/>
              <a:cs typeface="Calibri"/>
            </a:endParaRPr>
          </a:p>
          <a:p>
            <a:pPr marL="517525" lvl="1" indent="-225425">
              <a:buFont typeface="Arial" panose="020B0604020202020204" pitchFamily="34" charset="0"/>
              <a:buChar char="•"/>
            </a:pPr>
            <a:r>
              <a:rPr lang="en-US" sz="2200"/>
              <a:t>FEMA match/Cost share </a:t>
            </a:r>
            <a:endParaRPr lang="en-US" sz="2200">
              <a:ea typeface="Calibri" panose="020F0502020204030204"/>
              <a:cs typeface="Calibri" panose="020F0502020204030204"/>
            </a:endParaRPr>
          </a:p>
          <a:p>
            <a:pPr marL="225425" indent="-225425">
              <a:buFont typeface="Arial" panose="020B0604020202020204" pitchFamily="34" charset="0"/>
              <a:buChar char="•"/>
            </a:pPr>
            <a:r>
              <a:rPr lang="en-US" sz="2400"/>
              <a:t>Services normally provided by the school </a:t>
            </a:r>
            <a:endParaRPr lang="en-US" sz="2400">
              <a:ea typeface="Calibri"/>
              <a:cs typeface="Calibri"/>
            </a:endParaRPr>
          </a:p>
          <a:p>
            <a:pPr marL="225425" indent="-225425">
              <a:buFont typeface="Arial" panose="020B0604020202020204" pitchFamily="34" charset="0"/>
              <a:buChar char="•"/>
            </a:pPr>
            <a:r>
              <a:rPr lang="en-US" sz="2400"/>
              <a:t>Mental health services for persons other than students or staff, or members of their immediate family </a:t>
            </a:r>
            <a:endParaRPr lang="en-US" sz="2400">
              <a:ea typeface="Calibri" panose="020F0502020204030204"/>
              <a:cs typeface="Calibri" panose="020F0502020204030204"/>
            </a:endParaRPr>
          </a:p>
          <a:p>
            <a:pPr marL="225425" indent="-225425">
              <a:buFont typeface="Arial" panose="020B0604020202020204" pitchFamily="34" charset="0"/>
              <a:buChar char="•"/>
            </a:pPr>
            <a:r>
              <a:rPr lang="en-US" sz="2400"/>
              <a:t>Emergency management planning</a:t>
            </a:r>
            <a:endParaRPr lang="en-US" sz="2400">
              <a:ea typeface="Calibri" panose="020F0502020204030204"/>
              <a:cs typeface="Calibri" panose="020F0502020204030204"/>
            </a:endParaRPr>
          </a:p>
        </p:txBody>
      </p:sp>
    </p:spTree>
    <p:extLst>
      <p:ext uri="{BB962C8B-B14F-4D97-AF65-F5344CB8AC3E}">
        <p14:creationId xmlns:p14="http://schemas.microsoft.com/office/powerpoint/2010/main" val="1927077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3059A-7FA2-416F-8DFD-C36A04606662}"/>
              </a:ext>
            </a:extLst>
          </p:cNvPr>
          <p:cNvSpPr>
            <a:spLocks noGrp="1"/>
          </p:cNvSpPr>
          <p:nvPr>
            <p:ph type="title"/>
          </p:nvPr>
        </p:nvSpPr>
        <p:spPr/>
        <p:txBody>
          <a:bodyPr/>
          <a:lstStyle/>
          <a:p>
            <a:r>
              <a:rPr lang="en-US" b="1"/>
              <a:t>Application	</a:t>
            </a:r>
          </a:p>
        </p:txBody>
      </p:sp>
      <p:sp>
        <p:nvSpPr>
          <p:cNvPr id="3" name="Content Placeholder 2">
            <a:extLst>
              <a:ext uri="{FF2B5EF4-FFF2-40B4-BE49-F238E27FC236}">
                <a16:creationId xmlns:a16="http://schemas.microsoft.com/office/drawing/2014/main" id="{92DE6EAD-217E-4AEE-973D-57B23F438478}"/>
              </a:ext>
            </a:extLst>
          </p:cNvPr>
          <p:cNvSpPr>
            <a:spLocks noGrp="1"/>
          </p:cNvSpPr>
          <p:nvPr>
            <p:ph idx="1"/>
          </p:nvPr>
        </p:nvSpPr>
        <p:spPr>
          <a:xfrm>
            <a:off x="1097280" y="1869897"/>
            <a:ext cx="10058400" cy="4288307"/>
          </a:xfrm>
        </p:spPr>
        <p:txBody>
          <a:bodyPr vert="horz" lIns="0" tIns="45720" rIns="0" bIns="45720" rtlCol="0" anchor="t">
            <a:normAutofit lnSpcReduction="10000"/>
          </a:bodyPr>
          <a:lstStyle/>
          <a:p>
            <a:pPr marL="457200" indent="-457200">
              <a:lnSpc>
                <a:spcPct val="100000"/>
              </a:lnSpc>
              <a:spcBef>
                <a:spcPts val="0"/>
              </a:spcBef>
              <a:spcAft>
                <a:spcPts val="0"/>
              </a:spcAft>
              <a:buClr>
                <a:schemeClr val="tx1"/>
              </a:buClr>
              <a:buFont typeface="+mj-lt"/>
              <a:buAutoNum type="arabicPeriod"/>
            </a:pPr>
            <a:r>
              <a:rPr lang="en-US">
                <a:solidFill>
                  <a:srgbClr val="030A13"/>
                </a:solidFill>
                <a:ea typeface="Calibri" panose="020F0502020204030204" pitchFamily="34" charset="0"/>
                <a:cs typeface="Times New Roman" panose="02020603050405020304" pitchFamily="18" charset="0"/>
              </a:rPr>
              <a:t>Applicant information</a:t>
            </a:r>
            <a:endParaRPr lang="en-US"/>
          </a:p>
          <a:p>
            <a:pPr marL="457200" indent="-457200">
              <a:lnSpc>
                <a:spcPct val="100000"/>
              </a:lnSpc>
              <a:spcBef>
                <a:spcPts val="0"/>
              </a:spcBef>
              <a:spcAft>
                <a:spcPts val="0"/>
              </a:spcAft>
              <a:buClr>
                <a:schemeClr val="tx1"/>
              </a:buClr>
              <a:buFont typeface="+mj-lt"/>
              <a:buAutoNum type="arabicPeriod"/>
            </a:pPr>
            <a:r>
              <a:rPr lang="en-US">
                <a:solidFill>
                  <a:srgbClr val="030A13"/>
                </a:solidFill>
                <a:ea typeface="Calibri" panose="020F0502020204030204" pitchFamily="34" charset="0"/>
                <a:cs typeface="Times New Roman" panose="02020603050405020304" pitchFamily="18" charset="0"/>
              </a:rPr>
              <a:t>Description of the school district</a:t>
            </a:r>
            <a:endParaRPr lang="en-US">
              <a:ea typeface="Calibri" panose="020F0502020204030204" pitchFamily="34" charset="0"/>
              <a:cs typeface="Times New Roman" panose="02020603050405020304" pitchFamily="18" charset="0"/>
            </a:endParaRPr>
          </a:p>
          <a:p>
            <a:pPr marL="457200" indent="-457200">
              <a:lnSpc>
                <a:spcPct val="100000"/>
              </a:lnSpc>
              <a:spcBef>
                <a:spcPts val="0"/>
              </a:spcBef>
              <a:spcAft>
                <a:spcPts val="0"/>
              </a:spcAft>
              <a:buClr>
                <a:schemeClr val="tx1"/>
              </a:buClr>
              <a:buFont typeface="+mj-lt"/>
              <a:buAutoNum type="arabicPeriod"/>
            </a:pPr>
            <a:r>
              <a:rPr lang="en-US">
                <a:solidFill>
                  <a:srgbClr val="030A13"/>
                </a:solidFill>
                <a:ea typeface="Calibri" panose="020F0502020204030204" pitchFamily="34" charset="0"/>
                <a:cs typeface="Times New Roman" panose="02020603050405020304" pitchFamily="18" charset="0"/>
              </a:rPr>
              <a:t>Description of the event </a:t>
            </a:r>
            <a:endParaRPr lang="en-US">
              <a:ea typeface="Calibri" panose="020F0502020204030204" pitchFamily="34" charset="0"/>
              <a:cs typeface="Times New Roman" panose="02020603050405020304" pitchFamily="18" charset="0"/>
            </a:endParaRPr>
          </a:p>
          <a:p>
            <a:pPr marL="457200" indent="-457200">
              <a:lnSpc>
                <a:spcPct val="100000"/>
              </a:lnSpc>
              <a:spcBef>
                <a:spcPts val="0"/>
              </a:spcBef>
              <a:spcAft>
                <a:spcPts val="0"/>
              </a:spcAft>
              <a:buClr>
                <a:schemeClr val="tx1"/>
              </a:buClr>
              <a:buFont typeface="+mj-lt"/>
              <a:buAutoNum type="arabicPeriod"/>
            </a:pPr>
            <a:r>
              <a:rPr lang="en-US">
                <a:solidFill>
                  <a:srgbClr val="030A13"/>
                </a:solidFill>
                <a:ea typeface="Calibri" panose="020F0502020204030204" pitchFamily="34" charset="0"/>
                <a:cs typeface="Times New Roman"/>
              </a:rPr>
              <a:t>Description of the impact the disaster has had on the learning environment</a:t>
            </a:r>
            <a:endParaRPr lang="en-US">
              <a:ea typeface="Calibri" panose="020F0502020204030204" pitchFamily="34" charset="0"/>
              <a:cs typeface="Times New Roman" panose="02020603050405020304" pitchFamily="18" charset="0"/>
            </a:endParaRPr>
          </a:p>
          <a:p>
            <a:pPr marL="984250" lvl="2" indent="-344170">
              <a:lnSpc>
                <a:spcPct val="100000"/>
              </a:lnSpc>
              <a:spcBef>
                <a:spcPts val="0"/>
              </a:spcBef>
              <a:spcAft>
                <a:spcPts val="0"/>
              </a:spcAft>
              <a:buClr>
                <a:schemeClr val="tx1"/>
              </a:buClr>
              <a:buFont typeface="Arial" panose="020B0604020202020204" pitchFamily="34" charset="0"/>
              <a:buChar char="•"/>
            </a:pPr>
            <a:r>
              <a:rPr lang="en-US" sz="2000">
                <a:solidFill>
                  <a:srgbClr val="030A13"/>
                </a:solidFill>
                <a:cs typeface="Times New Roman" panose="02020603050405020304" pitchFamily="18" charset="0"/>
              </a:rPr>
              <a:t>Any data which reflects disruptions to teaching and learning such as increased student/staff absences, increased visits to the nurse/school counselor, etc. </a:t>
            </a:r>
            <a:endParaRPr lang="en-US" sz="2000">
              <a:solidFill>
                <a:srgbClr val="030A13"/>
              </a:solidFill>
              <a:ea typeface="Calibri" panose="020F0502020204030204"/>
              <a:cs typeface="Times New Roman" panose="02020603050405020304" pitchFamily="18" charset="0"/>
            </a:endParaRPr>
          </a:p>
          <a:p>
            <a:pPr marL="984250" lvl="2" indent="-344170">
              <a:lnSpc>
                <a:spcPct val="100000"/>
              </a:lnSpc>
              <a:spcBef>
                <a:spcPts val="0"/>
              </a:spcBef>
              <a:spcAft>
                <a:spcPts val="0"/>
              </a:spcAft>
              <a:buClr>
                <a:schemeClr val="tx1"/>
              </a:buClr>
              <a:buFont typeface="Arial" panose="020B0604020202020204" pitchFamily="34" charset="0"/>
              <a:buChar char="•"/>
            </a:pPr>
            <a:r>
              <a:rPr lang="en-US" sz="2000">
                <a:solidFill>
                  <a:srgbClr val="030A13"/>
                </a:solidFill>
                <a:cs typeface="Times New Roman" panose="02020603050405020304" pitchFamily="18" charset="0"/>
              </a:rPr>
              <a:t>May be anecdotal or observational if early on post-disaster  </a:t>
            </a:r>
            <a:endParaRPr lang="en-US" sz="2000">
              <a:solidFill>
                <a:srgbClr val="030A13"/>
              </a:solidFill>
              <a:ea typeface="Calibri" panose="020F0502020204030204"/>
              <a:cs typeface="Times New Roman" panose="02020603050405020304" pitchFamily="18" charset="0"/>
            </a:endParaRPr>
          </a:p>
          <a:p>
            <a:pPr marL="984250" lvl="2" indent="-344170">
              <a:lnSpc>
                <a:spcPct val="100000"/>
              </a:lnSpc>
              <a:spcBef>
                <a:spcPts val="0"/>
              </a:spcBef>
              <a:spcAft>
                <a:spcPts val="0"/>
              </a:spcAft>
              <a:buClr>
                <a:schemeClr val="tx1"/>
              </a:buClr>
              <a:buFont typeface="Arial" panose="020B0604020202020204" pitchFamily="34" charset="0"/>
              <a:buChar char="•"/>
            </a:pPr>
            <a:r>
              <a:rPr lang="en-US" sz="2000">
                <a:solidFill>
                  <a:srgbClr val="030A13"/>
                </a:solidFill>
                <a:cs typeface="Times New Roman" panose="02020603050405020304" pitchFamily="18" charset="0"/>
              </a:rPr>
              <a:t>Display data in pre vs. post incident format, whenever possible</a:t>
            </a:r>
            <a:endParaRPr lang="en-US" sz="2000">
              <a:solidFill>
                <a:srgbClr val="030A13"/>
              </a:solidFill>
              <a:ea typeface="Calibri" panose="020F0502020204030204"/>
              <a:cs typeface="Times New Roman" panose="02020603050405020304" pitchFamily="18" charset="0"/>
            </a:endParaRPr>
          </a:p>
          <a:p>
            <a:pPr marL="457200" indent="-457200">
              <a:lnSpc>
                <a:spcPct val="100000"/>
              </a:lnSpc>
              <a:spcBef>
                <a:spcPts val="0"/>
              </a:spcBef>
              <a:spcAft>
                <a:spcPts val="0"/>
              </a:spcAft>
              <a:buClr>
                <a:schemeClr val="tx1"/>
              </a:buClr>
              <a:buFont typeface="+mj-lt"/>
              <a:buAutoNum type="arabicPeriod"/>
            </a:pPr>
            <a:r>
              <a:rPr lang="en-US">
                <a:solidFill>
                  <a:srgbClr val="030A13"/>
                </a:solidFill>
                <a:ea typeface="Calibri" panose="020F0502020204030204" pitchFamily="34" charset="0"/>
                <a:cs typeface="Times New Roman"/>
              </a:rPr>
              <a:t>Explanation of proposed activities designed to restore the learning environment</a:t>
            </a:r>
          </a:p>
          <a:p>
            <a:pPr marL="457200" indent="-457200">
              <a:lnSpc>
                <a:spcPct val="100000"/>
              </a:lnSpc>
              <a:spcBef>
                <a:spcPts val="0"/>
              </a:spcBef>
              <a:spcAft>
                <a:spcPts val="0"/>
              </a:spcAft>
              <a:buClr>
                <a:schemeClr val="tx1"/>
              </a:buClr>
              <a:buFont typeface="+mj-lt"/>
              <a:buAutoNum type="arabicPeriod"/>
            </a:pPr>
            <a:r>
              <a:rPr lang="en-US">
                <a:solidFill>
                  <a:srgbClr val="030A13"/>
                </a:solidFill>
                <a:cs typeface="Times New Roman"/>
              </a:rPr>
              <a:t>Confirmation that needed activities/services cannot be adequately provided with existing resources in a comprehensive and timely manner</a:t>
            </a:r>
            <a:endParaRPr lang="en-US">
              <a:solidFill>
                <a:srgbClr val="030A13"/>
              </a:solidFill>
              <a:ea typeface="Calibri"/>
              <a:cs typeface="Times New Roman"/>
            </a:endParaRPr>
          </a:p>
          <a:p>
            <a:pPr marL="457200" indent="-457200">
              <a:lnSpc>
                <a:spcPct val="100000"/>
              </a:lnSpc>
              <a:spcBef>
                <a:spcPts val="0"/>
              </a:spcBef>
              <a:spcAft>
                <a:spcPts val="0"/>
              </a:spcAft>
              <a:buClr>
                <a:schemeClr val="tx1"/>
              </a:buClr>
              <a:buFont typeface="+mj-lt"/>
              <a:buAutoNum type="arabicPeriod"/>
            </a:pPr>
            <a:r>
              <a:rPr lang="en-US">
                <a:solidFill>
                  <a:srgbClr val="030A13"/>
                </a:solidFill>
                <a:ea typeface="Calibri" panose="020F0502020204030204" pitchFamily="34" charset="0"/>
                <a:cs typeface="Times New Roman" panose="02020603050405020304" pitchFamily="18" charset="0"/>
              </a:rPr>
              <a:t>Budget and Budget Narrative</a:t>
            </a:r>
            <a:endParaRPr lang="en-US">
              <a:ea typeface="Calibri" panose="020F0502020204030204" pitchFamily="34" charset="0"/>
              <a:cs typeface="Times New Roman" panose="02020603050405020304" pitchFamily="18" charset="0"/>
            </a:endParaRPr>
          </a:p>
          <a:p>
            <a:pPr marL="984250" lvl="2" indent="-344170">
              <a:lnSpc>
                <a:spcPct val="100000"/>
              </a:lnSpc>
              <a:spcBef>
                <a:spcPts val="0"/>
              </a:spcBef>
              <a:spcAft>
                <a:spcPts val="0"/>
              </a:spcAft>
              <a:buClr>
                <a:schemeClr val="tx1"/>
              </a:buClr>
              <a:buFont typeface="Arial" panose="020B0604020202020204" pitchFamily="34" charset="0"/>
              <a:buChar char="•"/>
            </a:pPr>
            <a:r>
              <a:rPr lang="en-US" sz="2000">
                <a:solidFill>
                  <a:srgbClr val="030A13"/>
                </a:solidFill>
                <a:cs typeface="Times New Roman" panose="02020603050405020304" pitchFamily="18" charset="0"/>
              </a:rPr>
              <a:t>Reimbursements</a:t>
            </a:r>
            <a:endParaRPr lang="en-US" sz="2000">
              <a:solidFill>
                <a:srgbClr val="030A13"/>
              </a:solidFill>
              <a:ea typeface="Calibri" panose="020F0502020204030204"/>
              <a:cs typeface="Times New Roman" panose="02020603050405020304" pitchFamily="18" charset="0"/>
            </a:endParaRPr>
          </a:p>
          <a:p>
            <a:pPr marL="984250" lvl="2" indent="-344170">
              <a:lnSpc>
                <a:spcPct val="100000"/>
              </a:lnSpc>
              <a:spcBef>
                <a:spcPts val="0"/>
              </a:spcBef>
              <a:spcAft>
                <a:spcPts val="800"/>
              </a:spcAft>
              <a:buClr>
                <a:schemeClr val="tx1"/>
              </a:buClr>
              <a:buFont typeface="Arial" panose="020B0604020202020204" pitchFamily="34" charset="0"/>
              <a:buChar char="•"/>
            </a:pPr>
            <a:r>
              <a:rPr lang="en-US" sz="2000">
                <a:solidFill>
                  <a:srgbClr val="030A13"/>
                </a:solidFill>
                <a:cs typeface="Times New Roman" panose="02020603050405020304" pitchFamily="18" charset="0"/>
              </a:rPr>
              <a:t>Prospective expenses</a:t>
            </a:r>
            <a:endParaRPr lang="en-US" sz="2000">
              <a:solidFill>
                <a:srgbClr val="030A13"/>
              </a:solidFill>
              <a:ea typeface="Calibri" panose="020F0502020204030204"/>
              <a:cs typeface="Times New Roman" panose="02020603050405020304" pitchFamily="18" charset="0"/>
            </a:endParaRPr>
          </a:p>
          <a:p>
            <a:pPr marL="0" indent="0">
              <a:lnSpc>
                <a:spcPct val="100000"/>
              </a:lnSpc>
              <a:spcBef>
                <a:spcPts val="0"/>
              </a:spcBef>
              <a:spcAft>
                <a:spcPts val="0"/>
              </a:spcAft>
              <a:buClr>
                <a:schemeClr val="tx1"/>
              </a:buClr>
              <a:buNone/>
            </a:pPr>
            <a:endParaRPr lang="en-US">
              <a:solidFill>
                <a:srgbClr val="030A13"/>
              </a:solidFill>
              <a:ea typeface="Calibri" panose="020F0502020204030204" pitchFamily="34" charset="0"/>
              <a:cs typeface="Times New Roman" panose="02020603050405020304" pitchFamily="18" charset="0"/>
            </a:endParaRPr>
          </a:p>
          <a:p>
            <a:pPr marL="91440" indent="-91440"/>
            <a:endParaRPr lang="en-US">
              <a:ea typeface="Calibri" panose="020F0502020204030204"/>
              <a:cs typeface="Calibri" panose="020F0502020204030204"/>
            </a:endParaRPr>
          </a:p>
        </p:txBody>
      </p:sp>
      <p:sp>
        <p:nvSpPr>
          <p:cNvPr id="4" name="TextBox 3">
            <a:extLst>
              <a:ext uri="{FF2B5EF4-FFF2-40B4-BE49-F238E27FC236}">
                <a16:creationId xmlns:a16="http://schemas.microsoft.com/office/drawing/2014/main" id="{E87CF61D-A30E-89A3-693E-28FDEDFBB744}"/>
              </a:ext>
            </a:extLst>
          </p:cNvPr>
          <p:cNvSpPr txBox="1"/>
          <p:nvPr/>
        </p:nvSpPr>
        <p:spPr>
          <a:xfrm>
            <a:off x="6822041" y="286603"/>
            <a:ext cx="4613096" cy="1200329"/>
          </a:xfrm>
          <a:prstGeom prst="rect">
            <a:avLst/>
          </a:prstGeom>
          <a:noFill/>
          <a:ln>
            <a:solidFill>
              <a:schemeClr val="accent1"/>
            </a:solidFill>
          </a:ln>
        </p:spPr>
        <p:txBody>
          <a:bodyPr wrap="square" rtlCol="0">
            <a:spAutoFit/>
          </a:bodyPr>
          <a:lstStyle/>
          <a:p>
            <a:pPr marL="285750" indent="-285750">
              <a:buFont typeface="Arial" panose="020B0604020202020204" pitchFamily="34" charset="0"/>
              <a:buChar char="•"/>
            </a:pPr>
            <a:r>
              <a:rPr lang="en-US"/>
              <a:t>Average 1-4 pages</a:t>
            </a:r>
          </a:p>
          <a:p>
            <a:pPr marL="285750" indent="-285750">
              <a:buFont typeface="Arial" panose="020B0604020202020204" pitchFamily="34" charset="0"/>
              <a:buChar char="•"/>
            </a:pPr>
            <a:r>
              <a:rPr lang="en-US"/>
              <a:t>Word document format</a:t>
            </a:r>
          </a:p>
          <a:p>
            <a:pPr marL="285750" indent="-285750">
              <a:buFont typeface="Arial" panose="020B0604020202020204" pitchFamily="34" charset="0"/>
              <a:buChar char="•"/>
            </a:pPr>
            <a:r>
              <a:rPr lang="en-US"/>
              <a:t>Emailed directly to ED </a:t>
            </a:r>
          </a:p>
          <a:p>
            <a:pPr marL="285750" indent="-285750">
              <a:buFont typeface="Arial" panose="020B0604020202020204" pitchFamily="34" charset="0"/>
              <a:buChar char="•"/>
            </a:pPr>
            <a:r>
              <a:rPr lang="en-US"/>
              <a:t>Accepted anytime </a:t>
            </a:r>
          </a:p>
        </p:txBody>
      </p:sp>
    </p:spTree>
    <p:extLst>
      <p:ext uri="{BB962C8B-B14F-4D97-AF65-F5344CB8AC3E}">
        <p14:creationId xmlns:p14="http://schemas.microsoft.com/office/powerpoint/2010/main" val="2922438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9F3E89-5F0E-4F35-BB75-AB1A363663D5}"/>
              </a:ext>
            </a:extLst>
          </p:cNvPr>
          <p:cNvSpPr>
            <a:spLocks noGrp="1"/>
          </p:cNvSpPr>
          <p:nvPr>
            <p:ph type="title"/>
          </p:nvPr>
        </p:nvSpPr>
        <p:spPr/>
        <p:txBody>
          <a:bodyPr/>
          <a:lstStyle/>
          <a:p>
            <a:r>
              <a:rPr lang="en-US" b="1"/>
              <a:t>Application Considerations	</a:t>
            </a:r>
          </a:p>
        </p:txBody>
      </p:sp>
      <p:sp>
        <p:nvSpPr>
          <p:cNvPr id="7" name="Content Placeholder 6">
            <a:extLst>
              <a:ext uri="{FF2B5EF4-FFF2-40B4-BE49-F238E27FC236}">
                <a16:creationId xmlns:a16="http://schemas.microsoft.com/office/drawing/2014/main" id="{8970A085-3C07-4F9B-ADE2-5FBBFDF7D6A4}"/>
              </a:ext>
            </a:extLst>
          </p:cNvPr>
          <p:cNvSpPr>
            <a:spLocks noGrp="1"/>
          </p:cNvSpPr>
          <p:nvPr>
            <p:ph idx="1"/>
          </p:nvPr>
        </p:nvSpPr>
        <p:spPr>
          <a:xfrm>
            <a:off x="1097280" y="1845734"/>
            <a:ext cx="10058400" cy="4421502"/>
          </a:xfrm>
        </p:spPr>
        <p:txBody>
          <a:bodyPr vert="horz" lIns="0" tIns="45720" rIns="0" bIns="45720" rtlCol="0" anchor="t">
            <a:normAutofit fontScale="92500" lnSpcReduction="20000"/>
          </a:bodyPr>
          <a:lstStyle/>
          <a:p>
            <a:pPr marL="285753" indent="-285753">
              <a:buFont typeface="Arial" panose="020B0604020202020204" pitchFamily="34" charset="0"/>
              <a:buChar char="•"/>
            </a:pPr>
            <a:r>
              <a:rPr lang="en-US" b="1"/>
              <a:t>Short term support to address immediate needs </a:t>
            </a:r>
            <a:endParaRPr lang="en-US" b="1">
              <a:cs typeface="Calibri"/>
            </a:endParaRPr>
          </a:p>
          <a:p>
            <a:pPr marL="577857" lvl="1" indent="-285753">
              <a:buFont typeface="Arial" panose="020B0604020202020204" pitchFamily="34" charset="0"/>
              <a:buChar char="•"/>
            </a:pPr>
            <a:r>
              <a:rPr lang="en-US"/>
              <a:t>Average award 12 months</a:t>
            </a:r>
            <a:endParaRPr lang="en-US">
              <a:cs typeface="Calibri" panose="020F0502020204030204"/>
            </a:endParaRPr>
          </a:p>
          <a:p>
            <a:pPr marL="285753" indent="-285753">
              <a:buFont typeface="Arial" panose="020B0604020202020204" pitchFamily="34" charset="0"/>
              <a:buChar char="•"/>
            </a:pPr>
            <a:r>
              <a:rPr lang="en-US" b="1"/>
              <a:t>Limited funding available</a:t>
            </a:r>
          </a:p>
          <a:p>
            <a:pPr marL="577857" lvl="1" indent="-285753">
              <a:buFont typeface="Arial" panose="020B0604020202020204" pitchFamily="34" charset="0"/>
              <a:buChar char="•"/>
            </a:pPr>
            <a:r>
              <a:rPr lang="en-US"/>
              <a:t>Majority of requests/awards for less than $250,000 </a:t>
            </a:r>
          </a:p>
          <a:p>
            <a:pPr marL="577857" lvl="1" indent="-285753">
              <a:buFont typeface="Arial" panose="020B0604020202020204" pitchFamily="34" charset="0"/>
              <a:buChar char="•"/>
            </a:pPr>
            <a:r>
              <a:rPr lang="en-US"/>
              <a:t>Most essential needs</a:t>
            </a:r>
          </a:p>
          <a:p>
            <a:pPr marL="578365" lvl="1" indent="-285753">
              <a:buFont typeface="Arial" panose="020B0604020202020204" pitchFamily="34" charset="0"/>
              <a:buChar char="•"/>
            </a:pPr>
            <a:r>
              <a:rPr lang="en-US"/>
              <a:t>Funding cannot be used for services that may be covered by other resources (FEMA funding, insurance, etc.)   </a:t>
            </a:r>
          </a:p>
          <a:p>
            <a:pPr marL="285753" indent="-285753">
              <a:buFont typeface="Arial" panose="020B0604020202020204" pitchFamily="34" charset="0"/>
              <a:buChar char="•"/>
            </a:pPr>
            <a:r>
              <a:rPr lang="en-US" b="1"/>
              <a:t>Connected to the traumatic crisis/disaster </a:t>
            </a:r>
          </a:p>
          <a:p>
            <a:pPr marL="285753" indent="-285753">
              <a:buFont typeface="Arial" panose="020B0604020202020204" pitchFamily="34" charset="0"/>
              <a:buChar char="•"/>
            </a:pPr>
            <a:r>
              <a:rPr lang="en-US" b="1">
                <a:cs typeface="Calibri"/>
              </a:rPr>
              <a:t>Equitable Services (K-12 only) </a:t>
            </a:r>
          </a:p>
          <a:p>
            <a:pPr marL="578365" lvl="1" indent="-285753">
              <a:buFont typeface="Arial" panose="020B0604020202020204" pitchFamily="34" charset="0"/>
              <a:buChar char="•"/>
            </a:pPr>
            <a:r>
              <a:rPr lang="en-US">
                <a:cs typeface="Calibri"/>
              </a:rPr>
              <a:t>Private school participation in services, including related costs, should be included in application as relevant </a:t>
            </a:r>
          </a:p>
          <a:p>
            <a:pPr marL="285753" indent="-285753">
              <a:buFont typeface="Arial" panose="020B0604020202020204" pitchFamily="34" charset="0"/>
              <a:buChar char="•"/>
            </a:pPr>
            <a:r>
              <a:rPr lang="en-US" b="1"/>
              <a:t>Reporting requirements</a:t>
            </a:r>
          </a:p>
          <a:p>
            <a:pPr marL="578365" lvl="1" indent="-285753">
              <a:buFont typeface="Arial" panose="020B0604020202020204" pitchFamily="34" charset="0"/>
              <a:buChar char="•"/>
            </a:pPr>
            <a:r>
              <a:rPr lang="en-US"/>
              <a:t>Monthly-Quarterly Calls</a:t>
            </a:r>
          </a:p>
          <a:p>
            <a:pPr marL="578365" lvl="1" indent="-285753">
              <a:buFont typeface="Arial" panose="020B0604020202020204" pitchFamily="34" charset="0"/>
              <a:buChar char="•"/>
            </a:pPr>
            <a:r>
              <a:rPr lang="en-US"/>
              <a:t>Final Performance Report</a:t>
            </a:r>
          </a:p>
          <a:p>
            <a:pPr marL="578365" lvl="1" indent="-285753">
              <a:buFont typeface="Arial" panose="020B0604020202020204" pitchFamily="34" charset="0"/>
              <a:buChar char="•"/>
            </a:pPr>
            <a:r>
              <a:rPr lang="en-US"/>
              <a:t>Annual Performance Report if applicable (award is 18 months or longer)</a:t>
            </a:r>
          </a:p>
          <a:p>
            <a:pPr marL="285753" indent="-285753">
              <a:buFont typeface="Arial" panose="020B0604020202020204" pitchFamily="34" charset="0"/>
              <a:buChar char="•"/>
            </a:pPr>
            <a:r>
              <a:rPr lang="en-US" b="1"/>
              <a:t>ED as resource for application process </a:t>
            </a:r>
            <a:endParaRPr lang="en-US" b="1">
              <a:cs typeface="Calibri"/>
            </a:endParaRPr>
          </a:p>
          <a:p>
            <a:pPr marL="285753" indent="-285753">
              <a:buFont typeface="Arial" panose="020B0604020202020204" pitchFamily="34" charset="0"/>
              <a:buChar char="•"/>
            </a:pPr>
            <a:endParaRPr lang="en-US"/>
          </a:p>
        </p:txBody>
      </p:sp>
    </p:spTree>
    <p:extLst>
      <p:ext uri="{BB962C8B-B14F-4D97-AF65-F5344CB8AC3E}">
        <p14:creationId xmlns:p14="http://schemas.microsoft.com/office/powerpoint/2010/main" val="1886610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9F3E89-5F0E-4F35-BB75-AB1A363663D5}"/>
              </a:ext>
            </a:extLst>
          </p:cNvPr>
          <p:cNvSpPr>
            <a:spLocks noGrp="1"/>
          </p:cNvSpPr>
          <p:nvPr>
            <p:ph type="title"/>
          </p:nvPr>
        </p:nvSpPr>
        <p:spPr/>
        <p:txBody>
          <a:bodyPr/>
          <a:lstStyle/>
          <a:p>
            <a:r>
              <a:rPr lang="en-US" b="1"/>
              <a:t>Next Steps	</a:t>
            </a:r>
          </a:p>
        </p:txBody>
      </p:sp>
      <p:sp>
        <p:nvSpPr>
          <p:cNvPr id="7" name="Content Placeholder 6">
            <a:extLst>
              <a:ext uri="{FF2B5EF4-FFF2-40B4-BE49-F238E27FC236}">
                <a16:creationId xmlns:a16="http://schemas.microsoft.com/office/drawing/2014/main" id="{8970A085-3C07-4F9B-ADE2-5FBBFDF7D6A4}"/>
              </a:ext>
            </a:extLst>
          </p:cNvPr>
          <p:cNvSpPr>
            <a:spLocks noGrp="1"/>
          </p:cNvSpPr>
          <p:nvPr>
            <p:ph idx="1"/>
          </p:nvPr>
        </p:nvSpPr>
        <p:spPr>
          <a:xfrm>
            <a:off x="1097280" y="1972638"/>
            <a:ext cx="10058400" cy="3896456"/>
          </a:xfrm>
        </p:spPr>
        <p:txBody>
          <a:bodyPr vert="horz" lIns="0" tIns="45720" rIns="0" bIns="45720" rtlCol="0" anchor="t">
            <a:normAutofit/>
          </a:bodyPr>
          <a:lstStyle/>
          <a:p>
            <a:pPr marL="285753" indent="-285753">
              <a:buFont typeface="Arial" panose="020B0604020202020204" pitchFamily="34" charset="0"/>
              <a:buChar char="•"/>
            </a:pPr>
            <a:r>
              <a:rPr lang="en-US" sz="2400"/>
              <a:t>Ask questions – we’re here to help! </a:t>
            </a:r>
          </a:p>
          <a:p>
            <a:pPr marL="285753" indent="-285753">
              <a:buFont typeface="Arial" panose="020B0604020202020204" pitchFamily="34" charset="0"/>
              <a:buChar char="•"/>
            </a:pPr>
            <a:r>
              <a:rPr lang="en-US" sz="2400"/>
              <a:t>If interested in applying, use the </a:t>
            </a:r>
            <a:r>
              <a:rPr lang="en-US" sz="2400" b="1"/>
              <a:t>Project SERV Application Content </a:t>
            </a:r>
            <a:r>
              <a:rPr lang="en-US" sz="2400"/>
              <a:t>outline from the </a:t>
            </a:r>
            <a:r>
              <a:rPr lang="en-US" sz="2400" i="1"/>
              <a:t>Project SERV Quick Guide for Applicants</a:t>
            </a:r>
            <a:r>
              <a:rPr lang="en-US" sz="2400"/>
              <a:t> to draft your application</a:t>
            </a:r>
          </a:p>
          <a:p>
            <a:pPr marL="578365" lvl="1" indent="-285753">
              <a:buFont typeface="Arial" panose="020B0604020202020204" pitchFamily="34" charset="0"/>
              <a:buChar char="•"/>
            </a:pPr>
            <a:r>
              <a:rPr lang="en-US" sz="2400"/>
              <a:t>No deadline; applications reviewed shortly after submission </a:t>
            </a:r>
          </a:p>
          <a:p>
            <a:pPr marL="285753" indent="-285753">
              <a:buFont typeface="Arial" panose="020B0604020202020204" pitchFamily="34" charset="0"/>
              <a:buChar char="•"/>
            </a:pPr>
            <a:r>
              <a:rPr lang="en-US" sz="2400"/>
              <a:t>Submit application to ED’s Disaster Recovery Unit (DRU) by email </a:t>
            </a:r>
          </a:p>
          <a:p>
            <a:pPr marL="285753" indent="-285753">
              <a:buFont typeface="Arial" panose="020B0604020202020204" pitchFamily="34" charset="0"/>
              <a:buChar char="•"/>
            </a:pPr>
            <a:r>
              <a:rPr lang="en-US" sz="2400"/>
              <a:t>DRU will work with you to finalize the application for ED’s official review and approval process</a:t>
            </a:r>
          </a:p>
          <a:p>
            <a:pPr marL="285753" indent="-285753">
              <a:buFont typeface="Arial" panose="020B0604020202020204" pitchFamily="34" charset="0"/>
              <a:buChar char="•"/>
            </a:pPr>
            <a:r>
              <a:rPr lang="en-US" sz="2400"/>
              <a:t>Timeframe from application submission to receiving the award funding: ~70 days </a:t>
            </a:r>
          </a:p>
          <a:p>
            <a:pPr marL="285753" indent="-285753">
              <a:buFont typeface="Arial" panose="020B0604020202020204" pitchFamily="34" charset="0"/>
              <a:buChar char="•"/>
            </a:pPr>
            <a:endParaRPr lang="en-US"/>
          </a:p>
          <a:p>
            <a:pPr marL="285753" indent="-285753">
              <a:buFont typeface="Arial" panose="020B0604020202020204" pitchFamily="34" charset="0"/>
              <a:buChar char="•"/>
            </a:pPr>
            <a:endParaRPr lang="en-US"/>
          </a:p>
          <a:p>
            <a:pPr marL="285753" indent="-285753">
              <a:buFont typeface="Arial" panose="020B0604020202020204" pitchFamily="34" charset="0"/>
              <a:buChar char="•"/>
            </a:pPr>
            <a:endParaRPr lang="en-US"/>
          </a:p>
          <a:p>
            <a:pPr marL="285753" indent="-285753">
              <a:buFont typeface="Arial" panose="020B0604020202020204" pitchFamily="34" charset="0"/>
              <a:buChar char="•"/>
            </a:pPr>
            <a:endParaRPr lang="en-US"/>
          </a:p>
        </p:txBody>
      </p:sp>
    </p:spTree>
    <p:extLst>
      <p:ext uri="{BB962C8B-B14F-4D97-AF65-F5344CB8AC3E}">
        <p14:creationId xmlns:p14="http://schemas.microsoft.com/office/powerpoint/2010/main" val="53580516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OESE OAS Documents" ma:contentTypeID="0x01010028670A239A4C7A4E9A68527307346D38050052489596D6C28B43A91F69C8617C55FC" ma:contentTypeVersion="75" ma:contentTypeDescription="" ma:contentTypeScope="" ma:versionID="00280742d3dfc812692d962805747697">
  <xsd:schema xmlns:xsd="http://www.w3.org/2001/XMLSchema" xmlns:xs="http://www.w3.org/2001/XMLSchema" xmlns:p="http://schemas.microsoft.com/office/2006/metadata/properties" xmlns:ns2="2a2db8c4-56ab-4882-a5d0-0fe8165c6658" targetNamespace="http://schemas.microsoft.com/office/2006/metadata/properties" ma:root="true" ma:fieldsID="af95efee6260051b0c73eea14e246044" ns2:_="">
    <xsd:import namespace="2a2db8c4-56ab-4882-a5d0-0fe8165c6658"/>
    <xsd:element name="properties">
      <xsd:complexType>
        <xsd:sequence>
          <xsd:element name="documentManagement">
            <xsd:complexType>
              <xsd:all>
                <xsd:element ref="ns2:Date_x0020_of_x0020_Approval" minOccurs="0"/>
                <xsd:element ref="ns2:m1f13d32c4c342028b39326ee260c1ca" minOccurs="0"/>
                <xsd:element ref="ns2:e48369bfb84241b2a4759ac5d306b738" minOccurs="0"/>
                <xsd:element ref="ns2:a4530805a9a34cb996739ba2e241a970" minOccurs="0"/>
                <xsd:element ref="ns2:m9ba678bb8414d77b73f31a6ff27f951" minOccurs="0"/>
                <xsd:element ref="ns2:paad1906247e4af69fbe65f2ace0923c" minOccurs="0"/>
                <xsd:element ref="ns2:TaxCatchAll" minOccurs="0"/>
                <xsd:element ref="ns2:cb2ef2bd509f47f39ea44b698c260c87" minOccurs="0"/>
                <xsd:element ref="ns2:TaxCatchAllLabel" minOccurs="0"/>
                <xsd:element ref="ns2:Approval_Status" minOccurs="0"/>
                <xsd:element ref="ns2:Approval_x0020_Comments" minOccurs="0"/>
                <xsd:element ref="ns2:Get_Approval_Button" minOccurs="0"/>
                <xsd:element ref="ns2:Archive_x0020_YN" minOccurs="0"/>
                <xsd:element ref="ns2:Get_Feedback" minOccurs="0"/>
                <xsd:element ref="ns2:Restart_x0020_Approval" minOccurs="0"/>
                <xsd:element ref="ns2:Privacy" minOccurs="0"/>
                <xsd:element ref="ns2:privacy_flow" minOccurs="0"/>
                <xsd:element ref="ns2:Approval_x0020_Status_x0020_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2db8c4-56ab-4882-a5d0-0fe8165c6658" elementFormDefault="qualified">
    <xsd:import namespace="http://schemas.microsoft.com/office/2006/documentManagement/types"/>
    <xsd:import namespace="http://schemas.microsoft.com/office/infopath/2007/PartnerControls"/>
    <xsd:element name="Date_x0020_of_x0020_Approval" ma:index="9" nillable="true" ma:displayName="Date of Publication" ma:format="DateOnly" ma:internalName="Date_x0020_of_x0020_Approval" ma:readOnly="false">
      <xsd:simpleType>
        <xsd:restriction base="dms:DateTime"/>
      </xsd:simpleType>
    </xsd:element>
    <xsd:element name="m1f13d32c4c342028b39326ee260c1ca" ma:index="13" nillable="true" ma:taxonomy="true" ma:internalName="m1f13d32c4c342028b39326ee260c1ca" ma:taxonomyFieldName="Secondary_x0020_Subject" ma:displayName="Primary Subject 2" ma:readOnly="false" ma:default="" ma:fieldId="{61f13d32-c4c3-4202-8b39-326ee260c1ca}" ma:sspId="557479ed-16e3-4c54-a34b-e226e0af443e" ma:termSetId="bf68801f-a736-4868-9b8e-dc3ec44fef84" ma:anchorId="00000000-0000-0000-0000-000000000000" ma:open="false" ma:isKeyword="false">
      <xsd:complexType>
        <xsd:sequence>
          <xsd:element ref="pc:Terms" minOccurs="0" maxOccurs="1"/>
        </xsd:sequence>
      </xsd:complexType>
    </xsd:element>
    <xsd:element name="e48369bfb84241b2a4759ac5d306b738" ma:index="15" nillable="true" ma:taxonomy="true" ma:internalName="e48369bfb84241b2a4759ac5d306b738" ma:taxonomyFieldName="Catagory" ma:displayName="Primary Subject 1" ma:readOnly="false" ma:default="" ma:fieldId="{e48369bf-b842-41b2-a475-9ac5d306b738}" ma:sspId="557479ed-16e3-4c54-a34b-e226e0af443e" ma:termSetId="bf68801f-a736-4868-9b8e-dc3ec44fef84" ma:anchorId="00000000-0000-0000-0000-000000000000" ma:open="false" ma:isKeyword="false">
      <xsd:complexType>
        <xsd:sequence>
          <xsd:element ref="pc:Terms" minOccurs="0" maxOccurs="1"/>
        </xsd:sequence>
      </xsd:complexType>
    </xsd:element>
    <xsd:element name="a4530805a9a34cb996739ba2e241a970" ma:index="17" nillable="true" ma:taxonomy="true" ma:internalName="a4530805a9a34cb996739ba2e241a970" ma:taxonomyFieldName="Document_x0020_Type" ma:displayName="Document Type" ma:readOnly="false" ma:default="" ma:fieldId="{a4530805-a9a3-4cb9-9673-9ba2e241a970}" ma:sspId="557479ed-16e3-4c54-a34b-e226e0af443e" ma:termSetId="39ac4e8d-e4c1-4f96-b421-6bcedb93d8ed" ma:anchorId="00000000-0000-0000-0000-000000000000" ma:open="false" ma:isKeyword="false">
      <xsd:complexType>
        <xsd:sequence>
          <xsd:element ref="pc:Terms" minOccurs="0" maxOccurs="1"/>
        </xsd:sequence>
      </xsd:complexType>
    </xsd:element>
    <xsd:element name="m9ba678bb8414d77b73f31a6ff27f951" ma:index="19" nillable="true" ma:taxonomy="true" ma:internalName="m9ba678bb8414d77b73f31a6ff27f951" ma:taxonomyFieldName="Fiscal_x0020_Year" ma:displayName="Fiscal Year" ma:default="" ma:fieldId="{69ba678b-b841-4d77-b73f-31a6ff27f951}" ma:sspId="557479ed-16e3-4c54-a34b-e226e0af443e" ma:termSetId="a74938b7-838d-429a-85f6-4f7993f9a919" ma:anchorId="00000000-0000-0000-0000-000000000000" ma:open="false" ma:isKeyword="false">
      <xsd:complexType>
        <xsd:sequence>
          <xsd:element ref="pc:Terms" minOccurs="0" maxOccurs="1"/>
        </xsd:sequence>
      </xsd:complexType>
    </xsd:element>
    <xsd:element name="paad1906247e4af69fbe65f2ace0923c" ma:index="21" nillable="true" ma:taxonomy="true" ma:internalName="paad1906247e4af69fbe65f2ace0923c" ma:taxonomyFieldName="Approval_x0020_Status" ma:displayName="Highest Approval Level" ma:readOnly="false" ma:default="" ma:fieldId="{9aad1906-247e-4af6-9fbe-65f2ace0923c}" ma:sspId="557479ed-16e3-4c54-a34b-e226e0af443e" ma:termSetId="907e9040-1049-41d6-9954-246cec267fd5" ma:anchorId="00000000-0000-0000-0000-000000000000" ma:open="false" ma:isKeyword="false">
      <xsd:complexType>
        <xsd:sequence>
          <xsd:element ref="pc:Terms" minOccurs="0" maxOccurs="1"/>
        </xsd:sequence>
      </xsd:complexType>
    </xsd:element>
    <xsd:element name="TaxCatchAll" ma:index="22" nillable="true" ma:displayName="Taxonomy Catch All Column" ma:hidden="true" ma:list="{3362b00d-8fac-43ca-81c1-6d36808c35c8}" ma:internalName="TaxCatchAll" ma:readOnly="false" ma:showField="CatchAllData" ma:web="e5cdb491-be1e-4dcd-b8ae-055ee2985e22">
      <xsd:complexType>
        <xsd:complexContent>
          <xsd:extension base="dms:MultiChoiceLookup">
            <xsd:sequence>
              <xsd:element name="Value" type="dms:Lookup" maxOccurs="unbounded" minOccurs="0" nillable="true"/>
            </xsd:sequence>
          </xsd:extension>
        </xsd:complexContent>
      </xsd:complexType>
    </xsd:element>
    <xsd:element name="cb2ef2bd509f47f39ea44b698c260c87" ma:index="23" nillable="true" ma:taxonomy="true" ma:internalName="cb2ef2bd509f47f39ea44b698c260c87" ma:taxonomyFieldName="OESE_x0020_Office" ma:displayName="OESE Office" ma:fieldId="{cb2ef2bd-509f-47f3-9ea4-4b698c260c87}" ma:sspId="557479ed-16e3-4c54-a34b-e226e0af443e" ma:termSetId="2e6ce9bc-9286-4329-95f6-d0b2e2210cd9" ma:anchorId="00000000-0000-0000-0000-000000000000" ma:open="false" ma:isKeyword="false">
      <xsd:complexType>
        <xsd:sequence>
          <xsd:element ref="pc:Terms" minOccurs="0" maxOccurs="1"/>
        </xsd:sequence>
      </xsd:complexType>
    </xsd:element>
    <xsd:element name="TaxCatchAllLabel" ma:index="24" nillable="true" ma:displayName="Taxonomy Catch All Column1" ma:hidden="true" ma:list="{3362b00d-8fac-43ca-81c1-6d36808c35c8}" ma:internalName="TaxCatchAllLabel" ma:readOnly="false" ma:showField="CatchAllDataLabel" ma:web="e5cdb491-be1e-4dcd-b8ae-055ee2985e22">
      <xsd:complexType>
        <xsd:complexContent>
          <xsd:extension base="dms:MultiChoiceLookup">
            <xsd:sequence>
              <xsd:element name="Value" type="dms:Lookup" maxOccurs="unbounded" minOccurs="0" nillable="true"/>
            </xsd:sequence>
          </xsd:extension>
        </xsd:complexContent>
      </xsd:complexType>
    </xsd:element>
    <xsd:element name="Approval_Status" ma:index="25" nillable="true" ma:displayName="Approval_Status" ma:default="Not Started" ma:internalName="Approval_Status">
      <xsd:simpleType>
        <xsd:restriction base="dms:Unknown">
          <xsd:enumeration value="Not Started"/>
          <xsd:enumeration value="Pending"/>
          <xsd:enumeration value="Pending Staff Review"/>
          <xsd:enumeration value="Staff Review Completed"/>
          <xsd:enumeration value="Pending Team Leader Review"/>
          <xsd:enumeration value="Team Leader Approved"/>
          <xsd:enumeration value="Team Leader Disapproved"/>
          <xsd:enumeration value="Pending Group Leader Review"/>
          <xsd:enumeration value="Group Leader Approved"/>
          <xsd:enumeration value="Group Leader Disapproved"/>
          <xsd:enumeration value="Pending Director Review"/>
          <xsd:enumeration value="Director Approved"/>
          <xsd:enumeration value="Director Disapproved"/>
          <xsd:enumeration value="Pending Approver 1 Review"/>
          <xsd:enumeration value="Approver 1 Approved"/>
          <xsd:enumeration value="Approver 1 Disapproved"/>
          <xsd:enumeration value="Pending Approver 2 Review"/>
          <xsd:enumeration value="Approver 2 Approved"/>
          <xsd:enumeration value="Approver  2 Disapproved"/>
          <xsd:enumeration value="Pending Approver 3 Review"/>
          <xsd:enumeration value="Approver 3 Approved"/>
          <xsd:enumeration value="Approver 3 Disapproved"/>
        </xsd:restriction>
      </xsd:simpleType>
    </xsd:element>
    <xsd:element name="Approval_x0020_Comments" ma:index="26" nillable="true" ma:displayName="Approval Comments" ma:internalName="Approval_x0020_Comments">
      <xsd:simpleType>
        <xsd:restriction base="dms:Note"/>
      </xsd:simpleType>
    </xsd:element>
    <xsd:element name="Get_Approval_Button" ma:index="27" nillable="true" ma:displayName="Get_Approval_Button" ma:internalName="Get_Approval_Button">
      <xsd:simpleType>
        <xsd:restriction base="dms:Text">
          <xsd:maxLength value="255"/>
        </xsd:restriction>
      </xsd:simpleType>
    </xsd:element>
    <xsd:element name="Archive_x0020_YN" ma:index="28" nillable="true" ma:displayName="Archive YN" ma:default="1" ma:internalName="Archive_x0020_YN">
      <xsd:simpleType>
        <xsd:restriction base="dms:Boolean"/>
      </xsd:simpleType>
    </xsd:element>
    <xsd:element name="Get_Feedback" ma:index="29" nillable="true" ma:displayName="Get_Feedback" ma:internalName="Get_Feedback">
      <xsd:simpleType>
        <xsd:restriction base="dms:Text">
          <xsd:maxLength value="255"/>
        </xsd:restriction>
      </xsd:simpleType>
    </xsd:element>
    <xsd:element name="Restart_x0020_Approval" ma:index="30" nillable="true" ma:displayName="Restart Approval" ma:internalName="Restart_x0020_Approval">
      <xsd:simpleType>
        <xsd:restriction base="dms:Text">
          <xsd:maxLength value="255"/>
        </xsd:restriction>
      </xsd:simpleType>
    </xsd:element>
    <xsd:element name="Privacy" ma:index="31" nillable="true" ma:displayName="Privacy" ma:internalName="Privacy">
      <xsd:simpleType>
        <xsd:restriction base="dms:Text">
          <xsd:maxLength value="255"/>
        </xsd:restriction>
      </xsd:simpleType>
    </xsd:element>
    <xsd:element name="privacy_flow" ma:index="32" nillable="true" ma:displayName="privacy_flow" ma:internalName="privacy_flow">
      <xsd:simpleType>
        <xsd:restriction base="dms:Text">
          <xsd:maxLength value="255"/>
        </xsd:restriction>
      </xsd:simpleType>
    </xsd:element>
    <xsd:element name="Approval_x0020_Status_x0020_Details" ma:index="33" nillable="true" ma:displayName="Approval Status Details" ma:default="" ma:internalName="Approval_x0020_Status_x0020_Detail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7" ma:displayName="Author"/>
        <xsd:element ref="dcterms:created" minOccurs="0" maxOccurs="1"/>
        <xsd:element ref="dc:identifier" minOccurs="0" maxOccurs="1"/>
        <xsd:element name="contentType" minOccurs="0" maxOccurs="1" type="xsd:string" ma:index="14" ma:displayName="Content Type"/>
        <xsd:element ref="dc:title" minOccurs="0" maxOccurs="1" ma:index="8" ma:displayName="Title"/>
        <xsd:element ref="dc:subject" minOccurs="0" maxOccurs="1"/>
        <xsd:element ref="dc:description" minOccurs="0" maxOccurs="1" ma:index="10"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proval_Status xmlns="2a2db8c4-56ab-4882-a5d0-0fe8165c6658">Not Started</Approval_Status>
    <privacy_flow xmlns="2a2db8c4-56ab-4882-a5d0-0fe8165c6658" xsi:nil="true"/>
    <Date_x0020_of_x0020_Approval xmlns="2a2db8c4-56ab-4882-a5d0-0fe8165c6658" xsi:nil="true"/>
    <cb2ef2bd509f47f39ea44b698c260c87 xmlns="2a2db8c4-56ab-4882-a5d0-0fe8165c6658">
      <Terms xmlns="http://schemas.microsoft.com/office/infopath/2007/PartnerControls">
        <TermInfo xmlns="http://schemas.microsoft.com/office/infopath/2007/PartnerControls">
          <TermName xmlns="http://schemas.microsoft.com/office/infopath/2007/PartnerControls">Disaster Recovery Unit</TermName>
          <TermId xmlns="http://schemas.microsoft.com/office/infopath/2007/PartnerControls">cc3518b9-80d6-400f-a169-6de9a0287c0d</TermId>
        </TermInfo>
      </Terms>
    </cb2ef2bd509f47f39ea44b698c260c87>
    <Privacy xmlns="2a2db8c4-56ab-4882-a5d0-0fe8165c6658" xsi:nil="true"/>
    <a4530805a9a34cb996739ba2e241a970 xmlns="2a2db8c4-56ab-4882-a5d0-0fe8165c6658">
      <Terms xmlns="http://schemas.microsoft.com/office/infopath/2007/PartnerControls"/>
    </a4530805a9a34cb996739ba2e241a970>
    <Archive_x0020_YN xmlns="2a2db8c4-56ab-4882-a5d0-0fe8165c6658">true</Archive_x0020_YN>
    <Restart_x0020_Approval xmlns="2a2db8c4-56ab-4882-a5d0-0fe8165c6658" xsi:nil="true"/>
    <m1f13d32c4c342028b39326ee260c1ca xmlns="2a2db8c4-56ab-4882-a5d0-0fe8165c6658">
      <Terms xmlns="http://schemas.microsoft.com/office/infopath/2007/PartnerControls"/>
    </m1f13d32c4c342028b39326ee260c1ca>
    <Approval_x0020_Comments xmlns="2a2db8c4-56ab-4882-a5d0-0fe8165c6658" xsi:nil="true"/>
    <Get_Feedback xmlns="2a2db8c4-56ab-4882-a5d0-0fe8165c6658" xsi:nil="true"/>
    <Get_Approval_Button xmlns="2a2db8c4-56ab-4882-a5d0-0fe8165c6658" xsi:nil="true"/>
    <paad1906247e4af69fbe65f2ace0923c xmlns="2a2db8c4-56ab-4882-a5d0-0fe8165c6658">
      <Terms xmlns="http://schemas.microsoft.com/office/infopath/2007/PartnerControls"/>
    </paad1906247e4af69fbe65f2ace0923c>
    <e48369bfb84241b2a4759ac5d306b738 xmlns="2a2db8c4-56ab-4882-a5d0-0fe8165c6658">
      <Terms xmlns="http://schemas.microsoft.com/office/infopath/2007/PartnerControls"/>
    </e48369bfb84241b2a4759ac5d306b738>
    <m9ba678bb8414d77b73f31a6ff27f951 xmlns="2a2db8c4-56ab-4882-a5d0-0fe8165c6658">
      <Terms xmlns="http://schemas.microsoft.com/office/infopath/2007/PartnerControls"/>
    </m9ba678bb8414d77b73f31a6ff27f951>
    <TaxCatchAll xmlns="2a2db8c4-56ab-4882-a5d0-0fe8165c6658">
      <Value>10</Value>
    </TaxCatchAll>
    <Approval_x0020_Status_x0020_Details xmlns="2a2db8c4-56ab-4882-a5d0-0fe8165c6658" xsi:nil="true"/>
    <TaxCatchAllLabel xmlns="2a2db8c4-56ab-4882-a5d0-0fe8165c6658" xsi:nil="true"/>
  </documentManagement>
</p:properties>
</file>

<file path=customXml/item4.xml><?xml version="1.0" encoding="utf-8"?>
<?mso-contentType ?>
<SharedContentType xmlns="Microsoft.SharePoint.Taxonomy.ContentTypeSync" SourceId="557479ed-16e3-4c54-a34b-e226e0af443e" ContentTypeId="0x01010028670A239A4C7A4E9A68527307346D38" PreviousValue="false"/>
</file>

<file path=customXml/itemProps1.xml><?xml version="1.0" encoding="utf-8"?>
<ds:datastoreItem xmlns:ds="http://schemas.openxmlformats.org/officeDocument/2006/customXml" ds:itemID="{48CC8B51-BDE4-4A0A-B8B5-7629DAFEBD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2db8c4-56ab-4882-a5d0-0fe8165c66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3D51A8-4CE1-49D7-9F2C-358681B993B3}">
  <ds:schemaRefs>
    <ds:schemaRef ds:uri="http://schemas.microsoft.com/sharepoint/v3/contenttype/forms"/>
  </ds:schemaRefs>
</ds:datastoreItem>
</file>

<file path=customXml/itemProps3.xml><?xml version="1.0" encoding="utf-8"?>
<ds:datastoreItem xmlns:ds="http://schemas.openxmlformats.org/officeDocument/2006/customXml" ds:itemID="{52C5DE85-D7ED-4522-94DD-8356E828A30F}">
  <ds:schemaRefs>
    <ds:schemaRef ds:uri="2a2db8c4-56ab-4882-a5d0-0fe8165c665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ABB5A4C0-EC7D-45E9-88B3-9136DDE9579A}">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Retrospect</Template>
  <TotalTime>16</TotalTime>
  <Words>845</Words>
  <Application>Microsoft Office PowerPoint</Application>
  <PresentationFormat>Widescreen</PresentationFormat>
  <Paragraphs>100</Paragraphs>
  <Slides>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Retrospect</vt:lpstr>
      <vt:lpstr>Project School Emergency Response to Violence (SERV)</vt:lpstr>
      <vt:lpstr>Disaster Recovery Unit</vt:lpstr>
      <vt:lpstr>Project SERV</vt:lpstr>
      <vt:lpstr>Eligibility </vt:lpstr>
      <vt:lpstr>Common Allowable Uses of Funds </vt:lpstr>
      <vt:lpstr>Unallowable Uses of Funds</vt:lpstr>
      <vt:lpstr>Application </vt:lpstr>
      <vt:lpstr>Application Considerations </vt:lpstr>
      <vt:lpstr>Next Steps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Lindsay</dc:creator>
  <cp:lastModifiedBy>Chapoton, Christina</cp:lastModifiedBy>
  <cp:revision>6</cp:revision>
  <dcterms:created xsi:type="dcterms:W3CDTF">2020-09-29T17:14:05Z</dcterms:created>
  <dcterms:modified xsi:type="dcterms:W3CDTF">2025-10-28T19:17:13Z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0x01010028670A239A4C7A4E9A68527307346D38050052489596D6C28B43A91F69C8617C55FC</vt:lpwstr>
  </property>
  <property fmtid="{D5CDD505-2E9C-101B-9397-08002B2CF9AE}" pid="3" name="Order">
    <vt:r8>5900</vt:r8>
  </property>
  <property fmtid="{D5CDD505-2E9C-101B-9397-08002B2CF9AE}" pid="4" name="xd_ProgID">
    <vt:lpwstr/>
  </property>
  <property fmtid="{D5CDD505-2E9C-101B-9397-08002B2CF9AE}" pid="5" name="TemplateUrl">
    <vt:lpwstr/>
  </property>
  <property fmtid="{D5CDD505-2E9C-101B-9397-08002B2CF9AE}" pid="6" name="Fiscal_x0020_Year">
    <vt:lpwstr/>
  </property>
  <property fmtid="{D5CDD505-2E9C-101B-9397-08002B2CF9AE}" pid="7" name="Document_x0020_Type">
    <vt:lpwstr/>
  </property>
  <property fmtid="{D5CDD505-2E9C-101B-9397-08002B2CF9AE}" pid="8" name="Secondary_x0020_Subject">
    <vt:lpwstr/>
  </property>
  <property fmtid="{D5CDD505-2E9C-101B-9397-08002B2CF9AE}" pid="9" name="Catagory">
    <vt:lpwstr/>
  </property>
  <property fmtid="{D5CDD505-2E9C-101B-9397-08002B2CF9AE}" pid="10" name="_ExtendedDescription">
    <vt:lpwstr/>
  </property>
  <property fmtid="{D5CDD505-2E9C-101B-9397-08002B2CF9AE}" pid="11" name="OESE Office">
    <vt:lpwstr>10;#Disaster Recovery Unit|cc3518b9-80d6-400f-a169-6de9a0287c0d</vt:lpwstr>
  </property>
  <property fmtid="{D5CDD505-2E9C-101B-9397-08002B2CF9AE}" pid="12" name="Approval_x0020_Status">
    <vt:lpwstr/>
  </property>
  <property fmtid="{D5CDD505-2E9C-101B-9397-08002B2CF9AE}" pid="13" name="Migration to SP Online">
    <vt:lpwstr>Do Not Migrate</vt:lpwstr>
  </property>
  <property fmtid="{D5CDD505-2E9C-101B-9397-08002B2CF9AE}" pid="14" name="Secondary Subject">
    <vt:lpwstr/>
  </property>
  <property fmtid="{D5CDD505-2E9C-101B-9397-08002B2CF9AE}" pid="15" name="Fiscal Year">
    <vt:lpwstr/>
  </property>
  <property fmtid="{D5CDD505-2E9C-101B-9397-08002B2CF9AE}" pid="16" name="Approval Status">
    <vt:lpwstr/>
  </property>
  <property fmtid="{D5CDD505-2E9C-101B-9397-08002B2CF9AE}" pid="17" name="Document Type">
    <vt:lpwstr/>
  </property>
  <property fmtid="{D5CDD505-2E9C-101B-9397-08002B2CF9AE}" pid="18" name="lcf76f155ced4ddcb4097134ff3c332f">
    <vt:lpwstr/>
  </property>
  <property fmtid="{D5CDD505-2E9C-101B-9397-08002B2CF9AE}" pid="19" name="MediaServiceImageTags">
    <vt:lpwstr/>
  </property>
  <property fmtid="{D5CDD505-2E9C-101B-9397-08002B2CF9AE}" pid="20" name="OESE_x0020_Office">
    <vt:lpwstr>10;#Disaster Recovery Unit|cc3518b9-80d6-400f-a169-6de9a0287c0d</vt:lpwstr>
  </property>
</Properties>
</file>