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omments/comment1.xml" ContentType="application/vnd.openxmlformats-officedocument.presentationml.comments+xml"/>
  <Override PartName="/ppt/notesSlides/notesSlide34.xml" ContentType="application/vnd.openxmlformats-officedocument.presentationml.notesSlide+xml"/>
  <Override PartName="/ppt/comments/comment2.xml" ContentType="application/vnd.openxmlformats-officedocument.presentationml.comment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omments/comment3.xml" ContentType="application/vnd.openxmlformats-officedocument.presentationml.comment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8" r:id="rId1"/>
  </p:sldMasterIdLst>
  <p:notesMasterIdLst>
    <p:notesMasterId r:id="rId55"/>
  </p:notesMasterIdLst>
  <p:sldIdLst>
    <p:sldId id="402" r:id="rId2"/>
    <p:sldId id="260" r:id="rId3"/>
    <p:sldId id="316" r:id="rId4"/>
    <p:sldId id="317" r:id="rId5"/>
    <p:sldId id="359" r:id="rId6"/>
    <p:sldId id="320" r:id="rId7"/>
    <p:sldId id="360" r:id="rId8"/>
    <p:sldId id="369" r:id="rId9"/>
    <p:sldId id="362" r:id="rId10"/>
    <p:sldId id="363" r:id="rId11"/>
    <p:sldId id="364" r:id="rId12"/>
    <p:sldId id="365" r:id="rId13"/>
    <p:sldId id="366" r:id="rId14"/>
    <p:sldId id="367" r:id="rId15"/>
    <p:sldId id="344" r:id="rId16"/>
    <p:sldId id="355" r:id="rId17"/>
    <p:sldId id="356" r:id="rId18"/>
    <p:sldId id="281" r:id="rId19"/>
    <p:sldId id="346" r:id="rId20"/>
    <p:sldId id="368" r:id="rId21"/>
    <p:sldId id="399" r:id="rId22"/>
    <p:sldId id="401" r:id="rId23"/>
    <p:sldId id="370" r:id="rId24"/>
    <p:sldId id="361" r:id="rId25"/>
    <p:sldId id="375" r:id="rId26"/>
    <p:sldId id="371" r:id="rId27"/>
    <p:sldId id="372" r:id="rId28"/>
    <p:sldId id="373" r:id="rId29"/>
    <p:sldId id="374" r:id="rId30"/>
    <p:sldId id="377" r:id="rId31"/>
    <p:sldId id="376" r:id="rId32"/>
    <p:sldId id="378" r:id="rId33"/>
    <p:sldId id="379" r:id="rId34"/>
    <p:sldId id="380" r:id="rId35"/>
    <p:sldId id="403" r:id="rId36"/>
    <p:sldId id="386" r:id="rId37"/>
    <p:sldId id="398" r:id="rId38"/>
    <p:sldId id="388" r:id="rId39"/>
    <p:sldId id="382" r:id="rId40"/>
    <p:sldId id="383" r:id="rId41"/>
    <p:sldId id="384" r:id="rId42"/>
    <p:sldId id="385" r:id="rId43"/>
    <p:sldId id="381" r:id="rId44"/>
    <p:sldId id="389" r:id="rId45"/>
    <p:sldId id="390" r:id="rId46"/>
    <p:sldId id="391" r:id="rId47"/>
    <p:sldId id="392" r:id="rId48"/>
    <p:sldId id="393" r:id="rId49"/>
    <p:sldId id="394" r:id="rId50"/>
    <p:sldId id="395" r:id="rId51"/>
    <p:sldId id="400" r:id="rId52"/>
    <p:sldId id="397" r:id="rId53"/>
    <p:sldId id="396" r:id="rId5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Zoom Tips" id="{EC0CE668-D830-47D4-ADFA-F6EC652934BF}">
          <p14:sldIdLst>
            <p14:sldId id="402"/>
            <p14:sldId id="260"/>
            <p14:sldId id="316"/>
            <p14:sldId id="317"/>
            <p14:sldId id="359"/>
            <p14:sldId id="320"/>
            <p14:sldId id="360"/>
          </p14:sldIdLst>
        </p14:section>
        <p14:section name="Why New Standards?" id="{FCF73649-8801-4B49-8434-5DFB0A49AEC7}">
          <p14:sldIdLst>
            <p14:sldId id="369"/>
            <p14:sldId id="362"/>
            <p14:sldId id="363"/>
            <p14:sldId id="364"/>
            <p14:sldId id="365"/>
            <p14:sldId id="366"/>
            <p14:sldId id="367"/>
            <p14:sldId id="344"/>
            <p14:sldId id="355"/>
            <p14:sldId id="356"/>
            <p14:sldId id="281"/>
            <p14:sldId id="346"/>
            <p14:sldId id="368"/>
            <p14:sldId id="399"/>
            <p14:sldId id="401"/>
          </p14:sldIdLst>
        </p14:section>
        <p14:section name="The Standards" id="{6BC84EB8-AFC4-4357-B737-DA778342BD65}">
          <p14:sldIdLst>
            <p14:sldId id="370"/>
            <p14:sldId id="361"/>
          </p14:sldIdLst>
        </p14:section>
        <p14:section name="How to Read the SSAs" id="{2574B831-454A-4237-A3D5-5AEFFB1AA845}">
          <p14:sldIdLst>
            <p14:sldId id="375"/>
            <p14:sldId id="371"/>
            <p14:sldId id="372"/>
            <p14:sldId id="373"/>
          </p14:sldIdLst>
        </p14:section>
        <p14:section name="Major Shifts in the SSAs" id="{56F8AD31-271C-41D1-A2C5-3D0BED1F530F}">
          <p14:sldIdLst>
            <p14:sldId id="374"/>
            <p14:sldId id="377"/>
            <p14:sldId id="376"/>
            <p14:sldId id="378"/>
            <p14:sldId id="379"/>
            <p14:sldId id="380"/>
            <p14:sldId id="403"/>
            <p14:sldId id="386"/>
            <p14:sldId id="398"/>
            <p14:sldId id="388"/>
            <p14:sldId id="382"/>
            <p14:sldId id="383"/>
            <p14:sldId id="384"/>
            <p14:sldId id="385"/>
            <p14:sldId id="381"/>
            <p14:sldId id="389"/>
          </p14:sldIdLst>
        </p14:section>
        <p14:section name="Resources" id="{492BECB7-479B-492C-9FEC-1331CAF18E63}">
          <p14:sldIdLst>
            <p14:sldId id="390"/>
            <p14:sldId id="391"/>
            <p14:sldId id="392"/>
            <p14:sldId id="393"/>
          </p14:sldIdLst>
        </p14:section>
        <p14:section name="Upcoming Webinars" id="{610289FB-6CD7-4E20-8ACE-2B1FCDA772DF}">
          <p14:sldIdLst>
            <p14:sldId id="394"/>
            <p14:sldId id="395"/>
            <p14:sldId id="400"/>
            <p14:sldId id="397"/>
            <p14:sldId id="39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jorn Wolter" initials="BHKW" lastIdx="3" clrIdx="0">
    <p:extLst>
      <p:ext uri="{19B8F6BF-5375-455C-9EA6-DF929625EA0E}">
        <p15:presenceInfo xmlns:p15="http://schemas.microsoft.com/office/powerpoint/2012/main" userId="Bjorn Wol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4A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44" autoAdjust="0"/>
    <p:restoredTop sz="86486" autoAdjust="0"/>
  </p:normalViewPr>
  <p:slideViewPr>
    <p:cSldViewPr snapToGrid="0">
      <p:cViewPr varScale="1">
        <p:scale>
          <a:sx n="74" d="100"/>
          <a:sy n="74" d="100"/>
        </p:scale>
        <p:origin x="1133" y="67"/>
      </p:cViewPr>
      <p:guideLst/>
    </p:cSldViewPr>
  </p:slideViewPr>
  <p:outlineViewPr>
    <p:cViewPr>
      <p:scale>
        <a:sx n="33" d="100"/>
        <a:sy n="33" d="100"/>
      </p:scale>
      <p:origin x="0" y="-46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1-21T15:58:54.332" idx="1">
    <p:pos x="10" y="10"/>
    <p:text>More narrative needed on this slide.</p:text>
    <p:extLst>
      <p:ext uri="{C676402C-5697-4E1C-873F-D02D1690AC5C}">
        <p15:threadingInfo xmlns:p15="http://schemas.microsoft.com/office/powerpoint/2012/main" timeZoneBias="5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1-21T16:01:31.688" idx="2">
    <p:pos x="10" y="10"/>
    <p:text>More narrative needed here.</p:text>
    <p:extLst>
      <p:ext uri="{C676402C-5697-4E1C-873F-D02D1690AC5C}">
        <p15:threadingInfo xmlns:p15="http://schemas.microsoft.com/office/powerpoint/2012/main" timeZoneBias="5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1-21T16:41:08.625" idx="3">
    <p:pos x="10" y="10"/>
    <p:text>Keep?  Not sure...</p:text>
    <p:extLst>
      <p:ext uri="{C676402C-5697-4E1C-873F-D02D1690AC5C}">
        <p15:threadingInfo xmlns:p15="http://schemas.microsoft.com/office/powerpoint/2012/main" timeZoneBias="540"/>
      </p:ext>
    </p:extLst>
  </p:cm>
</p:cmLst>
</file>

<file path=ppt/diagrams/_rels/data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2F0172-2BB6-4E2C-A5B5-488D65F0CEF6}" type="doc">
      <dgm:prSet loTypeId="urn:microsoft.com/office/officeart/2005/8/layout/arrow3" loCatId="relationship" qsTypeId="urn:microsoft.com/office/officeart/2005/8/quickstyle/simple5" qsCatId="simple" csTypeId="urn:microsoft.com/office/officeart/2005/8/colors/colorful3" csCatId="colorful" phldr="1"/>
      <dgm:spPr/>
      <dgm:t>
        <a:bodyPr/>
        <a:lstStyle/>
        <a:p>
          <a:endParaRPr lang="en-US"/>
        </a:p>
      </dgm:t>
    </dgm:pt>
    <dgm:pt modelId="{1A9BB3C1-3BB0-4159-9EE2-4DBE75FB4768}">
      <dgm:prSet phldrT="[Text]" custT="1"/>
      <dgm:spPr/>
      <dgm:t>
        <a:bodyPr/>
        <a:lstStyle/>
        <a:p>
          <a:r>
            <a:rPr lang="en-US" sz="3600" dirty="0"/>
            <a:t>Need</a:t>
          </a:r>
          <a:endParaRPr lang="en-US" sz="5500" dirty="0"/>
        </a:p>
      </dgm:t>
    </dgm:pt>
    <dgm:pt modelId="{63140031-4090-4045-95D8-696EC0480793}" type="parTrans" cxnId="{3F45D8B3-7C5B-4105-A589-FA78588B0EC6}">
      <dgm:prSet/>
      <dgm:spPr/>
      <dgm:t>
        <a:bodyPr/>
        <a:lstStyle/>
        <a:p>
          <a:endParaRPr lang="en-US"/>
        </a:p>
      </dgm:t>
    </dgm:pt>
    <dgm:pt modelId="{A33D78BC-7CBF-4AAA-95E4-32F1D413E5C1}" type="sibTrans" cxnId="{3F45D8B3-7C5B-4105-A589-FA78588B0EC6}">
      <dgm:prSet/>
      <dgm:spPr/>
      <dgm:t>
        <a:bodyPr/>
        <a:lstStyle/>
        <a:p>
          <a:endParaRPr lang="en-US"/>
        </a:p>
      </dgm:t>
    </dgm:pt>
    <dgm:pt modelId="{E966FD7F-C804-4AB5-B470-46EEECAF0A1C}">
      <dgm:prSet phldrT="[Text]" custT="1"/>
      <dgm:spPr/>
      <dgm:t>
        <a:bodyPr/>
        <a:lstStyle/>
        <a:p>
          <a:r>
            <a:rPr lang="en-US" sz="3600" dirty="0"/>
            <a:t>Interest</a:t>
          </a:r>
          <a:endParaRPr lang="en-US" sz="4000" dirty="0"/>
        </a:p>
      </dgm:t>
    </dgm:pt>
    <dgm:pt modelId="{4C499233-EBFE-4723-B1E6-06A216E616B3}" type="parTrans" cxnId="{2E11C8A8-00EF-4F4B-9317-60CBF4FBB3F1}">
      <dgm:prSet/>
      <dgm:spPr/>
      <dgm:t>
        <a:bodyPr/>
        <a:lstStyle/>
        <a:p>
          <a:endParaRPr lang="en-US"/>
        </a:p>
      </dgm:t>
    </dgm:pt>
    <dgm:pt modelId="{F2CC902C-B851-485C-9740-881214CD7C11}" type="sibTrans" cxnId="{2E11C8A8-00EF-4F4B-9317-60CBF4FBB3F1}">
      <dgm:prSet/>
      <dgm:spPr/>
      <dgm:t>
        <a:bodyPr/>
        <a:lstStyle/>
        <a:p>
          <a:endParaRPr lang="en-US"/>
        </a:p>
      </dgm:t>
    </dgm:pt>
    <dgm:pt modelId="{FA5C743C-E74B-4F02-B418-1B692673A3EA}" type="pres">
      <dgm:prSet presAssocID="{D22F0172-2BB6-4E2C-A5B5-488D65F0CEF6}" presName="compositeShape" presStyleCnt="0">
        <dgm:presLayoutVars>
          <dgm:chMax val="2"/>
          <dgm:dir/>
          <dgm:resizeHandles val="exact"/>
        </dgm:presLayoutVars>
      </dgm:prSet>
      <dgm:spPr/>
    </dgm:pt>
    <dgm:pt modelId="{1158370C-8DFD-43F1-BB6E-A98BCF84F7BC}" type="pres">
      <dgm:prSet presAssocID="{D22F0172-2BB6-4E2C-A5B5-488D65F0CEF6}" presName="divider" presStyleLbl="fgShp" presStyleIdx="0" presStyleCnt="1"/>
      <dgm:spPr/>
    </dgm:pt>
    <dgm:pt modelId="{04FFFC7E-57AA-4EDB-B2D9-E8795C3A687F}" type="pres">
      <dgm:prSet presAssocID="{E966FD7F-C804-4AB5-B470-46EEECAF0A1C}" presName="downArrow" presStyleLbl="node1" presStyleIdx="0" presStyleCnt="2"/>
      <dgm:spPr/>
    </dgm:pt>
    <dgm:pt modelId="{F0AA8743-A808-41E4-B1A2-23142C53F878}" type="pres">
      <dgm:prSet presAssocID="{E966FD7F-C804-4AB5-B470-46EEECAF0A1C}" presName="downArrowText" presStyleLbl="revTx" presStyleIdx="0" presStyleCnt="2" custScaleX="135299">
        <dgm:presLayoutVars>
          <dgm:bulletEnabled val="1"/>
        </dgm:presLayoutVars>
      </dgm:prSet>
      <dgm:spPr/>
    </dgm:pt>
    <dgm:pt modelId="{0808F9AD-4410-41A6-B166-4E2D0CA30E36}" type="pres">
      <dgm:prSet presAssocID="{1A9BB3C1-3BB0-4159-9EE2-4DBE75FB4768}" presName="upArrow" presStyleLbl="node1" presStyleIdx="1" presStyleCnt="2"/>
      <dgm:spPr/>
    </dgm:pt>
    <dgm:pt modelId="{9CA6EBD4-884B-4FDB-8515-30C166CC26FD}" type="pres">
      <dgm:prSet presAssocID="{1A9BB3C1-3BB0-4159-9EE2-4DBE75FB4768}" presName="upArrowText" presStyleLbl="revTx" presStyleIdx="1" presStyleCnt="2" custScaleX="110832">
        <dgm:presLayoutVars>
          <dgm:bulletEnabled val="1"/>
        </dgm:presLayoutVars>
      </dgm:prSet>
      <dgm:spPr/>
    </dgm:pt>
  </dgm:ptLst>
  <dgm:cxnLst>
    <dgm:cxn modelId="{9AD9E703-97A4-4569-9AF1-81B8103C619A}" type="presOf" srcId="{1A9BB3C1-3BB0-4159-9EE2-4DBE75FB4768}" destId="{9CA6EBD4-884B-4FDB-8515-30C166CC26FD}" srcOrd="0" destOrd="0" presId="urn:microsoft.com/office/officeart/2005/8/layout/arrow3"/>
    <dgm:cxn modelId="{68F8BD3F-977C-4D64-AC31-0E8D6F804F1B}" type="presOf" srcId="{E966FD7F-C804-4AB5-B470-46EEECAF0A1C}" destId="{F0AA8743-A808-41E4-B1A2-23142C53F878}" srcOrd="0" destOrd="0" presId="urn:microsoft.com/office/officeart/2005/8/layout/arrow3"/>
    <dgm:cxn modelId="{2E11C8A8-00EF-4F4B-9317-60CBF4FBB3F1}" srcId="{D22F0172-2BB6-4E2C-A5B5-488D65F0CEF6}" destId="{E966FD7F-C804-4AB5-B470-46EEECAF0A1C}" srcOrd="0" destOrd="0" parTransId="{4C499233-EBFE-4723-B1E6-06A216E616B3}" sibTransId="{F2CC902C-B851-485C-9740-881214CD7C11}"/>
    <dgm:cxn modelId="{3F45D8B3-7C5B-4105-A589-FA78588B0EC6}" srcId="{D22F0172-2BB6-4E2C-A5B5-488D65F0CEF6}" destId="{1A9BB3C1-3BB0-4159-9EE2-4DBE75FB4768}" srcOrd="1" destOrd="0" parTransId="{63140031-4090-4045-95D8-696EC0480793}" sibTransId="{A33D78BC-7CBF-4AAA-95E4-32F1D413E5C1}"/>
    <dgm:cxn modelId="{986240EA-018D-47FB-8B19-E2346F2DAB98}" type="presOf" srcId="{D22F0172-2BB6-4E2C-A5B5-488D65F0CEF6}" destId="{FA5C743C-E74B-4F02-B418-1B692673A3EA}" srcOrd="0" destOrd="0" presId="urn:microsoft.com/office/officeart/2005/8/layout/arrow3"/>
    <dgm:cxn modelId="{808B9728-E040-4BEE-B07C-B10AC96EE9A7}" type="presParOf" srcId="{FA5C743C-E74B-4F02-B418-1B692673A3EA}" destId="{1158370C-8DFD-43F1-BB6E-A98BCF84F7BC}" srcOrd="0" destOrd="0" presId="urn:microsoft.com/office/officeart/2005/8/layout/arrow3"/>
    <dgm:cxn modelId="{20C85EC6-D7AC-4346-8677-C1E37D12807D}" type="presParOf" srcId="{FA5C743C-E74B-4F02-B418-1B692673A3EA}" destId="{04FFFC7E-57AA-4EDB-B2D9-E8795C3A687F}" srcOrd="1" destOrd="0" presId="urn:microsoft.com/office/officeart/2005/8/layout/arrow3"/>
    <dgm:cxn modelId="{B5C1A7D2-617F-44F8-B8A8-32BF066AA83B}" type="presParOf" srcId="{FA5C743C-E74B-4F02-B418-1B692673A3EA}" destId="{F0AA8743-A808-41E4-B1A2-23142C53F878}" srcOrd="2" destOrd="0" presId="urn:microsoft.com/office/officeart/2005/8/layout/arrow3"/>
    <dgm:cxn modelId="{73E5BAD1-DAC9-440F-BD41-1EB611FE684D}" type="presParOf" srcId="{FA5C743C-E74B-4F02-B418-1B692673A3EA}" destId="{0808F9AD-4410-41A6-B166-4E2D0CA30E36}" srcOrd="3" destOrd="0" presId="urn:microsoft.com/office/officeart/2005/8/layout/arrow3"/>
    <dgm:cxn modelId="{153606FD-BEB5-45B1-BB2E-E9ED54296FB3}" type="presParOf" srcId="{FA5C743C-E74B-4F02-B418-1B692673A3EA}" destId="{9CA6EBD4-884B-4FDB-8515-30C166CC26FD}"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331FF6-E8D9-4759-8056-B104DDC5D6BE}"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C868F25B-46D7-49E0-A6ED-A3F11EEF2160}">
      <dgm:prSet phldrT="[Text]"/>
      <dgm:spPr/>
      <dgm:t>
        <a:bodyPr/>
        <a:lstStyle/>
        <a:p>
          <a:r>
            <a:rPr lang="en-US" dirty="0"/>
            <a:t>Writing Committee</a:t>
          </a:r>
        </a:p>
      </dgm:t>
    </dgm:pt>
    <dgm:pt modelId="{CDAB8CED-224A-4D05-BFBC-58AB93F877C6}" type="parTrans" cxnId="{AF4C8090-C51E-4E49-A76F-1A6E6DA96813}">
      <dgm:prSet/>
      <dgm:spPr/>
      <dgm:t>
        <a:bodyPr/>
        <a:lstStyle/>
        <a:p>
          <a:endParaRPr lang="en-US"/>
        </a:p>
      </dgm:t>
    </dgm:pt>
    <dgm:pt modelId="{580607D6-25EF-42F5-AE65-15141B05FD7C}" type="sibTrans" cxnId="{AF4C8090-C51E-4E49-A76F-1A6E6DA96813}">
      <dgm:prSet/>
      <dgm:spPr/>
      <dgm:t>
        <a:bodyPr/>
        <a:lstStyle/>
        <a:p>
          <a:endParaRPr lang="en-US"/>
        </a:p>
      </dgm:t>
    </dgm:pt>
    <dgm:pt modelId="{DC99FCA5-6F87-4C5B-ADDA-8B34E044EBB1}">
      <dgm:prSet phldrT="[Text]"/>
      <dgm:spPr/>
      <dgm:t>
        <a:bodyPr/>
        <a:lstStyle/>
        <a:p>
          <a:r>
            <a:rPr lang="en-US" dirty="0"/>
            <a:t>Review Committee</a:t>
          </a:r>
        </a:p>
      </dgm:t>
    </dgm:pt>
    <dgm:pt modelId="{2932F894-A440-460E-8209-5868F1C8F0A0}" type="parTrans" cxnId="{A2245FF0-5E2B-4F08-9F02-D053D5E6A2A2}">
      <dgm:prSet/>
      <dgm:spPr/>
      <dgm:t>
        <a:bodyPr/>
        <a:lstStyle/>
        <a:p>
          <a:endParaRPr lang="en-US"/>
        </a:p>
      </dgm:t>
    </dgm:pt>
    <dgm:pt modelId="{5131BE42-1462-47C0-BF03-0349984B15CB}" type="sibTrans" cxnId="{A2245FF0-5E2B-4F08-9F02-D053D5E6A2A2}">
      <dgm:prSet/>
      <dgm:spPr/>
      <dgm:t>
        <a:bodyPr/>
        <a:lstStyle/>
        <a:p>
          <a:endParaRPr lang="en-US"/>
        </a:p>
      </dgm:t>
    </dgm:pt>
    <dgm:pt modelId="{3BBEE663-318C-48CA-9E5D-2C272FCC0437}">
      <dgm:prSet phldrT="[Text]"/>
      <dgm:spPr/>
      <dgm:t>
        <a:bodyPr/>
        <a:lstStyle/>
        <a:p>
          <a:r>
            <a:rPr lang="en-US" dirty="0"/>
            <a:t>Writing Committee</a:t>
          </a:r>
        </a:p>
      </dgm:t>
    </dgm:pt>
    <dgm:pt modelId="{AC496352-89FD-4AB8-ACA9-3373F1E2C78E}" type="parTrans" cxnId="{D5FA9BD7-BE70-4CAD-BEC1-D7D21C6FC354}">
      <dgm:prSet/>
      <dgm:spPr/>
      <dgm:t>
        <a:bodyPr/>
        <a:lstStyle/>
        <a:p>
          <a:endParaRPr lang="en-US"/>
        </a:p>
      </dgm:t>
    </dgm:pt>
    <dgm:pt modelId="{504C04DC-2AFC-4FF9-B8DA-1112EFA6292C}" type="sibTrans" cxnId="{D5FA9BD7-BE70-4CAD-BEC1-D7D21C6FC354}">
      <dgm:prSet/>
      <dgm:spPr/>
      <dgm:t>
        <a:bodyPr/>
        <a:lstStyle/>
        <a:p>
          <a:endParaRPr lang="en-US"/>
        </a:p>
      </dgm:t>
    </dgm:pt>
    <dgm:pt modelId="{00C7BD20-289B-421A-A13A-97F6E7E0FD24}">
      <dgm:prSet phldrT="[Text]"/>
      <dgm:spPr/>
      <dgm:t>
        <a:bodyPr/>
        <a:lstStyle/>
        <a:p>
          <a:r>
            <a:rPr lang="en-US" dirty="0"/>
            <a:t>Review Committee</a:t>
          </a:r>
        </a:p>
      </dgm:t>
    </dgm:pt>
    <dgm:pt modelId="{2A5B6018-AA51-4854-B7C6-EAC9BD51A5B0}" type="parTrans" cxnId="{4D20AD08-F989-4D0D-A193-3C96E86562D2}">
      <dgm:prSet/>
      <dgm:spPr/>
      <dgm:t>
        <a:bodyPr/>
        <a:lstStyle/>
        <a:p>
          <a:endParaRPr lang="en-US"/>
        </a:p>
      </dgm:t>
    </dgm:pt>
    <dgm:pt modelId="{675FC5D9-EB97-4763-BF18-3E83F7382170}" type="sibTrans" cxnId="{4D20AD08-F989-4D0D-A193-3C96E86562D2}">
      <dgm:prSet/>
      <dgm:spPr/>
      <dgm:t>
        <a:bodyPr/>
        <a:lstStyle/>
        <a:p>
          <a:endParaRPr lang="en-US"/>
        </a:p>
      </dgm:t>
    </dgm:pt>
    <dgm:pt modelId="{BCC7ACB1-BED4-43E6-A303-902C7BDC2C4F}">
      <dgm:prSet phldrT="[Text]"/>
      <dgm:spPr/>
      <dgm:t>
        <a:bodyPr/>
        <a:lstStyle/>
        <a:p>
          <a:r>
            <a:rPr lang="en-US" dirty="0"/>
            <a:t>Writing Committee</a:t>
          </a:r>
        </a:p>
      </dgm:t>
    </dgm:pt>
    <dgm:pt modelId="{2897D6D4-7DBD-420C-8ADD-FC2816649A8B}" type="parTrans" cxnId="{29C6F744-57AA-44BD-BF15-2B14A6761CDF}">
      <dgm:prSet/>
      <dgm:spPr/>
      <dgm:t>
        <a:bodyPr/>
        <a:lstStyle/>
        <a:p>
          <a:endParaRPr lang="en-US"/>
        </a:p>
      </dgm:t>
    </dgm:pt>
    <dgm:pt modelId="{9A57A977-1357-42C5-81C6-8DC633B1C2F2}" type="sibTrans" cxnId="{29C6F744-57AA-44BD-BF15-2B14A6761CDF}">
      <dgm:prSet/>
      <dgm:spPr/>
      <dgm:t>
        <a:bodyPr/>
        <a:lstStyle/>
        <a:p>
          <a:endParaRPr lang="en-US"/>
        </a:p>
      </dgm:t>
    </dgm:pt>
    <dgm:pt modelId="{DF9F7D80-ECBF-4B6C-954D-A3DFF3864B7A}" type="pres">
      <dgm:prSet presAssocID="{3A331FF6-E8D9-4759-8056-B104DDC5D6BE}" presName="rootnode" presStyleCnt="0">
        <dgm:presLayoutVars>
          <dgm:chMax/>
          <dgm:chPref/>
          <dgm:dir/>
          <dgm:animLvl val="lvl"/>
        </dgm:presLayoutVars>
      </dgm:prSet>
      <dgm:spPr/>
    </dgm:pt>
    <dgm:pt modelId="{35D17D32-EBAF-4E9A-A388-DFC3DD1549BB}" type="pres">
      <dgm:prSet presAssocID="{C868F25B-46D7-49E0-A6ED-A3F11EEF2160}" presName="composite" presStyleCnt="0"/>
      <dgm:spPr/>
    </dgm:pt>
    <dgm:pt modelId="{70EF79A1-B34F-4B61-BCFD-88DDEE5694B6}" type="pres">
      <dgm:prSet presAssocID="{C868F25B-46D7-49E0-A6ED-A3F11EEF2160}" presName="LShape" presStyleLbl="alignNode1" presStyleIdx="0" presStyleCnt="9"/>
      <dgm:spPr/>
    </dgm:pt>
    <dgm:pt modelId="{DB9041C3-3C41-4DE8-A7AE-BBBFE1BA974B}" type="pres">
      <dgm:prSet presAssocID="{C868F25B-46D7-49E0-A6ED-A3F11EEF2160}" presName="ParentText" presStyleLbl="revTx" presStyleIdx="0" presStyleCnt="5">
        <dgm:presLayoutVars>
          <dgm:chMax val="0"/>
          <dgm:chPref val="0"/>
          <dgm:bulletEnabled val="1"/>
        </dgm:presLayoutVars>
      </dgm:prSet>
      <dgm:spPr/>
    </dgm:pt>
    <dgm:pt modelId="{9C82C6AF-8AB3-40C1-81DC-BB02C15AE5EF}" type="pres">
      <dgm:prSet presAssocID="{C868F25B-46D7-49E0-A6ED-A3F11EEF2160}" presName="Triangle" presStyleLbl="alignNode1" presStyleIdx="1" presStyleCnt="9"/>
      <dgm:spPr/>
    </dgm:pt>
    <dgm:pt modelId="{9A7D2D40-91EC-4CEF-A243-C745D747E594}" type="pres">
      <dgm:prSet presAssocID="{580607D6-25EF-42F5-AE65-15141B05FD7C}" presName="sibTrans" presStyleCnt="0"/>
      <dgm:spPr/>
    </dgm:pt>
    <dgm:pt modelId="{9C1A614C-01B4-4355-88CA-87FA679525BD}" type="pres">
      <dgm:prSet presAssocID="{580607D6-25EF-42F5-AE65-15141B05FD7C}" presName="space" presStyleCnt="0"/>
      <dgm:spPr/>
    </dgm:pt>
    <dgm:pt modelId="{C4909BC1-48A7-4607-8286-4455C007D309}" type="pres">
      <dgm:prSet presAssocID="{DC99FCA5-6F87-4C5B-ADDA-8B34E044EBB1}" presName="composite" presStyleCnt="0"/>
      <dgm:spPr/>
    </dgm:pt>
    <dgm:pt modelId="{9B89677B-CEEB-4914-9700-13EF38441295}" type="pres">
      <dgm:prSet presAssocID="{DC99FCA5-6F87-4C5B-ADDA-8B34E044EBB1}" presName="LShape" presStyleLbl="alignNode1" presStyleIdx="2" presStyleCnt="9"/>
      <dgm:spPr/>
    </dgm:pt>
    <dgm:pt modelId="{DD7C4023-3612-49F2-90CA-78043B2EF553}" type="pres">
      <dgm:prSet presAssocID="{DC99FCA5-6F87-4C5B-ADDA-8B34E044EBB1}" presName="ParentText" presStyleLbl="revTx" presStyleIdx="1" presStyleCnt="5">
        <dgm:presLayoutVars>
          <dgm:chMax val="0"/>
          <dgm:chPref val="0"/>
          <dgm:bulletEnabled val="1"/>
        </dgm:presLayoutVars>
      </dgm:prSet>
      <dgm:spPr/>
    </dgm:pt>
    <dgm:pt modelId="{4B135A30-EE67-4F16-889C-411D72EE789D}" type="pres">
      <dgm:prSet presAssocID="{DC99FCA5-6F87-4C5B-ADDA-8B34E044EBB1}" presName="Triangle" presStyleLbl="alignNode1" presStyleIdx="3" presStyleCnt="9"/>
      <dgm:spPr/>
    </dgm:pt>
    <dgm:pt modelId="{8FB48853-5DC6-465F-B661-3AD2D02E270A}" type="pres">
      <dgm:prSet presAssocID="{5131BE42-1462-47C0-BF03-0349984B15CB}" presName="sibTrans" presStyleCnt="0"/>
      <dgm:spPr/>
    </dgm:pt>
    <dgm:pt modelId="{0972BE10-5F3C-4FDF-9C0A-7E3893B7FDC0}" type="pres">
      <dgm:prSet presAssocID="{5131BE42-1462-47C0-BF03-0349984B15CB}" presName="space" presStyleCnt="0"/>
      <dgm:spPr/>
    </dgm:pt>
    <dgm:pt modelId="{1E533B77-6284-4D77-AD12-C7DBB0240737}" type="pres">
      <dgm:prSet presAssocID="{3BBEE663-318C-48CA-9E5D-2C272FCC0437}" presName="composite" presStyleCnt="0"/>
      <dgm:spPr/>
    </dgm:pt>
    <dgm:pt modelId="{2B238DC2-C2DF-426A-9935-97F9F6C7B7F6}" type="pres">
      <dgm:prSet presAssocID="{3BBEE663-318C-48CA-9E5D-2C272FCC0437}" presName="LShape" presStyleLbl="alignNode1" presStyleIdx="4" presStyleCnt="9"/>
      <dgm:spPr/>
    </dgm:pt>
    <dgm:pt modelId="{2731B8A2-2B30-4410-A883-7C078587AF55}" type="pres">
      <dgm:prSet presAssocID="{3BBEE663-318C-48CA-9E5D-2C272FCC0437}" presName="ParentText" presStyleLbl="revTx" presStyleIdx="2" presStyleCnt="5">
        <dgm:presLayoutVars>
          <dgm:chMax val="0"/>
          <dgm:chPref val="0"/>
          <dgm:bulletEnabled val="1"/>
        </dgm:presLayoutVars>
      </dgm:prSet>
      <dgm:spPr/>
    </dgm:pt>
    <dgm:pt modelId="{782323C5-FAD4-4841-93B3-0C6CC2DC3232}" type="pres">
      <dgm:prSet presAssocID="{3BBEE663-318C-48CA-9E5D-2C272FCC0437}" presName="Triangle" presStyleLbl="alignNode1" presStyleIdx="5" presStyleCnt="9"/>
      <dgm:spPr/>
    </dgm:pt>
    <dgm:pt modelId="{1BC44623-2FB2-417D-ABE5-FF8C56F1C000}" type="pres">
      <dgm:prSet presAssocID="{504C04DC-2AFC-4FF9-B8DA-1112EFA6292C}" presName="sibTrans" presStyleCnt="0"/>
      <dgm:spPr/>
    </dgm:pt>
    <dgm:pt modelId="{320630BA-36D5-4BB4-90A1-A56B58E8DAED}" type="pres">
      <dgm:prSet presAssocID="{504C04DC-2AFC-4FF9-B8DA-1112EFA6292C}" presName="space" presStyleCnt="0"/>
      <dgm:spPr/>
    </dgm:pt>
    <dgm:pt modelId="{8C0BDBBF-FC0C-46FD-A94E-4F18EBD4BA48}" type="pres">
      <dgm:prSet presAssocID="{00C7BD20-289B-421A-A13A-97F6E7E0FD24}" presName="composite" presStyleCnt="0"/>
      <dgm:spPr/>
    </dgm:pt>
    <dgm:pt modelId="{5DC415D2-A8BB-4AC3-8CC7-5AB93A31101E}" type="pres">
      <dgm:prSet presAssocID="{00C7BD20-289B-421A-A13A-97F6E7E0FD24}" presName="LShape" presStyleLbl="alignNode1" presStyleIdx="6" presStyleCnt="9"/>
      <dgm:spPr/>
    </dgm:pt>
    <dgm:pt modelId="{9BD618C9-D02D-4B33-A786-4157199476C2}" type="pres">
      <dgm:prSet presAssocID="{00C7BD20-289B-421A-A13A-97F6E7E0FD24}" presName="ParentText" presStyleLbl="revTx" presStyleIdx="3" presStyleCnt="5">
        <dgm:presLayoutVars>
          <dgm:chMax val="0"/>
          <dgm:chPref val="0"/>
          <dgm:bulletEnabled val="1"/>
        </dgm:presLayoutVars>
      </dgm:prSet>
      <dgm:spPr/>
    </dgm:pt>
    <dgm:pt modelId="{2EF4837A-782F-4407-815D-C27E187327B9}" type="pres">
      <dgm:prSet presAssocID="{00C7BD20-289B-421A-A13A-97F6E7E0FD24}" presName="Triangle" presStyleLbl="alignNode1" presStyleIdx="7" presStyleCnt="9"/>
      <dgm:spPr/>
    </dgm:pt>
    <dgm:pt modelId="{3C50C346-C91F-478A-8163-F2F8D081E079}" type="pres">
      <dgm:prSet presAssocID="{675FC5D9-EB97-4763-BF18-3E83F7382170}" presName="sibTrans" presStyleCnt="0"/>
      <dgm:spPr/>
    </dgm:pt>
    <dgm:pt modelId="{01081696-1CDA-4C84-BF23-F6A83FF45463}" type="pres">
      <dgm:prSet presAssocID="{675FC5D9-EB97-4763-BF18-3E83F7382170}" presName="space" presStyleCnt="0"/>
      <dgm:spPr/>
    </dgm:pt>
    <dgm:pt modelId="{D3E2ADA8-2445-451F-AE70-C0D0BA6772FE}" type="pres">
      <dgm:prSet presAssocID="{BCC7ACB1-BED4-43E6-A303-902C7BDC2C4F}" presName="composite" presStyleCnt="0"/>
      <dgm:spPr/>
    </dgm:pt>
    <dgm:pt modelId="{523B20FE-4D2C-463E-A1E4-E4D0B5297901}" type="pres">
      <dgm:prSet presAssocID="{BCC7ACB1-BED4-43E6-A303-902C7BDC2C4F}" presName="LShape" presStyleLbl="alignNode1" presStyleIdx="8" presStyleCnt="9"/>
      <dgm:spPr/>
    </dgm:pt>
    <dgm:pt modelId="{846837C5-A163-4E46-ACFD-31F781F8DE80}" type="pres">
      <dgm:prSet presAssocID="{BCC7ACB1-BED4-43E6-A303-902C7BDC2C4F}" presName="ParentText" presStyleLbl="revTx" presStyleIdx="4" presStyleCnt="5">
        <dgm:presLayoutVars>
          <dgm:chMax val="0"/>
          <dgm:chPref val="0"/>
          <dgm:bulletEnabled val="1"/>
        </dgm:presLayoutVars>
      </dgm:prSet>
      <dgm:spPr/>
    </dgm:pt>
  </dgm:ptLst>
  <dgm:cxnLst>
    <dgm:cxn modelId="{4D20AD08-F989-4D0D-A193-3C96E86562D2}" srcId="{3A331FF6-E8D9-4759-8056-B104DDC5D6BE}" destId="{00C7BD20-289B-421A-A13A-97F6E7E0FD24}" srcOrd="3" destOrd="0" parTransId="{2A5B6018-AA51-4854-B7C6-EAC9BD51A5B0}" sibTransId="{675FC5D9-EB97-4763-BF18-3E83F7382170}"/>
    <dgm:cxn modelId="{CEE8B70B-EB34-41F8-9222-72535D46342A}" type="presOf" srcId="{DC99FCA5-6F87-4C5B-ADDA-8B34E044EBB1}" destId="{DD7C4023-3612-49F2-90CA-78043B2EF553}" srcOrd="0" destOrd="0" presId="urn:microsoft.com/office/officeart/2009/3/layout/StepUpProcess"/>
    <dgm:cxn modelId="{29C6F744-57AA-44BD-BF15-2B14A6761CDF}" srcId="{3A331FF6-E8D9-4759-8056-B104DDC5D6BE}" destId="{BCC7ACB1-BED4-43E6-A303-902C7BDC2C4F}" srcOrd="4" destOrd="0" parTransId="{2897D6D4-7DBD-420C-8ADD-FC2816649A8B}" sibTransId="{9A57A977-1357-42C5-81C6-8DC633B1C2F2}"/>
    <dgm:cxn modelId="{BBEEA372-2829-4D0E-B377-25D42296BDD6}" type="presOf" srcId="{C868F25B-46D7-49E0-A6ED-A3F11EEF2160}" destId="{DB9041C3-3C41-4DE8-A7AE-BBBFE1BA974B}" srcOrd="0" destOrd="0" presId="urn:microsoft.com/office/officeart/2009/3/layout/StepUpProcess"/>
    <dgm:cxn modelId="{ABCDD07F-3D8F-4142-80E4-9E692C35469E}" type="presOf" srcId="{3A331FF6-E8D9-4759-8056-B104DDC5D6BE}" destId="{DF9F7D80-ECBF-4B6C-954D-A3DFF3864B7A}" srcOrd="0" destOrd="0" presId="urn:microsoft.com/office/officeart/2009/3/layout/StepUpProcess"/>
    <dgm:cxn modelId="{AF4C8090-C51E-4E49-A76F-1A6E6DA96813}" srcId="{3A331FF6-E8D9-4759-8056-B104DDC5D6BE}" destId="{C868F25B-46D7-49E0-A6ED-A3F11EEF2160}" srcOrd="0" destOrd="0" parTransId="{CDAB8CED-224A-4D05-BFBC-58AB93F877C6}" sibTransId="{580607D6-25EF-42F5-AE65-15141B05FD7C}"/>
    <dgm:cxn modelId="{0F93D2CC-233E-4158-B612-6C80061E4ADF}" type="presOf" srcId="{00C7BD20-289B-421A-A13A-97F6E7E0FD24}" destId="{9BD618C9-D02D-4B33-A786-4157199476C2}" srcOrd="0" destOrd="0" presId="urn:microsoft.com/office/officeart/2009/3/layout/StepUpProcess"/>
    <dgm:cxn modelId="{15356BD2-15E8-4EAC-81F0-F41DEF9275C4}" type="presOf" srcId="{3BBEE663-318C-48CA-9E5D-2C272FCC0437}" destId="{2731B8A2-2B30-4410-A883-7C078587AF55}" srcOrd="0" destOrd="0" presId="urn:microsoft.com/office/officeart/2009/3/layout/StepUpProcess"/>
    <dgm:cxn modelId="{D5FA9BD7-BE70-4CAD-BEC1-D7D21C6FC354}" srcId="{3A331FF6-E8D9-4759-8056-B104DDC5D6BE}" destId="{3BBEE663-318C-48CA-9E5D-2C272FCC0437}" srcOrd="2" destOrd="0" parTransId="{AC496352-89FD-4AB8-ACA9-3373F1E2C78E}" sibTransId="{504C04DC-2AFC-4FF9-B8DA-1112EFA6292C}"/>
    <dgm:cxn modelId="{A2245FF0-5E2B-4F08-9F02-D053D5E6A2A2}" srcId="{3A331FF6-E8D9-4759-8056-B104DDC5D6BE}" destId="{DC99FCA5-6F87-4C5B-ADDA-8B34E044EBB1}" srcOrd="1" destOrd="0" parTransId="{2932F894-A440-460E-8209-5868F1C8F0A0}" sibTransId="{5131BE42-1462-47C0-BF03-0349984B15CB}"/>
    <dgm:cxn modelId="{C82016FA-B451-45C7-B913-69422AEC8004}" type="presOf" srcId="{BCC7ACB1-BED4-43E6-A303-902C7BDC2C4F}" destId="{846837C5-A163-4E46-ACFD-31F781F8DE80}" srcOrd="0" destOrd="0" presId="urn:microsoft.com/office/officeart/2009/3/layout/StepUpProcess"/>
    <dgm:cxn modelId="{59A2E78B-483C-41CF-AA23-C5D1293A7BB3}" type="presParOf" srcId="{DF9F7D80-ECBF-4B6C-954D-A3DFF3864B7A}" destId="{35D17D32-EBAF-4E9A-A388-DFC3DD1549BB}" srcOrd="0" destOrd="0" presId="urn:microsoft.com/office/officeart/2009/3/layout/StepUpProcess"/>
    <dgm:cxn modelId="{42DCD764-FE9E-4CD8-8D64-678A2A758315}" type="presParOf" srcId="{35D17D32-EBAF-4E9A-A388-DFC3DD1549BB}" destId="{70EF79A1-B34F-4B61-BCFD-88DDEE5694B6}" srcOrd="0" destOrd="0" presId="urn:microsoft.com/office/officeart/2009/3/layout/StepUpProcess"/>
    <dgm:cxn modelId="{4AC5C3E9-2338-40CC-81FA-45F1177A9E84}" type="presParOf" srcId="{35D17D32-EBAF-4E9A-A388-DFC3DD1549BB}" destId="{DB9041C3-3C41-4DE8-A7AE-BBBFE1BA974B}" srcOrd="1" destOrd="0" presId="urn:microsoft.com/office/officeart/2009/3/layout/StepUpProcess"/>
    <dgm:cxn modelId="{E1148B45-F1C6-429D-ADB4-8A6FFCD2D9E5}" type="presParOf" srcId="{35D17D32-EBAF-4E9A-A388-DFC3DD1549BB}" destId="{9C82C6AF-8AB3-40C1-81DC-BB02C15AE5EF}" srcOrd="2" destOrd="0" presId="urn:microsoft.com/office/officeart/2009/3/layout/StepUpProcess"/>
    <dgm:cxn modelId="{3DC9A76F-D72D-4DC5-A7ED-C7ACDC0BBAD2}" type="presParOf" srcId="{DF9F7D80-ECBF-4B6C-954D-A3DFF3864B7A}" destId="{9A7D2D40-91EC-4CEF-A243-C745D747E594}" srcOrd="1" destOrd="0" presId="urn:microsoft.com/office/officeart/2009/3/layout/StepUpProcess"/>
    <dgm:cxn modelId="{C2900F64-3287-48C6-A8FF-91A5366643C9}" type="presParOf" srcId="{9A7D2D40-91EC-4CEF-A243-C745D747E594}" destId="{9C1A614C-01B4-4355-88CA-87FA679525BD}" srcOrd="0" destOrd="0" presId="urn:microsoft.com/office/officeart/2009/3/layout/StepUpProcess"/>
    <dgm:cxn modelId="{C4A3A4A4-9113-451B-BDC9-F6D2FF9EAB82}" type="presParOf" srcId="{DF9F7D80-ECBF-4B6C-954D-A3DFF3864B7A}" destId="{C4909BC1-48A7-4607-8286-4455C007D309}" srcOrd="2" destOrd="0" presId="urn:microsoft.com/office/officeart/2009/3/layout/StepUpProcess"/>
    <dgm:cxn modelId="{5DDCD017-25C3-4574-A7A1-3C825B5DCF10}" type="presParOf" srcId="{C4909BC1-48A7-4607-8286-4455C007D309}" destId="{9B89677B-CEEB-4914-9700-13EF38441295}" srcOrd="0" destOrd="0" presId="urn:microsoft.com/office/officeart/2009/3/layout/StepUpProcess"/>
    <dgm:cxn modelId="{81805855-BA43-45F3-AAB6-6AE85A0282A1}" type="presParOf" srcId="{C4909BC1-48A7-4607-8286-4455C007D309}" destId="{DD7C4023-3612-49F2-90CA-78043B2EF553}" srcOrd="1" destOrd="0" presId="urn:microsoft.com/office/officeart/2009/3/layout/StepUpProcess"/>
    <dgm:cxn modelId="{D9766675-504D-4123-A755-439E40417AEA}" type="presParOf" srcId="{C4909BC1-48A7-4607-8286-4455C007D309}" destId="{4B135A30-EE67-4F16-889C-411D72EE789D}" srcOrd="2" destOrd="0" presId="urn:microsoft.com/office/officeart/2009/3/layout/StepUpProcess"/>
    <dgm:cxn modelId="{F93F734C-D397-45E9-94FA-E87768F7A099}" type="presParOf" srcId="{DF9F7D80-ECBF-4B6C-954D-A3DFF3864B7A}" destId="{8FB48853-5DC6-465F-B661-3AD2D02E270A}" srcOrd="3" destOrd="0" presId="urn:microsoft.com/office/officeart/2009/3/layout/StepUpProcess"/>
    <dgm:cxn modelId="{0ADFD209-4291-4D7C-9DD8-14D290DF86D6}" type="presParOf" srcId="{8FB48853-5DC6-465F-B661-3AD2D02E270A}" destId="{0972BE10-5F3C-4FDF-9C0A-7E3893B7FDC0}" srcOrd="0" destOrd="0" presId="urn:microsoft.com/office/officeart/2009/3/layout/StepUpProcess"/>
    <dgm:cxn modelId="{E7F7BED1-1154-4798-B96C-45C3E4447274}" type="presParOf" srcId="{DF9F7D80-ECBF-4B6C-954D-A3DFF3864B7A}" destId="{1E533B77-6284-4D77-AD12-C7DBB0240737}" srcOrd="4" destOrd="0" presId="urn:microsoft.com/office/officeart/2009/3/layout/StepUpProcess"/>
    <dgm:cxn modelId="{3C02883F-CA66-40ED-8019-485B315BADFC}" type="presParOf" srcId="{1E533B77-6284-4D77-AD12-C7DBB0240737}" destId="{2B238DC2-C2DF-426A-9935-97F9F6C7B7F6}" srcOrd="0" destOrd="0" presId="urn:microsoft.com/office/officeart/2009/3/layout/StepUpProcess"/>
    <dgm:cxn modelId="{B6C0F11E-FDA0-4E2D-95B6-12B58C5F5068}" type="presParOf" srcId="{1E533B77-6284-4D77-AD12-C7DBB0240737}" destId="{2731B8A2-2B30-4410-A883-7C078587AF55}" srcOrd="1" destOrd="0" presId="urn:microsoft.com/office/officeart/2009/3/layout/StepUpProcess"/>
    <dgm:cxn modelId="{D9B719AD-1BB6-4548-AA13-B27DA9AB4FD2}" type="presParOf" srcId="{1E533B77-6284-4D77-AD12-C7DBB0240737}" destId="{782323C5-FAD4-4841-93B3-0C6CC2DC3232}" srcOrd="2" destOrd="0" presId="urn:microsoft.com/office/officeart/2009/3/layout/StepUpProcess"/>
    <dgm:cxn modelId="{E2EFF907-EC97-47FB-8FC1-8DC281EAAAF5}" type="presParOf" srcId="{DF9F7D80-ECBF-4B6C-954D-A3DFF3864B7A}" destId="{1BC44623-2FB2-417D-ABE5-FF8C56F1C000}" srcOrd="5" destOrd="0" presId="urn:microsoft.com/office/officeart/2009/3/layout/StepUpProcess"/>
    <dgm:cxn modelId="{8638AB98-C7CC-45E4-9D6C-9C7F285C9514}" type="presParOf" srcId="{1BC44623-2FB2-417D-ABE5-FF8C56F1C000}" destId="{320630BA-36D5-4BB4-90A1-A56B58E8DAED}" srcOrd="0" destOrd="0" presId="urn:microsoft.com/office/officeart/2009/3/layout/StepUpProcess"/>
    <dgm:cxn modelId="{DF3777A2-E8EC-4474-A3B0-D00242B54642}" type="presParOf" srcId="{DF9F7D80-ECBF-4B6C-954D-A3DFF3864B7A}" destId="{8C0BDBBF-FC0C-46FD-A94E-4F18EBD4BA48}" srcOrd="6" destOrd="0" presId="urn:microsoft.com/office/officeart/2009/3/layout/StepUpProcess"/>
    <dgm:cxn modelId="{E0900D2A-906E-4F01-A532-B29516CB72D0}" type="presParOf" srcId="{8C0BDBBF-FC0C-46FD-A94E-4F18EBD4BA48}" destId="{5DC415D2-A8BB-4AC3-8CC7-5AB93A31101E}" srcOrd="0" destOrd="0" presId="urn:microsoft.com/office/officeart/2009/3/layout/StepUpProcess"/>
    <dgm:cxn modelId="{D59731C7-D27C-4E4E-8D04-5F9BA4EC993E}" type="presParOf" srcId="{8C0BDBBF-FC0C-46FD-A94E-4F18EBD4BA48}" destId="{9BD618C9-D02D-4B33-A786-4157199476C2}" srcOrd="1" destOrd="0" presId="urn:microsoft.com/office/officeart/2009/3/layout/StepUpProcess"/>
    <dgm:cxn modelId="{D0561511-B5E2-4F00-B721-ABEF7FB02B90}" type="presParOf" srcId="{8C0BDBBF-FC0C-46FD-A94E-4F18EBD4BA48}" destId="{2EF4837A-782F-4407-815D-C27E187327B9}" srcOrd="2" destOrd="0" presId="urn:microsoft.com/office/officeart/2009/3/layout/StepUpProcess"/>
    <dgm:cxn modelId="{583D2165-1C00-4672-8324-B498E18AF424}" type="presParOf" srcId="{DF9F7D80-ECBF-4B6C-954D-A3DFF3864B7A}" destId="{3C50C346-C91F-478A-8163-F2F8D081E079}" srcOrd="7" destOrd="0" presId="urn:microsoft.com/office/officeart/2009/3/layout/StepUpProcess"/>
    <dgm:cxn modelId="{06D38DA7-B2C3-418F-A0A4-A78C88AB3450}" type="presParOf" srcId="{3C50C346-C91F-478A-8163-F2F8D081E079}" destId="{01081696-1CDA-4C84-BF23-F6A83FF45463}" srcOrd="0" destOrd="0" presId="urn:microsoft.com/office/officeart/2009/3/layout/StepUpProcess"/>
    <dgm:cxn modelId="{9D08D218-8A9D-4589-969C-430FFB2F0DE1}" type="presParOf" srcId="{DF9F7D80-ECBF-4B6C-954D-A3DFF3864B7A}" destId="{D3E2ADA8-2445-451F-AE70-C0D0BA6772FE}" srcOrd="8" destOrd="0" presId="urn:microsoft.com/office/officeart/2009/3/layout/StepUpProcess"/>
    <dgm:cxn modelId="{509FE93A-59D3-48EA-890A-EE5A7AAD7BBE}" type="presParOf" srcId="{D3E2ADA8-2445-451F-AE70-C0D0BA6772FE}" destId="{523B20FE-4D2C-463E-A1E4-E4D0B5297901}" srcOrd="0" destOrd="0" presId="urn:microsoft.com/office/officeart/2009/3/layout/StepUpProcess"/>
    <dgm:cxn modelId="{3AF44AC3-3781-44B2-965D-A5AAC77A9E6C}" type="presParOf" srcId="{D3E2ADA8-2445-451F-AE70-C0D0BA6772FE}" destId="{846837C5-A163-4E46-ACFD-31F781F8DE80}"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EEB0A9-9AC8-4415-83E9-5C741270C879}"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095D909-29B4-4EE1-901D-B53DD6BB3DC6}">
      <dgm:prSet custT="1"/>
      <dgm:spPr/>
      <dgm:t>
        <a:bodyPr/>
        <a:lstStyle/>
        <a:p>
          <a:pPr>
            <a:lnSpc>
              <a:spcPct val="100000"/>
            </a:lnSpc>
          </a:pPr>
          <a:r>
            <a:rPr lang="en-US" sz="1800" dirty="0"/>
            <a:t>Because scientific ideas are tentative and subject to change, they can't be trusted.</a:t>
          </a:r>
        </a:p>
      </dgm:t>
    </dgm:pt>
    <dgm:pt modelId="{4642AA2E-6F62-4644-B8E3-9BAD1B9665C0}" type="parTrans" cxnId="{15EE5FCE-FF4B-49ED-9854-E1AD57C8A794}">
      <dgm:prSet/>
      <dgm:spPr/>
      <dgm:t>
        <a:bodyPr/>
        <a:lstStyle/>
        <a:p>
          <a:endParaRPr lang="en-US"/>
        </a:p>
      </dgm:t>
    </dgm:pt>
    <dgm:pt modelId="{7E262DEA-5FC2-450D-8F55-E19C83EFBA4E}" type="sibTrans" cxnId="{15EE5FCE-FF4B-49ED-9854-E1AD57C8A794}">
      <dgm:prSet/>
      <dgm:spPr/>
      <dgm:t>
        <a:bodyPr/>
        <a:lstStyle/>
        <a:p>
          <a:pPr>
            <a:lnSpc>
              <a:spcPct val="100000"/>
            </a:lnSpc>
          </a:pPr>
          <a:endParaRPr lang="en-US"/>
        </a:p>
      </dgm:t>
    </dgm:pt>
    <dgm:pt modelId="{8D4BF23F-D353-49C7-82F1-9B2897221180}">
      <dgm:prSet custT="1"/>
      <dgm:spPr/>
      <dgm:t>
        <a:bodyPr/>
        <a:lstStyle/>
        <a:p>
          <a:pPr>
            <a:lnSpc>
              <a:spcPct val="100000"/>
            </a:lnSpc>
          </a:pPr>
          <a:r>
            <a:rPr lang="en-US" sz="1800" dirty="0"/>
            <a:t>Scientific ideas are judged democratically based on popularity.</a:t>
          </a:r>
        </a:p>
      </dgm:t>
    </dgm:pt>
    <dgm:pt modelId="{74F8198F-C547-4167-AF3E-D09C50C563BD}" type="parTrans" cxnId="{24C17ADC-4C59-458E-A7D3-6E2870BF3BC5}">
      <dgm:prSet/>
      <dgm:spPr/>
      <dgm:t>
        <a:bodyPr/>
        <a:lstStyle/>
        <a:p>
          <a:endParaRPr lang="en-US"/>
        </a:p>
      </dgm:t>
    </dgm:pt>
    <dgm:pt modelId="{12BA247C-ABBC-408D-AC26-0DE759D26CAB}" type="sibTrans" cxnId="{24C17ADC-4C59-458E-A7D3-6E2870BF3BC5}">
      <dgm:prSet/>
      <dgm:spPr/>
      <dgm:t>
        <a:bodyPr/>
        <a:lstStyle/>
        <a:p>
          <a:pPr>
            <a:lnSpc>
              <a:spcPct val="100000"/>
            </a:lnSpc>
          </a:pPr>
          <a:endParaRPr lang="en-US"/>
        </a:p>
      </dgm:t>
    </dgm:pt>
    <dgm:pt modelId="{31F8312D-2CD2-4C91-A4DA-D5B50F197745}">
      <dgm:prSet custT="1"/>
      <dgm:spPr/>
      <dgm:t>
        <a:bodyPr/>
        <a:lstStyle/>
        <a:p>
          <a:pPr>
            <a:lnSpc>
              <a:spcPct val="100000"/>
            </a:lnSpc>
          </a:pPr>
          <a:r>
            <a:rPr lang="en-US" sz="1800" dirty="0"/>
            <a:t>Scientists are judged on the basis of how many correct hypotheses they propose</a:t>
          </a:r>
        </a:p>
      </dgm:t>
    </dgm:pt>
    <dgm:pt modelId="{14D77313-BCC2-4E5F-8BEE-5F81ED7C748D}" type="parTrans" cxnId="{1694EB7C-FCE5-45EF-93BE-C22D7376A106}">
      <dgm:prSet/>
      <dgm:spPr/>
      <dgm:t>
        <a:bodyPr/>
        <a:lstStyle/>
        <a:p>
          <a:endParaRPr lang="en-US"/>
        </a:p>
      </dgm:t>
    </dgm:pt>
    <dgm:pt modelId="{4A8C5F58-A407-460B-838B-E17F559EDF68}" type="sibTrans" cxnId="{1694EB7C-FCE5-45EF-93BE-C22D7376A106}">
      <dgm:prSet/>
      <dgm:spPr/>
      <dgm:t>
        <a:bodyPr/>
        <a:lstStyle/>
        <a:p>
          <a:pPr>
            <a:lnSpc>
              <a:spcPct val="100000"/>
            </a:lnSpc>
          </a:pPr>
          <a:endParaRPr lang="en-US"/>
        </a:p>
      </dgm:t>
    </dgm:pt>
    <dgm:pt modelId="{455E8BD5-BB1E-4D86-942B-4C70482C3AE6}">
      <dgm:prSet custT="1"/>
      <dgm:spPr/>
      <dgm:t>
        <a:bodyPr/>
        <a:lstStyle/>
        <a:p>
          <a:pPr>
            <a:lnSpc>
              <a:spcPct val="100000"/>
            </a:lnSpc>
          </a:pPr>
          <a:r>
            <a:rPr lang="en-US" sz="1800" dirty="0"/>
            <a:t>Science is a collection of facts.</a:t>
          </a:r>
        </a:p>
      </dgm:t>
    </dgm:pt>
    <dgm:pt modelId="{FA36AA1F-C051-423E-ADF9-334CC5D348BE}" type="sibTrans" cxnId="{9F36C975-E8DD-4924-8454-2DFB95AAB946}">
      <dgm:prSet/>
      <dgm:spPr/>
      <dgm:t>
        <a:bodyPr/>
        <a:lstStyle/>
        <a:p>
          <a:endParaRPr lang="en-US"/>
        </a:p>
      </dgm:t>
    </dgm:pt>
    <dgm:pt modelId="{55EBF9C1-EDF5-4CD9-ABD2-4904B7F41877}" type="parTrans" cxnId="{9F36C975-E8DD-4924-8454-2DFB95AAB946}">
      <dgm:prSet/>
      <dgm:spPr/>
      <dgm:t>
        <a:bodyPr/>
        <a:lstStyle/>
        <a:p>
          <a:endParaRPr lang="en-US"/>
        </a:p>
      </dgm:t>
    </dgm:pt>
    <dgm:pt modelId="{8A18F287-78B1-4919-A824-74579CE85C2D}" type="pres">
      <dgm:prSet presAssocID="{B9EEB0A9-9AC8-4415-83E9-5C741270C879}" presName="root" presStyleCnt="0">
        <dgm:presLayoutVars>
          <dgm:dir/>
          <dgm:resizeHandles val="exact"/>
        </dgm:presLayoutVars>
      </dgm:prSet>
      <dgm:spPr/>
    </dgm:pt>
    <dgm:pt modelId="{22DC970D-2D7D-423F-ABEA-FA5ADE07AB76}" type="pres">
      <dgm:prSet presAssocID="{B9EEB0A9-9AC8-4415-83E9-5C741270C879}" presName="container" presStyleCnt="0">
        <dgm:presLayoutVars>
          <dgm:dir/>
          <dgm:resizeHandles val="exact"/>
        </dgm:presLayoutVars>
      </dgm:prSet>
      <dgm:spPr/>
    </dgm:pt>
    <dgm:pt modelId="{556ED2AD-F4C8-420C-8546-DC1149E2A737}" type="pres">
      <dgm:prSet presAssocID="{7095D909-29B4-4EE1-901D-B53DD6BB3DC6}" presName="compNode" presStyleCnt="0"/>
      <dgm:spPr/>
    </dgm:pt>
    <dgm:pt modelId="{237FFCDB-CAE3-4875-BAEE-251309D071A6}" type="pres">
      <dgm:prSet presAssocID="{7095D909-29B4-4EE1-901D-B53DD6BB3DC6}" presName="iconBgRect" presStyleLbl="bgShp" presStyleIdx="0" presStyleCnt="4"/>
      <dgm:spPr/>
    </dgm:pt>
    <dgm:pt modelId="{2878DFE2-F452-49A1-B133-7AC735867CA1}" type="pres">
      <dgm:prSet presAssocID="{7095D909-29B4-4EE1-901D-B53DD6BB3DC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tom"/>
        </a:ext>
      </dgm:extLst>
    </dgm:pt>
    <dgm:pt modelId="{983CB670-DE72-437C-8D79-42FD9A7104D5}" type="pres">
      <dgm:prSet presAssocID="{7095D909-29B4-4EE1-901D-B53DD6BB3DC6}" presName="spaceRect" presStyleCnt="0"/>
      <dgm:spPr/>
    </dgm:pt>
    <dgm:pt modelId="{E9985360-180A-4AF6-A999-364E7A904A2A}" type="pres">
      <dgm:prSet presAssocID="{7095D909-29B4-4EE1-901D-B53DD6BB3DC6}" presName="textRect" presStyleLbl="revTx" presStyleIdx="0" presStyleCnt="4">
        <dgm:presLayoutVars>
          <dgm:chMax val="1"/>
          <dgm:chPref val="1"/>
        </dgm:presLayoutVars>
      </dgm:prSet>
      <dgm:spPr/>
    </dgm:pt>
    <dgm:pt modelId="{561A9F3A-60F3-40B3-9DF4-D5F0C4402E9B}" type="pres">
      <dgm:prSet presAssocID="{7E262DEA-5FC2-450D-8F55-E19C83EFBA4E}" presName="sibTrans" presStyleLbl="sibTrans2D1" presStyleIdx="0" presStyleCnt="0"/>
      <dgm:spPr/>
    </dgm:pt>
    <dgm:pt modelId="{1DA50E4E-EBB4-4589-8F62-D4A318EF4E8B}" type="pres">
      <dgm:prSet presAssocID="{8D4BF23F-D353-49C7-82F1-9B2897221180}" presName="compNode" presStyleCnt="0"/>
      <dgm:spPr/>
    </dgm:pt>
    <dgm:pt modelId="{76F8827B-D925-4B80-BF12-6060E73F5463}" type="pres">
      <dgm:prSet presAssocID="{8D4BF23F-D353-49C7-82F1-9B2897221180}" presName="iconBgRect" presStyleLbl="bgShp" presStyleIdx="1" presStyleCnt="4"/>
      <dgm:spPr/>
    </dgm:pt>
    <dgm:pt modelId="{879A7B98-8391-4343-93B9-DCAF81E5DAD7}" type="pres">
      <dgm:prSet presAssocID="{8D4BF23F-D353-49C7-82F1-9B289722118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3CAA3D70-0B49-4CA9-8BD7-C954678E4C81}" type="pres">
      <dgm:prSet presAssocID="{8D4BF23F-D353-49C7-82F1-9B2897221180}" presName="spaceRect" presStyleCnt="0"/>
      <dgm:spPr/>
    </dgm:pt>
    <dgm:pt modelId="{D469D955-A3BE-4DDC-965B-9562341B9421}" type="pres">
      <dgm:prSet presAssocID="{8D4BF23F-D353-49C7-82F1-9B2897221180}" presName="textRect" presStyleLbl="revTx" presStyleIdx="1" presStyleCnt="4">
        <dgm:presLayoutVars>
          <dgm:chMax val="1"/>
          <dgm:chPref val="1"/>
        </dgm:presLayoutVars>
      </dgm:prSet>
      <dgm:spPr/>
    </dgm:pt>
    <dgm:pt modelId="{D1D163C9-3FFB-4377-AC7F-E15DDDB37839}" type="pres">
      <dgm:prSet presAssocID="{12BA247C-ABBC-408D-AC26-0DE759D26CAB}" presName="sibTrans" presStyleLbl="sibTrans2D1" presStyleIdx="0" presStyleCnt="0"/>
      <dgm:spPr/>
    </dgm:pt>
    <dgm:pt modelId="{E1AA3246-A184-4129-8807-F14CBC6CBA38}" type="pres">
      <dgm:prSet presAssocID="{31F8312D-2CD2-4C91-A4DA-D5B50F197745}" presName="compNode" presStyleCnt="0"/>
      <dgm:spPr/>
    </dgm:pt>
    <dgm:pt modelId="{6CDB6198-1324-4998-ACA6-4F96104650CF}" type="pres">
      <dgm:prSet presAssocID="{31F8312D-2CD2-4C91-A4DA-D5B50F197745}" presName="iconBgRect" presStyleLbl="bgShp" presStyleIdx="2" presStyleCnt="4"/>
      <dgm:spPr/>
    </dgm:pt>
    <dgm:pt modelId="{825B5C52-486A-4AD5-8783-2CB0B08CB0A4}" type="pres">
      <dgm:prSet presAssocID="{31F8312D-2CD2-4C91-A4DA-D5B50F19774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icroscope"/>
        </a:ext>
      </dgm:extLst>
    </dgm:pt>
    <dgm:pt modelId="{2B78F85D-0D37-458D-B0EE-9ADE6C55CB6D}" type="pres">
      <dgm:prSet presAssocID="{31F8312D-2CD2-4C91-A4DA-D5B50F197745}" presName="spaceRect" presStyleCnt="0"/>
      <dgm:spPr/>
    </dgm:pt>
    <dgm:pt modelId="{E3B7AB53-078D-4430-83D7-8EBDFD227D9C}" type="pres">
      <dgm:prSet presAssocID="{31F8312D-2CD2-4C91-A4DA-D5B50F197745}" presName="textRect" presStyleLbl="revTx" presStyleIdx="2" presStyleCnt="4">
        <dgm:presLayoutVars>
          <dgm:chMax val="1"/>
          <dgm:chPref val="1"/>
        </dgm:presLayoutVars>
      </dgm:prSet>
      <dgm:spPr/>
    </dgm:pt>
    <dgm:pt modelId="{FB4100B4-886D-46B1-9BF3-7753C2034FB8}" type="pres">
      <dgm:prSet presAssocID="{4A8C5F58-A407-460B-838B-E17F559EDF68}" presName="sibTrans" presStyleLbl="sibTrans2D1" presStyleIdx="0" presStyleCnt="0"/>
      <dgm:spPr/>
    </dgm:pt>
    <dgm:pt modelId="{CFA57BA3-A4E2-4C01-9FCA-E460820CF98F}" type="pres">
      <dgm:prSet presAssocID="{455E8BD5-BB1E-4D86-942B-4C70482C3AE6}" presName="compNode" presStyleCnt="0"/>
      <dgm:spPr/>
    </dgm:pt>
    <dgm:pt modelId="{C31C1D7C-7D9F-4BE2-BC62-6E13F3591A34}" type="pres">
      <dgm:prSet presAssocID="{455E8BD5-BB1E-4D86-942B-4C70482C3AE6}" presName="iconBgRect" presStyleLbl="bgShp" presStyleIdx="3" presStyleCnt="4"/>
      <dgm:spPr/>
    </dgm:pt>
    <dgm:pt modelId="{64FBDAA7-4BF7-4814-A7C3-E9245341BC47}" type="pres">
      <dgm:prSet presAssocID="{455E8BD5-BB1E-4D86-942B-4C70482C3AE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lask"/>
        </a:ext>
      </dgm:extLst>
    </dgm:pt>
    <dgm:pt modelId="{5F7F6BD4-A5E1-4765-83C1-113C4A828BE4}" type="pres">
      <dgm:prSet presAssocID="{455E8BD5-BB1E-4D86-942B-4C70482C3AE6}" presName="spaceRect" presStyleCnt="0"/>
      <dgm:spPr/>
    </dgm:pt>
    <dgm:pt modelId="{B5657696-30D8-4186-96F1-A5DDA0C9DA5C}" type="pres">
      <dgm:prSet presAssocID="{455E8BD5-BB1E-4D86-942B-4C70482C3AE6}" presName="textRect" presStyleLbl="revTx" presStyleIdx="3" presStyleCnt="4">
        <dgm:presLayoutVars>
          <dgm:chMax val="1"/>
          <dgm:chPref val="1"/>
        </dgm:presLayoutVars>
      </dgm:prSet>
      <dgm:spPr/>
    </dgm:pt>
  </dgm:ptLst>
  <dgm:cxnLst>
    <dgm:cxn modelId="{5E22A214-FCB6-4DF3-99D0-DD5834C5EDAD}" type="presOf" srcId="{4A8C5F58-A407-460B-838B-E17F559EDF68}" destId="{FB4100B4-886D-46B1-9BF3-7753C2034FB8}" srcOrd="0" destOrd="0" presId="urn:microsoft.com/office/officeart/2018/2/layout/IconCircleList"/>
    <dgm:cxn modelId="{96F49738-364A-4C51-AF5A-94D3FF7D0A0B}" type="presOf" srcId="{31F8312D-2CD2-4C91-A4DA-D5B50F197745}" destId="{E3B7AB53-078D-4430-83D7-8EBDFD227D9C}" srcOrd="0" destOrd="0" presId="urn:microsoft.com/office/officeart/2018/2/layout/IconCircleList"/>
    <dgm:cxn modelId="{226C1375-F464-48B6-B8B9-4FB5F15A32C4}" type="presOf" srcId="{7095D909-29B4-4EE1-901D-B53DD6BB3DC6}" destId="{E9985360-180A-4AF6-A999-364E7A904A2A}" srcOrd="0" destOrd="0" presId="urn:microsoft.com/office/officeart/2018/2/layout/IconCircleList"/>
    <dgm:cxn modelId="{DA362A75-F4B5-4DD8-A09B-82D560CD1781}" type="presOf" srcId="{B9EEB0A9-9AC8-4415-83E9-5C741270C879}" destId="{8A18F287-78B1-4919-A824-74579CE85C2D}" srcOrd="0" destOrd="0" presId="urn:microsoft.com/office/officeart/2018/2/layout/IconCircleList"/>
    <dgm:cxn modelId="{9F36C975-E8DD-4924-8454-2DFB95AAB946}" srcId="{B9EEB0A9-9AC8-4415-83E9-5C741270C879}" destId="{455E8BD5-BB1E-4D86-942B-4C70482C3AE6}" srcOrd="3" destOrd="0" parTransId="{55EBF9C1-EDF5-4CD9-ABD2-4904B7F41877}" sibTransId="{FA36AA1F-C051-423E-ADF9-334CC5D348BE}"/>
    <dgm:cxn modelId="{1694EB7C-FCE5-45EF-93BE-C22D7376A106}" srcId="{B9EEB0A9-9AC8-4415-83E9-5C741270C879}" destId="{31F8312D-2CD2-4C91-A4DA-D5B50F197745}" srcOrd="2" destOrd="0" parTransId="{14D77313-BCC2-4E5F-8BEE-5F81ED7C748D}" sibTransId="{4A8C5F58-A407-460B-838B-E17F559EDF68}"/>
    <dgm:cxn modelId="{95EEE2A2-ED18-4B8D-9D3E-D11433137444}" type="presOf" srcId="{455E8BD5-BB1E-4D86-942B-4C70482C3AE6}" destId="{B5657696-30D8-4186-96F1-A5DDA0C9DA5C}" srcOrd="0" destOrd="0" presId="urn:microsoft.com/office/officeart/2018/2/layout/IconCircleList"/>
    <dgm:cxn modelId="{6107D8AE-FCC9-41F2-AE80-6A5AA49272D2}" type="presOf" srcId="{7E262DEA-5FC2-450D-8F55-E19C83EFBA4E}" destId="{561A9F3A-60F3-40B3-9DF4-D5F0C4402E9B}" srcOrd="0" destOrd="0" presId="urn:microsoft.com/office/officeart/2018/2/layout/IconCircleList"/>
    <dgm:cxn modelId="{15EE5FCE-FF4B-49ED-9854-E1AD57C8A794}" srcId="{B9EEB0A9-9AC8-4415-83E9-5C741270C879}" destId="{7095D909-29B4-4EE1-901D-B53DD6BB3DC6}" srcOrd="0" destOrd="0" parTransId="{4642AA2E-6F62-4644-B8E3-9BAD1B9665C0}" sibTransId="{7E262DEA-5FC2-450D-8F55-E19C83EFBA4E}"/>
    <dgm:cxn modelId="{480162D4-9675-4BE3-B14A-5FE63689C271}" type="presOf" srcId="{8D4BF23F-D353-49C7-82F1-9B2897221180}" destId="{D469D955-A3BE-4DDC-965B-9562341B9421}" srcOrd="0" destOrd="0" presId="urn:microsoft.com/office/officeart/2018/2/layout/IconCircleList"/>
    <dgm:cxn modelId="{EC165DD7-5E59-4744-A07D-095F2F69F876}" type="presOf" srcId="{12BA247C-ABBC-408D-AC26-0DE759D26CAB}" destId="{D1D163C9-3FFB-4377-AC7F-E15DDDB37839}" srcOrd="0" destOrd="0" presId="urn:microsoft.com/office/officeart/2018/2/layout/IconCircleList"/>
    <dgm:cxn modelId="{24C17ADC-4C59-458E-A7D3-6E2870BF3BC5}" srcId="{B9EEB0A9-9AC8-4415-83E9-5C741270C879}" destId="{8D4BF23F-D353-49C7-82F1-9B2897221180}" srcOrd="1" destOrd="0" parTransId="{74F8198F-C547-4167-AF3E-D09C50C563BD}" sibTransId="{12BA247C-ABBC-408D-AC26-0DE759D26CAB}"/>
    <dgm:cxn modelId="{374E347C-04EE-4C04-8852-7127B2F0CB78}" type="presParOf" srcId="{8A18F287-78B1-4919-A824-74579CE85C2D}" destId="{22DC970D-2D7D-423F-ABEA-FA5ADE07AB76}" srcOrd="0" destOrd="0" presId="urn:microsoft.com/office/officeart/2018/2/layout/IconCircleList"/>
    <dgm:cxn modelId="{88DBC3C6-C328-466C-AD66-D2B3DC0971B1}" type="presParOf" srcId="{22DC970D-2D7D-423F-ABEA-FA5ADE07AB76}" destId="{556ED2AD-F4C8-420C-8546-DC1149E2A737}" srcOrd="0" destOrd="0" presId="urn:microsoft.com/office/officeart/2018/2/layout/IconCircleList"/>
    <dgm:cxn modelId="{9899B52A-5645-4489-8E56-12BA8E58B8EB}" type="presParOf" srcId="{556ED2AD-F4C8-420C-8546-DC1149E2A737}" destId="{237FFCDB-CAE3-4875-BAEE-251309D071A6}" srcOrd="0" destOrd="0" presId="urn:microsoft.com/office/officeart/2018/2/layout/IconCircleList"/>
    <dgm:cxn modelId="{87F28737-887D-41C5-AE1E-1893D2DA992F}" type="presParOf" srcId="{556ED2AD-F4C8-420C-8546-DC1149E2A737}" destId="{2878DFE2-F452-49A1-B133-7AC735867CA1}" srcOrd="1" destOrd="0" presId="urn:microsoft.com/office/officeart/2018/2/layout/IconCircleList"/>
    <dgm:cxn modelId="{41D7405E-F788-45B1-957E-342C7BFF390D}" type="presParOf" srcId="{556ED2AD-F4C8-420C-8546-DC1149E2A737}" destId="{983CB670-DE72-437C-8D79-42FD9A7104D5}" srcOrd="2" destOrd="0" presId="urn:microsoft.com/office/officeart/2018/2/layout/IconCircleList"/>
    <dgm:cxn modelId="{86765213-ACE2-4FA7-BABE-FA57CE875B1A}" type="presParOf" srcId="{556ED2AD-F4C8-420C-8546-DC1149E2A737}" destId="{E9985360-180A-4AF6-A999-364E7A904A2A}" srcOrd="3" destOrd="0" presId="urn:microsoft.com/office/officeart/2018/2/layout/IconCircleList"/>
    <dgm:cxn modelId="{70D71238-49FD-41FD-8E20-4E24A2DDE680}" type="presParOf" srcId="{22DC970D-2D7D-423F-ABEA-FA5ADE07AB76}" destId="{561A9F3A-60F3-40B3-9DF4-D5F0C4402E9B}" srcOrd="1" destOrd="0" presId="urn:microsoft.com/office/officeart/2018/2/layout/IconCircleList"/>
    <dgm:cxn modelId="{F7DF767E-E992-4B74-8773-C3A18E06E03B}" type="presParOf" srcId="{22DC970D-2D7D-423F-ABEA-FA5ADE07AB76}" destId="{1DA50E4E-EBB4-4589-8F62-D4A318EF4E8B}" srcOrd="2" destOrd="0" presId="urn:microsoft.com/office/officeart/2018/2/layout/IconCircleList"/>
    <dgm:cxn modelId="{C6394314-93F9-4B47-8C78-AC38D9B6E81D}" type="presParOf" srcId="{1DA50E4E-EBB4-4589-8F62-D4A318EF4E8B}" destId="{76F8827B-D925-4B80-BF12-6060E73F5463}" srcOrd="0" destOrd="0" presId="urn:microsoft.com/office/officeart/2018/2/layout/IconCircleList"/>
    <dgm:cxn modelId="{6BC6CAA0-954D-4180-9E67-7B9CA4AE04D5}" type="presParOf" srcId="{1DA50E4E-EBB4-4589-8F62-D4A318EF4E8B}" destId="{879A7B98-8391-4343-93B9-DCAF81E5DAD7}" srcOrd="1" destOrd="0" presId="urn:microsoft.com/office/officeart/2018/2/layout/IconCircleList"/>
    <dgm:cxn modelId="{EFB650D6-96A6-4D8B-8F46-E19419E162E4}" type="presParOf" srcId="{1DA50E4E-EBB4-4589-8F62-D4A318EF4E8B}" destId="{3CAA3D70-0B49-4CA9-8BD7-C954678E4C81}" srcOrd="2" destOrd="0" presId="urn:microsoft.com/office/officeart/2018/2/layout/IconCircleList"/>
    <dgm:cxn modelId="{8ABF407B-1C86-486A-B45B-EFA560C35C3D}" type="presParOf" srcId="{1DA50E4E-EBB4-4589-8F62-D4A318EF4E8B}" destId="{D469D955-A3BE-4DDC-965B-9562341B9421}" srcOrd="3" destOrd="0" presId="urn:microsoft.com/office/officeart/2018/2/layout/IconCircleList"/>
    <dgm:cxn modelId="{C55735B5-D22C-4963-A6E2-A7BE17456E1C}" type="presParOf" srcId="{22DC970D-2D7D-423F-ABEA-FA5ADE07AB76}" destId="{D1D163C9-3FFB-4377-AC7F-E15DDDB37839}" srcOrd="3" destOrd="0" presId="urn:microsoft.com/office/officeart/2018/2/layout/IconCircleList"/>
    <dgm:cxn modelId="{EFC29F20-C643-40A3-BF90-90285617654C}" type="presParOf" srcId="{22DC970D-2D7D-423F-ABEA-FA5ADE07AB76}" destId="{E1AA3246-A184-4129-8807-F14CBC6CBA38}" srcOrd="4" destOrd="0" presId="urn:microsoft.com/office/officeart/2018/2/layout/IconCircleList"/>
    <dgm:cxn modelId="{CD24B748-AD6A-455C-B012-6EA27EF3668D}" type="presParOf" srcId="{E1AA3246-A184-4129-8807-F14CBC6CBA38}" destId="{6CDB6198-1324-4998-ACA6-4F96104650CF}" srcOrd="0" destOrd="0" presId="urn:microsoft.com/office/officeart/2018/2/layout/IconCircleList"/>
    <dgm:cxn modelId="{A7187559-0DB6-4D9F-B9C5-4AD85571D2CA}" type="presParOf" srcId="{E1AA3246-A184-4129-8807-F14CBC6CBA38}" destId="{825B5C52-486A-4AD5-8783-2CB0B08CB0A4}" srcOrd="1" destOrd="0" presId="urn:microsoft.com/office/officeart/2018/2/layout/IconCircleList"/>
    <dgm:cxn modelId="{9EE74770-2D0D-40EB-A93C-AD0D6E4E133A}" type="presParOf" srcId="{E1AA3246-A184-4129-8807-F14CBC6CBA38}" destId="{2B78F85D-0D37-458D-B0EE-9ADE6C55CB6D}" srcOrd="2" destOrd="0" presId="urn:microsoft.com/office/officeart/2018/2/layout/IconCircleList"/>
    <dgm:cxn modelId="{F0007DED-4C98-4565-A6B3-BC409E339967}" type="presParOf" srcId="{E1AA3246-A184-4129-8807-F14CBC6CBA38}" destId="{E3B7AB53-078D-4430-83D7-8EBDFD227D9C}" srcOrd="3" destOrd="0" presId="urn:microsoft.com/office/officeart/2018/2/layout/IconCircleList"/>
    <dgm:cxn modelId="{09605147-709D-4344-A35A-C6A737DCA089}" type="presParOf" srcId="{22DC970D-2D7D-423F-ABEA-FA5ADE07AB76}" destId="{FB4100B4-886D-46B1-9BF3-7753C2034FB8}" srcOrd="5" destOrd="0" presId="urn:microsoft.com/office/officeart/2018/2/layout/IconCircleList"/>
    <dgm:cxn modelId="{B48F75E0-51DC-4FB3-A046-2AE045544DA1}" type="presParOf" srcId="{22DC970D-2D7D-423F-ABEA-FA5ADE07AB76}" destId="{CFA57BA3-A4E2-4C01-9FCA-E460820CF98F}" srcOrd="6" destOrd="0" presId="urn:microsoft.com/office/officeart/2018/2/layout/IconCircleList"/>
    <dgm:cxn modelId="{502D3613-E2BE-4F52-B51C-38F8207F900B}" type="presParOf" srcId="{CFA57BA3-A4E2-4C01-9FCA-E460820CF98F}" destId="{C31C1D7C-7D9F-4BE2-BC62-6E13F3591A34}" srcOrd="0" destOrd="0" presId="urn:microsoft.com/office/officeart/2018/2/layout/IconCircleList"/>
    <dgm:cxn modelId="{975A4D6D-4548-4AA3-94C8-5034A6B77BFD}" type="presParOf" srcId="{CFA57BA3-A4E2-4C01-9FCA-E460820CF98F}" destId="{64FBDAA7-4BF7-4814-A7C3-E9245341BC47}" srcOrd="1" destOrd="0" presId="urn:microsoft.com/office/officeart/2018/2/layout/IconCircleList"/>
    <dgm:cxn modelId="{B0B87AF9-8754-41FE-916D-B58B020706D9}" type="presParOf" srcId="{CFA57BA3-A4E2-4C01-9FCA-E460820CF98F}" destId="{5F7F6BD4-A5E1-4765-83C1-113C4A828BE4}" srcOrd="2" destOrd="0" presId="urn:microsoft.com/office/officeart/2018/2/layout/IconCircleList"/>
    <dgm:cxn modelId="{5F1CED16-22C9-4073-BF48-14C852FE3BEF}" type="presParOf" srcId="{CFA57BA3-A4E2-4C01-9FCA-E460820CF98F}" destId="{B5657696-30D8-4186-96F1-A5DDA0C9DA5C}"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08E7B7-815C-4E96-9C97-B8FF66CA0B9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02CAEEC-16FC-47EF-8018-6DF3AD55CED8}">
      <dgm:prSet/>
      <dgm:spPr>
        <a:solidFill>
          <a:schemeClr val="bg2">
            <a:lumMod val="50000"/>
          </a:schemeClr>
        </a:solidFill>
      </dgm:spPr>
      <dgm:t>
        <a:bodyPr/>
        <a:lstStyle/>
        <a:p>
          <a:r>
            <a:rPr lang="en-US" dirty="0"/>
            <a:t>Science Standards for Alaska (SSA) to Alaska ELA/Math Standards Connections</a:t>
          </a:r>
        </a:p>
      </dgm:t>
    </dgm:pt>
    <dgm:pt modelId="{B2714050-21AA-4673-A6D2-0BD20F456602}" type="parTrans" cxnId="{0D274B64-DEC1-4072-9D6A-89D48CB66CC5}">
      <dgm:prSet/>
      <dgm:spPr/>
      <dgm:t>
        <a:bodyPr/>
        <a:lstStyle/>
        <a:p>
          <a:endParaRPr lang="en-US"/>
        </a:p>
      </dgm:t>
    </dgm:pt>
    <dgm:pt modelId="{2C6869F2-8A21-4842-84C3-BD7E8CAC88C4}" type="sibTrans" cxnId="{0D274B64-DEC1-4072-9D6A-89D48CB66CC5}">
      <dgm:prSet/>
      <dgm:spPr/>
      <dgm:t>
        <a:bodyPr/>
        <a:lstStyle/>
        <a:p>
          <a:endParaRPr lang="en-US"/>
        </a:p>
      </dgm:t>
    </dgm:pt>
    <dgm:pt modelId="{0D009D19-9DEF-4235-B4E5-B7CB6F1DFB29}">
      <dgm:prSet/>
      <dgm:spPr/>
      <dgm:t>
        <a:bodyPr/>
        <a:lstStyle/>
        <a:p>
          <a:r>
            <a:rPr lang="en-US" dirty="0"/>
            <a:t>Alaska Science GLEs to Science Standards for Alaska Crosswalk</a:t>
          </a:r>
        </a:p>
      </dgm:t>
    </dgm:pt>
    <dgm:pt modelId="{2AB6824F-84BD-4603-AB95-C7BE3FA29379}" type="parTrans" cxnId="{220F3754-D8EB-4ED5-9A05-107FC20F41CA}">
      <dgm:prSet/>
      <dgm:spPr/>
      <dgm:t>
        <a:bodyPr/>
        <a:lstStyle/>
        <a:p>
          <a:endParaRPr lang="en-US"/>
        </a:p>
      </dgm:t>
    </dgm:pt>
    <dgm:pt modelId="{21B935A7-BA26-4888-B7DD-347704EC04A0}" type="sibTrans" cxnId="{220F3754-D8EB-4ED5-9A05-107FC20F41CA}">
      <dgm:prSet/>
      <dgm:spPr/>
      <dgm:t>
        <a:bodyPr/>
        <a:lstStyle/>
        <a:p>
          <a:endParaRPr lang="en-US"/>
        </a:p>
      </dgm:t>
    </dgm:pt>
    <dgm:pt modelId="{0D9EE5CE-BB29-4CD8-AE41-86C59C9562F9}">
      <dgm:prSet/>
      <dgm:spPr/>
      <dgm:t>
        <a:bodyPr/>
        <a:lstStyle/>
        <a:p>
          <a:r>
            <a:rPr lang="en-US" dirty="0"/>
            <a:t>Teacher Primer for the Science Standards for Alaska</a:t>
          </a:r>
        </a:p>
      </dgm:t>
    </dgm:pt>
    <dgm:pt modelId="{A646E072-F07C-47B5-953B-9D216CC35D3D}" type="parTrans" cxnId="{A90F59CF-5C6D-4AA5-B107-3C9E6BB218A2}">
      <dgm:prSet/>
      <dgm:spPr/>
      <dgm:t>
        <a:bodyPr/>
        <a:lstStyle/>
        <a:p>
          <a:endParaRPr lang="en-US"/>
        </a:p>
      </dgm:t>
    </dgm:pt>
    <dgm:pt modelId="{629149E3-81CA-468E-BF6D-C50680B44445}" type="sibTrans" cxnId="{A90F59CF-5C6D-4AA5-B107-3C9E6BB218A2}">
      <dgm:prSet/>
      <dgm:spPr/>
      <dgm:t>
        <a:bodyPr/>
        <a:lstStyle/>
        <a:p>
          <a:endParaRPr lang="en-US"/>
        </a:p>
      </dgm:t>
    </dgm:pt>
    <dgm:pt modelId="{47E92CF8-0D27-4CEA-82EB-487998BFBB18}" type="pres">
      <dgm:prSet presAssocID="{D208E7B7-815C-4E96-9C97-B8FF66CA0B97}" presName="diagram" presStyleCnt="0">
        <dgm:presLayoutVars>
          <dgm:dir/>
          <dgm:resizeHandles val="exact"/>
        </dgm:presLayoutVars>
      </dgm:prSet>
      <dgm:spPr/>
    </dgm:pt>
    <dgm:pt modelId="{F1B4C7DD-40B3-46EA-83BD-549C9C331EA4}" type="pres">
      <dgm:prSet presAssocID="{402CAEEC-16FC-47EF-8018-6DF3AD55CED8}" presName="node" presStyleLbl="node1" presStyleIdx="0" presStyleCnt="3">
        <dgm:presLayoutVars>
          <dgm:bulletEnabled val="1"/>
        </dgm:presLayoutVars>
      </dgm:prSet>
      <dgm:spPr/>
    </dgm:pt>
    <dgm:pt modelId="{CDACF59D-0671-4506-946D-26C13126890A}" type="pres">
      <dgm:prSet presAssocID="{2C6869F2-8A21-4842-84C3-BD7E8CAC88C4}" presName="sibTrans" presStyleCnt="0"/>
      <dgm:spPr/>
    </dgm:pt>
    <dgm:pt modelId="{5DB218C3-6F6E-4D6C-8B17-2A8520759685}" type="pres">
      <dgm:prSet presAssocID="{0D009D19-9DEF-4235-B4E5-B7CB6F1DFB29}" presName="node" presStyleLbl="node1" presStyleIdx="1" presStyleCnt="3">
        <dgm:presLayoutVars>
          <dgm:bulletEnabled val="1"/>
        </dgm:presLayoutVars>
      </dgm:prSet>
      <dgm:spPr/>
    </dgm:pt>
    <dgm:pt modelId="{9F9242F9-ADD7-4AA7-855C-D9C8FAFBF590}" type="pres">
      <dgm:prSet presAssocID="{21B935A7-BA26-4888-B7DD-347704EC04A0}" presName="sibTrans" presStyleCnt="0"/>
      <dgm:spPr/>
    </dgm:pt>
    <dgm:pt modelId="{D2B33864-DCB5-4BFE-A926-81DA14CDD5D7}" type="pres">
      <dgm:prSet presAssocID="{0D9EE5CE-BB29-4CD8-AE41-86C59C9562F9}" presName="node" presStyleLbl="node1" presStyleIdx="2" presStyleCnt="3">
        <dgm:presLayoutVars>
          <dgm:bulletEnabled val="1"/>
        </dgm:presLayoutVars>
      </dgm:prSet>
      <dgm:spPr/>
    </dgm:pt>
  </dgm:ptLst>
  <dgm:cxnLst>
    <dgm:cxn modelId="{0D274B64-DEC1-4072-9D6A-89D48CB66CC5}" srcId="{D208E7B7-815C-4E96-9C97-B8FF66CA0B97}" destId="{402CAEEC-16FC-47EF-8018-6DF3AD55CED8}" srcOrd="0" destOrd="0" parTransId="{B2714050-21AA-4673-A6D2-0BD20F456602}" sibTransId="{2C6869F2-8A21-4842-84C3-BD7E8CAC88C4}"/>
    <dgm:cxn modelId="{220F3754-D8EB-4ED5-9A05-107FC20F41CA}" srcId="{D208E7B7-815C-4E96-9C97-B8FF66CA0B97}" destId="{0D009D19-9DEF-4235-B4E5-B7CB6F1DFB29}" srcOrd="1" destOrd="0" parTransId="{2AB6824F-84BD-4603-AB95-C7BE3FA29379}" sibTransId="{21B935A7-BA26-4888-B7DD-347704EC04A0}"/>
    <dgm:cxn modelId="{CF71C1A7-798E-4A0A-96DF-E6FFF89A0176}" type="presOf" srcId="{0D9EE5CE-BB29-4CD8-AE41-86C59C9562F9}" destId="{D2B33864-DCB5-4BFE-A926-81DA14CDD5D7}" srcOrd="0" destOrd="0" presId="urn:microsoft.com/office/officeart/2005/8/layout/default"/>
    <dgm:cxn modelId="{F70AD7A9-573D-4359-BC0D-7DD6762DD8F6}" type="presOf" srcId="{0D009D19-9DEF-4235-B4E5-B7CB6F1DFB29}" destId="{5DB218C3-6F6E-4D6C-8B17-2A8520759685}" srcOrd="0" destOrd="0" presId="urn:microsoft.com/office/officeart/2005/8/layout/default"/>
    <dgm:cxn modelId="{A90F59CF-5C6D-4AA5-B107-3C9E6BB218A2}" srcId="{D208E7B7-815C-4E96-9C97-B8FF66CA0B97}" destId="{0D9EE5CE-BB29-4CD8-AE41-86C59C9562F9}" srcOrd="2" destOrd="0" parTransId="{A646E072-F07C-47B5-953B-9D216CC35D3D}" sibTransId="{629149E3-81CA-468E-BF6D-C50680B44445}"/>
    <dgm:cxn modelId="{E6E191CF-88E4-4AA2-BE61-C9D81DD2267D}" type="presOf" srcId="{402CAEEC-16FC-47EF-8018-6DF3AD55CED8}" destId="{F1B4C7DD-40B3-46EA-83BD-549C9C331EA4}" srcOrd="0" destOrd="0" presId="urn:microsoft.com/office/officeart/2005/8/layout/default"/>
    <dgm:cxn modelId="{289776E3-79A6-4DD7-8494-7290D0D1EB17}" type="presOf" srcId="{D208E7B7-815C-4E96-9C97-B8FF66CA0B97}" destId="{47E92CF8-0D27-4CEA-82EB-487998BFBB18}" srcOrd="0" destOrd="0" presId="urn:microsoft.com/office/officeart/2005/8/layout/default"/>
    <dgm:cxn modelId="{B9237C76-2779-4E16-91A5-1C3F492AF232}" type="presParOf" srcId="{47E92CF8-0D27-4CEA-82EB-487998BFBB18}" destId="{F1B4C7DD-40B3-46EA-83BD-549C9C331EA4}" srcOrd="0" destOrd="0" presId="urn:microsoft.com/office/officeart/2005/8/layout/default"/>
    <dgm:cxn modelId="{3E2E5D6C-D763-4579-AAE6-C93B2B77C2BB}" type="presParOf" srcId="{47E92CF8-0D27-4CEA-82EB-487998BFBB18}" destId="{CDACF59D-0671-4506-946D-26C13126890A}" srcOrd="1" destOrd="0" presId="urn:microsoft.com/office/officeart/2005/8/layout/default"/>
    <dgm:cxn modelId="{F37B7117-6366-475B-B842-644CE31E1156}" type="presParOf" srcId="{47E92CF8-0D27-4CEA-82EB-487998BFBB18}" destId="{5DB218C3-6F6E-4D6C-8B17-2A8520759685}" srcOrd="2" destOrd="0" presId="urn:microsoft.com/office/officeart/2005/8/layout/default"/>
    <dgm:cxn modelId="{57C7072F-DD9D-449C-A22D-6C62C05B6D7D}" type="presParOf" srcId="{47E92CF8-0D27-4CEA-82EB-487998BFBB18}" destId="{9F9242F9-ADD7-4AA7-855C-D9C8FAFBF590}" srcOrd="3" destOrd="0" presId="urn:microsoft.com/office/officeart/2005/8/layout/default"/>
    <dgm:cxn modelId="{EBF509F4-FB7B-44AE-82A1-002AEACAB2AD}" type="presParOf" srcId="{47E92CF8-0D27-4CEA-82EB-487998BFBB18}" destId="{D2B33864-DCB5-4BFE-A926-81DA14CDD5D7}" srcOrd="4"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164ECD-4A9C-49DC-9A2C-F3263677BDA6}" type="doc">
      <dgm:prSet loTypeId="urn:microsoft.com/office/officeart/2016/7/layout/RoundedRectangleTimeline" loCatId="process" qsTypeId="urn:microsoft.com/office/officeart/2005/8/quickstyle/simple1" qsCatId="simple" csTypeId="urn:microsoft.com/office/officeart/2005/8/colors/colorful2" csCatId="colorful" phldr="1"/>
      <dgm:spPr/>
      <dgm:t>
        <a:bodyPr/>
        <a:lstStyle/>
        <a:p>
          <a:endParaRPr lang="en-US"/>
        </a:p>
      </dgm:t>
    </dgm:pt>
    <dgm:pt modelId="{1A6066C0-D7E9-499E-B2C4-751200EB24DF}">
      <dgm:prSet custT="1"/>
      <dgm:spPr>
        <a:solidFill>
          <a:schemeClr val="bg2">
            <a:lumMod val="50000"/>
          </a:schemeClr>
        </a:solidFill>
      </dgm:spPr>
      <dgm:t>
        <a:bodyPr/>
        <a:lstStyle/>
        <a:p>
          <a:r>
            <a:rPr lang="en-US" sz="1800" dirty="0"/>
            <a:t>3 Feb. 2021</a:t>
          </a:r>
        </a:p>
      </dgm:t>
    </dgm:pt>
    <dgm:pt modelId="{AFB03495-0D9F-4E68-8EA6-895FA0E7DE98}" type="parTrans" cxnId="{57A0822B-E5A9-41D7-A233-872C54978679}">
      <dgm:prSet/>
      <dgm:spPr/>
      <dgm:t>
        <a:bodyPr/>
        <a:lstStyle/>
        <a:p>
          <a:endParaRPr lang="en-US"/>
        </a:p>
      </dgm:t>
    </dgm:pt>
    <dgm:pt modelId="{4BA12C6F-F6C7-45E3-9407-9AB0BA021ED1}" type="sibTrans" cxnId="{57A0822B-E5A9-41D7-A233-872C54978679}">
      <dgm:prSet/>
      <dgm:spPr/>
      <dgm:t>
        <a:bodyPr/>
        <a:lstStyle/>
        <a:p>
          <a:endParaRPr lang="en-US"/>
        </a:p>
      </dgm:t>
    </dgm:pt>
    <dgm:pt modelId="{EF637BAD-57C4-4C26-946F-2C5E317B44E6}">
      <dgm:prSet custT="1"/>
      <dgm:spPr/>
      <dgm:t>
        <a:bodyPr/>
        <a:lstStyle/>
        <a:p>
          <a:r>
            <a:rPr lang="en-US" sz="2000" dirty="0"/>
            <a:t>Lower Elementary (K-2)</a:t>
          </a:r>
        </a:p>
      </dgm:t>
    </dgm:pt>
    <dgm:pt modelId="{EFE3C4E2-62E4-423C-B4DE-4D8BB126396D}" type="parTrans" cxnId="{F16E53EC-BB8E-4237-98FC-D1E85E69AF0F}">
      <dgm:prSet/>
      <dgm:spPr/>
      <dgm:t>
        <a:bodyPr/>
        <a:lstStyle/>
        <a:p>
          <a:endParaRPr lang="en-US"/>
        </a:p>
      </dgm:t>
    </dgm:pt>
    <dgm:pt modelId="{9FC48FC5-5F2C-495C-8308-8EAFFC542EC0}" type="sibTrans" cxnId="{F16E53EC-BB8E-4237-98FC-D1E85E69AF0F}">
      <dgm:prSet/>
      <dgm:spPr/>
      <dgm:t>
        <a:bodyPr/>
        <a:lstStyle/>
        <a:p>
          <a:endParaRPr lang="en-US"/>
        </a:p>
      </dgm:t>
    </dgm:pt>
    <dgm:pt modelId="{03F2B2DE-AA58-43BD-B191-26722009FCB9}">
      <dgm:prSet custT="1"/>
      <dgm:spPr/>
      <dgm:t>
        <a:bodyPr/>
        <a:lstStyle/>
        <a:p>
          <a:r>
            <a:rPr lang="en-US" sz="1800" dirty="0"/>
            <a:t>5 Feb. 2021</a:t>
          </a:r>
        </a:p>
      </dgm:t>
    </dgm:pt>
    <dgm:pt modelId="{64C42610-2398-40A8-BA4C-C97F50CC5FEA}" type="parTrans" cxnId="{E22354F1-C0B2-4C89-B1DF-C875B00F0873}">
      <dgm:prSet/>
      <dgm:spPr/>
      <dgm:t>
        <a:bodyPr/>
        <a:lstStyle/>
        <a:p>
          <a:endParaRPr lang="en-US"/>
        </a:p>
      </dgm:t>
    </dgm:pt>
    <dgm:pt modelId="{8B999853-126F-43D2-829F-BD0C78B5681D}" type="sibTrans" cxnId="{E22354F1-C0B2-4C89-B1DF-C875B00F0873}">
      <dgm:prSet/>
      <dgm:spPr/>
      <dgm:t>
        <a:bodyPr/>
        <a:lstStyle/>
        <a:p>
          <a:endParaRPr lang="en-US"/>
        </a:p>
      </dgm:t>
    </dgm:pt>
    <dgm:pt modelId="{AC1C3FD7-964F-4AEC-B31B-A9799DB2E57C}">
      <dgm:prSet custT="1"/>
      <dgm:spPr/>
      <dgm:t>
        <a:bodyPr/>
        <a:lstStyle/>
        <a:p>
          <a:r>
            <a:rPr lang="en-US" sz="2000" dirty="0"/>
            <a:t>Middle School (6-8)</a:t>
          </a:r>
        </a:p>
      </dgm:t>
    </dgm:pt>
    <dgm:pt modelId="{680443A1-736C-482E-BBB8-37388DC7F62A}" type="parTrans" cxnId="{11DE3E06-785C-40E6-87A5-22831F74563A}">
      <dgm:prSet/>
      <dgm:spPr/>
      <dgm:t>
        <a:bodyPr/>
        <a:lstStyle/>
        <a:p>
          <a:endParaRPr lang="en-US"/>
        </a:p>
      </dgm:t>
    </dgm:pt>
    <dgm:pt modelId="{34736172-EF63-4FFF-8D6E-7668532BAA07}" type="sibTrans" cxnId="{11DE3E06-785C-40E6-87A5-22831F74563A}">
      <dgm:prSet/>
      <dgm:spPr/>
      <dgm:t>
        <a:bodyPr/>
        <a:lstStyle/>
        <a:p>
          <a:endParaRPr lang="en-US"/>
        </a:p>
      </dgm:t>
    </dgm:pt>
    <dgm:pt modelId="{E0154E1A-331E-403E-8B5B-17E483E4BED3}">
      <dgm:prSet custT="1"/>
      <dgm:spPr/>
      <dgm:t>
        <a:bodyPr/>
        <a:lstStyle/>
        <a:p>
          <a:r>
            <a:rPr lang="en-US" sz="1800" dirty="0"/>
            <a:t>10 Feb. 2021</a:t>
          </a:r>
        </a:p>
      </dgm:t>
    </dgm:pt>
    <dgm:pt modelId="{C181B13A-8EE8-4299-87F5-7C28FD7C594D}" type="parTrans" cxnId="{5B28C81B-26D4-48F5-B8BB-FFC003D457D6}">
      <dgm:prSet/>
      <dgm:spPr/>
      <dgm:t>
        <a:bodyPr/>
        <a:lstStyle/>
        <a:p>
          <a:endParaRPr lang="en-US"/>
        </a:p>
      </dgm:t>
    </dgm:pt>
    <dgm:pt modelId="{77E6150A-3FC9-4AAC-95A3-43E5FAE0B84E}" type="sibTrans" cxnId="{5B28C81B-26D4-48F5-B8BB-FFC003D457D6}">
      <dgm:prSet/>
      <dgm:spPr/>
      <dgm:t>
        <a:bodyPr/>
        <a:lstStyle/>
        <a:p>
          <a:endParaRPr lang="en-US"/>
        </a:p>
      </dgm:t>
    </dgm:pt>
    <dgm:pt modelId="{1BB1A2AF-9D51-4929-A354-250D604A806C}">
      <dgm:prSet custT="1"/>
      <dgm:spPr/>
      <dgm:t>
        <a:bodyPr/>
        <a:lstStyle/>
        <a:p>
          <a:r>
            <a:rPr lang="en-US" sz="2000" dirty="0"/>
            <a:t>Upper Elementary (3-5)</a:t>
          </a:r>
        </a:p>
      </dgm:t>
    </dgm:pt>
    <dgm:pt modelId="{2FDC2B13-9BF9-448C-86E1-D9FA21504797}" type="parTrans" cxnId="{41D61785-97CC-495F-B0D2-51470AF97178}">
      <dgm:prSet/>
      <dgm:spPr/>
      <dgm:t>
        <a:bodyPr/>
        <a:lstStyle/>
        <a:p>
          <a:endParaRPr lang="en-US"/>
        </a:p>
      </dgm:t>
    </dgm:pt>
    <dgm:pt modelId="{A70EC49C-31C7-4930-8CAD-108A3F4F7385}" type="sibTrans" cxnId="{41D61785-97CC-495F-B0D2-51470AF97178}">
      <dgm:prSet/>
      <dgm:spPr/>
      <dgm:t>
        <a:bodyPr/>
        <a:lstStyle/>
        <a:p>
          <a:endParaRPr lang="en-US"/>
        </a:p>
      </dgm:t>
    </dgm:pt>
    <dgm:pt modelId="{D7E89B02-F4E1-4B5A-AB4D-883D163C5B0F}">
      <dgm:prSet custT="1"/>
      <dgm:spPr/>
      <dgm:t>
        <a:bodyPr/>
        <a:lstStyle/>
        <a:p>
          <a:r>
            <a:rPr lang="en-US" sz="1800" dirty="0"/>
            <a:t>12 Feb. 2021</a:t>
          </a:r>
        </a:p>
      </dgm:t>
    </dgm:pt>
    <dgm:pt modelId="{EB916F29-C0B4-4EC1-9F9C-E53CE814CAFE}" type="parTrans" cxnId="{9919F792-6444-4796-A317-00FB34BFCF3C}">
      <dgm:prSet/>
      <dgm:spPr/>
      <dgm:t>
        <a:bodyPr/>
        <a:lstStyle/>
        <a:p>
          <a:endParaRPr lang="en-US"/>
        </a:p>
      </dgm:t>
    </dgm:pt>
    <dgm:pt modelId="{3DF6EF7F-487C-416F-984D-B6BBC05C8857}" type="sibTrans" cxnId="{9919F792-6444-4796-A317-00FB34BFCF3C}">
      <dgm:prSet/>
      <dgm:spPr/>
      <dgm:t>
        <a:bodyPr/>
        <a:lstStyle/>
        <a:p>
          <a:endParaRPr lang="en-US"/>
        </a:p>
      </dgm:t>
    </dgm:pt>
    <dgm:pt modelId="{B73FA909-0F4F-4A54-AAB7-C0AADAF17D43}">
      <dgm:prSet custT="1"/>
      <dgm:spPr/>
      <dgm:t>
        <a:bodyPr/>
        <a:lstStyle/>
        <a:p>
          <a:r>
            <a:rPr lang="en-US" sz="2000" dirty="0"/>
            <a:t>High School (9-12)</a:t>
          </a:r>
        </a:p>
      </dgm:t>
    </dgm:pt>
    <dgm:pt modelId="{E26641A6-46E5-45AA-9068-FCF14936F197}" type="parTrans" cxnId="{EB59EA54-2581-4562-8358-B15F4EF24C66}">
      <dgm:prSet/>
      <dgm:spPr/>
      <dgm:t>
        <a:bodyPr/>
        <a:lstStyle/>
        <a:p>
          <a:endParaRPr lang="en-US"/>
        </a:p>
      </dgm:t>
    </dgm:pt>
    <dgm:pt modelId="{DE2B4F42-9276-43ED-BE8D-9D0C47A365B9}" type="sibTrans" cxnId="{EB59EA54-2581-4562-8358-B15F4EF24C66}">
      <dgm:prSet/>
      <dgm:spPr/>
      <dgm:t>
        <a:bodyPr/>
        <a:lstStyle/>
        <a:p>
          <a:endParaRPr lang="en-US"/>
        </a:p>
      </dgm:t>
    </dgm:pt>
    <dgm:pt modelId="{656ECA50-6236-4EBC-BC84-F01EA3B141BE}" type="pres">
      <dgm:prSet presAssocID="{B6164ECD-4A9C-49DC-9A2C-F3263677BDA6}" presName="Name0" presStyleCnt="0">
        <dgm:presLayoutVars>
          <dgm:chMax/>
          <dgm:chPref/>
          <dgm:animLvl val="lvl"/>
        </dgm:presLayoutVars>
      </dgm:prSet>
      <dgm:spPr/>
    </dgm:pt>
    <dgm:pt modelId="{FB7B89DC-3154-40CA-826D-AD8304CAF17B}" type="pres">
      <dgm:prSet presAssocID="{1A6066C0-D7E9-499E-B2C4-751200EB24DF}" presName="composite1" presStyleCnt="0"/>
      <dgm:spPr/>
    </dgm:pt>
    <dgm:pt modelId="{5BDBF092-0EEC-4813-AFCD-4030C8562F6F}" type="pres">
      <dgm:prSet presAssocID="{1A6066C0-D7E9-499E-B2C4-751200EB24DF}" presName="parent1" presStyleLbl="alignNode1" presStyleIdx="0" presStyleCnt="4">
        <dgm:presLayoutVars>
          <dgm:chMax val="1"/>
          <dgm:chPref val="1"/>
          <dgm:bulletEnabled val="1"/>
        </dgm:presLayoutVars>
      </dgm:prSet>
      <dgm:spPr/>
    </dgm:pt>
    <dgm:pt modelId="{EA90E2AE-D7D0-4322-8D88-19B4759891F2}" type="pres">
      <dgm:prSet presAssocID="{1A6066C0-D7E9-499E-B2C4-751200EB24DF}" presName="Childtext1" presStyleLbl="revTx" presStyleIdx="0" presStyleCnt="4">
        <dgm:presLayoutVars>
          <dgm:bulletEnabled val="1"/>
        </dgm:presLayoutVars>
      </dgm:prSet>
      <dgm:spPr/>
    </dgm:pt>
    <dgm:pt modelId="{045DC339-EA80-4D41-AA5F-5A6EF15FD8E2}" type="pres">
      <dgm:prSet presAssocID="{1A6066C0-D7E9-499E-B2C4-751200EB24DF}" presName="ConnectLine1" presStyleLbl="sibTrans1D1" presStyleIdx="0" presStyleCnt="4"/>
      <dgm:spPr>
        <a:noFill/>
        <a:ln w="6350" cap="flat" cmpd="sng" algn="ctr">
          <a:solidFill>
            <a:schemeClr val="accent2">
              <a:hueOff val="0"/>
              <a:satOff val="0"/>
              <a:lumOff val="0"/>
              <a:alphaOff val="0"/>
            </a:schemeClr>
          </a:solidFill>
          <a:prstDash val="dash"/>
          <a:miter lim="800000"/>
        </a:ln>
        <a:effectLst/>
      </dgm:spPr>
    </dgm:pt>
    <dgm:pt modelId="{8A51FE2F-64BE-4AEF-9CB3-359779FBB3A6}" type="pres">
      <dgm:prSet presAssocID="{1A6066C0-D7E9-499E-B2C4-751200EB24DF}" presName="ConnectLineEnd1" presStyleLbl="lnNode1" presStyleIdx="0" presStyleCnt="4"/>
      <dgm:spPr/>
    </dgm:pt>
    <dgm:pt modelId="{9A43B580-DCFF-450D-9A82-4D1D238C0C4F}" type="pres">
      <dgm:prSet presAssocID="{1A6066C0-D7E9-499E-B2C4-751200EB24DF}" presName="EmptyPane1" presStyleCnt="0"/>
      <dgm:spPr/>
    </dgm:pt>
    <dgm:pt modelId="{466A8453-5921-4BF0-AD44-1EA47266CE50}" type="pres">
      <dgm:prSet presAssocID="{4BA12C6F-F6C7-45E3-9407-9AB0BA021ED1}" presName="spaceBetweenRectangles1" presStyleCnt="0"/>
      <dgm:spPr/>
    </dgm:pt>
    <dgm:pt modelId="{E3155D19-386A-43CB-8011-6807EBBB2262}" type="pres">
      <dgm:prSet presAssocID="{03F2B2DE-AA58-43BD-B191-26722009FCB9}" presName="composite1" presStyleCnt="0"/>
      <dgm:spPr/>
    </dgm:pt>
    <dgm:pt modelId="{3FB71CD0-0B0E-444A-B7D5-C13F667D648F}" type="pres">
      <dgm:prSet presAssocID="{03F2B2DE-AA58-43BD-B191-26722009FCB9}" presName="parent1" presStyleLbl="alignNode1" presStyleIdx="1" presStyleCnt="4">
        <dgm:presLayoutVars>
          <dgm:chMax val="1"/>
          <dgm:chPref val="1"/>
          <dgm:bulletEnabled val="1"/>
        </dgm:presLayoutVars>
      </dgm:prSet>
      <dgm:spPr/>
    </dgm:pt>
    <dgm:pt modelId="{5649605F-3D03-4934-BC95-82901E02E54C}" type="pres">
      <dgm:prSet presAssocID="{03F2B2DE-AA58-43BD-B191-26722009FCB9}" presName="Childtext1" presStyleLbl="revTx" presStyleIdx="1" presStyleCnt="4">
        <dgm:presLayoutVars>
          <dgm:bulletEnabled val="1"/>
        </dgm:presLayoutVars>
      </dgm:prSet>
      <dgm:spPr/>
    </dgm:pt>
    <dgm:pt modelId="{26A31AFC-A8F8-4D4E-A17C-EADA73C95FDE}" type="pres">
      <dgm:prSet presAssocID="{03F2B2DE-AA58-43BD-B191-26722009FCB9}" presName="ConnectLine1" presStyleLbl="sibTrans1D1" presStyleIdx="1" presStyleCnt="4"/>
      <dgm:spPr>
        <a:noFill/>
        <a:ln w="6350" cap="flat" cmpd="sng" algn="ctr">
          <a:solidFill>
            <a:schemeClr val="accent2">
              <a:hueOff val="-485121"/>
              <a:satOff val="-27976"/>
              <a:lumOff val="2876"/>
              <a:alphaOff val="0"/>
            </a:schemeClr>
          </a:solidFill>
          <a:prstDash val="dash"/>
          <a:miter lim="800000"/>
        </a:ln>
        <a:effectLst/>
      </dgm:spPr>
    </dgm:pt>
    <dgm:pt modelId="{6F9DC31B-65B3-4A19-B574-2013D26ADA4D}" type="pres">
      <dgm:prSet presAssocID="{03F2B2DE-AA58-43BD-B191-26722009FCB9}" presName="ConnectLineEnd1" presStyleLbl="lnNode1" presStyleIdx="1" presStyleCnt="4"/>
      <dgm:spPr/>
    </dgm:pt>
    <dgm:pt modelId="{95AF47BF-66C6-47EB-9ABC-A14A0A7CA3EE}" type="pres">
      <dgm:prSet presAssocID="{03F2B2DE-AA58-43BD-B191-26722009FCB9}" presName="EmptyPane1" presStyleCnt="0"/>
      <dgm:spPr/>
    </dgm:pt>
    <dgm:pt modelId="{24E41B82-F152-45DA-9D0B-902B20D91A20}" type="pres">
      <dgm:prSet presAssocID="{8B999853-126F-43D2-829F-BD0C78B5681D}" presName="spaceBetweenRectangles1" presStyleCnt="0"/>
      <dgm:spPr/>
    </dgm:pt>
    <dgm:pt modelId="{0EFFFE35-2020-4045-9015-32FE8A767BFC}" type="pres">
      <dgm:prSet presAssocID="{E0154E1A-331E-403E-8B5B-17E483E4BED3}" presName="composite1" presStyleCnt="0"/>
      <dgm:spPr/>
    </dgm:pt>
    <dgm:pt modelId="{4934249C-88F0-4507-B499-D6BAA053EAFB}" type="pres">
      <dgm:prSet presAssocID="{E0154E1A-331E-403E-8B5B-17E483E4BED3}" presName="parent1" presStyleLbl="alignNode1" presStyleIdx="2" presStyleCnt="4">
        <dgm:presLayoutVars>
          <dgm:chMax val="1"/>
          <dgm:chPref val="1"/>
          <dgm:bulletEnabled val="1"/>
        </dgm:presLayoutVars>
      </dgm:prSet>
      <dgm:spPr/>
    </dgm:pt>
    <dgm:pt modelId="{5AE19CAE-AD46-4C9D-A206-9EA303179432}" type="pres">
      <dgm:prSet presAssocID="{E0154E1A-331E-403E-8B5B-17E483E4BED3}" presName="Childtext1" presStyleLbl="revTx" presStyleIdx="2" presStyleCnt="4">
        <dgm:presLayoutVars>
          <dgm:bulletEnabled val="1"/>
        </dgm:presLayoutVars>
      </dgm:prSet>
      <dgm:spPr/>
    </dgm:pt>
    <dgm:pt modelId="{6592E34A-04D1-4220-9254-D6C3C6B7830A}" type="pres">
      <dgm:prSet presAssocID="{E0154E1A-331E-403E-8B5B-17E483E4BED3}" presName="ConnectLine1" presStyleLbl="sibTrans1D1" presStyleIdx="2" presStyleCnt="4"/>
      <dgm:spPr>
        <a:noFill/>
        <a:ln w="6350" cap="flat" cmpd="sng" algn="ctr">
          <a:solidFill>
            <a:schemeClr val="accent2">
              <a:hueOff val="-970242"/>
              <a:satOff val="-55952"/>
              <a:lumOff val="5752"/>
              <a:alphaOff val="0"/>
            </a:schemeClr>
          </a:solidFill>
          <a:prstDash val="dash"/>
          <a:miter lim="800000"/>
        </a:ln>
        <a:effectLst/>
      </dgm:spPr>
    </dgm:pt>
    <dgm:pt modelId="{EF2C50C4-B5B9-4000-8291-B632A5AC5A3E}" type="pres">
      <dgm:prSet presAssocID="{E0154E1A-331E-403E-8B5B-17E483E4BED3}" presName="ConnectLineEnd1" presStyleLbl="lnNode1" presStyleIdx="2" presStyleCnt="4"/>
      <dgm:spPr/>
    </dgm:pt>
    <dgm:pt modelId="{DB896076-B879-4856-B042-5B45D9C4A286}" type="pres">
      <dgm:prSet presAssocID="{E0154E1A-331E-403E-8B5B-17E483E4BED3}" presName="EmptyPane1" presStyleCnt="0"/>
      <dgm:spPr/>
    </dgm:pt>
    <dgm:pt modelId="{568DFB5A-CE1D-488F-B753-3A749F18D063}" type="pres">
      <dgm:prSet presAssocID="{77E6150A-3FC9-4AAC-95A3-43E5FAE0B84E}" presName="spaceBetweenRectangles1" presStyleCnt="0"/>
      <dgm:spPr/>
    </dgm:pt>
    <dgm:pt modelId="{DCB25BBF-5824-41A7-90C0-638445BD43B6}" type="pres">
      <dgm:prSet presAssocID="{D7E89B02-F4E1-4B5A-AB4D-883D163C5B0F}" presName="composite1" presStyleCnt="0"/>
      <dgm:spPr/>
    </dgm:pt>
    <dgm:pt modelId="{E9429130-B61D-40E0-AF41-05A18DC8ED00}" type="pres">
      <dgm:prSet presAssocID="{D7E89B02-F4E1-4B5A-AB4D-883D163C5B0F}" presName="parent1" presStyleLbl="alignNode1" presStyleIdx="3" presStyleCnt="4">
        <dgm:presLayoutVars>
          <dgm:chMax val="1"/>
          <dgm:chPref val="1"/>
          <dgm:bulletEnabled val="1"/>
        </dgm:presLayoutVars>
      </dgm:prSet>
      <dgm:spPr/>
    </dgm:pt>
    <dgm:pt modelId="{DA9E1A00-7B91-4C78-8A04-9B4FB0F7C2FB}" type="pres">
      <dgm:prSet presAssocID="{D7E89B02-F4E1-4B5A-AB4D-883D163C5B0F}" presName="Childtext1" presStyleLbl="revTx" presStyleIdx="3" presStyleCnt="4">
        <dgm:presLayoutVars>
          <dgm:bulletEnabled val="1"/>
        </dgm:presLayoutVars>
      </dgm:prSet>
      <dgm:spPr/>
    </dgm:pt>
    <dgm:pt modelId="{B9CC2663-179B-4C37-AE2C-2B9DBBF2F2C2}" type="pres">
      <dgm:prSet presAssocID="{D7E89B02-F4E1-4B5A-AB4D-883D163C5B0F}" presName="ConnectLine1" presStyleLbl="sibTrans1D1" presStyleIdx="3" presStyleCnt="4"/>
      <dgm:spPr>
        <a:noFill/>
        <a:ln w="6350" cap="flat" cmpd="sng" algn="ctr">
          <a:solidFill>
            <a:schemeClr val="accent2">
              <a:hueOff val="-1455363"/>
              <a:satOff val="-83928"/>
              <a:lumOff val="8628"/>
              <a:alphaOff val="0"/>
            </a:schemeClr>
          </a:solidFill>
          <a:prstDash val="dash"/>
          <a:miter lim="800000"/>
        </a:ln>
        <a:effectLst/>
      </dgm:spPr>
    </dgm:pt>
    <dgm:pt modelId="{CA5E5E9C-A2D2-44DB-BB28-44E445C32087}" type="pres">
      <dgm:prSet presAssocID="{D7E89B02-F4E1-4B5A-AB4D-883D163C5B0F}" presName="ConnectLineEnd1" presStyleLbl="lnNode1" presStyleIdx="3" presStyleCnt="4"/>
      <dgm:spPr/>
    </dgm:pt>
    <dgm:pt modelId="{A07888F9-FB1C-4315-B2AF-C74A43B53642}" type="pres">
      <dgm:prSet presAssocID="{D7E89B02-F4E1-4B5A-AB4D-883D163C5B0F}" presName="EmptyPane1" presStyleCnt="0"/>
      <dgm:spPr/>
    </dgm:pt>
  </dgm:ptLst>
  <dgm:cxnLst>
    <dgm:cxn modelId="{11DE3E06-785C-40E6-87A5-22831F74563A}" srcId="{03F2B2DE-AA58-43BD-B191-26722009FCB9}" destId="{AC1C3FD7-964F-4AEC-B31B-A9799DB2E57C}" srcOrd="0" destOrd="0" parTransId="{680443A1-736C-482E-BBB8-37388DC7F62A}" sibTransId="{34736172-EF63-4FFF-8D6E-7668532BAA07}"/>
    <dgm:cxn modelId="{5B28C81B-26D4-48F5-B8BB-FFC003D457D6}" srcId="{B6164ECD-4A9C-49DC-9A2C-F3263677BDA6}" destId="{E0154E1A-331E-403E-8B5B-17E483E4BED3}" srcOrd="2" destOrd="0" parTransId="{C181B13A-8EE8-4299-87F5-7C28FD7C594D}" sibTransId="{77E6150A-3FC9-4AAC-95A3-43E5FAE0B84E}"/>
    <dgm:cxn modelId="{57A0822B-E5A9-41D7-A233-872C54978679}" srcId="{B6164ECD-4A9C-49DC-9A2C-F3263677BDA6}" destId="{1A6066C0-D7E9-499E-B2C4-751200EB24DF}" srcOrd="0" destOrd="0" parTransId="{AFB03495-0D9F-4E68-8EA6-895FA0E7DE98}" sibTransId="{4BA12C6F-F6C7-45E3-9407-9AB0BA021ED1}"/>
    <dgm:cxn modelId="{6FF5923D-15C9-4779-8848-C95516834081}" type="presOf" srcId="{E0154E1A-331E-403E-8B5B-17E483E4BED3}" destId="{4934249C-88F0-4507-B499-D6BAA053EAFB}" srcOrd="0" destOrd="0" presId="urn:microsoft.com/office/officeart/2016/7/layout/RoundedRectangleTimeline"/>
    <dgm:cxn modelId="{84327C5C-BDA5-485B-9B27-AA2FF3567DE2}" type="presOf" srcId="{B6164ECD-4A9C-49DC-9A2C-F3263677BDA6}" destId="{656ECA50-6236-4EBC-BC84-F01EA3B141BE}" srcOrd="0" destOrd="0" presId="urn:microsoft.com/office/officeart/2016/7/layout/RoundedRectangleTimeline"/>
    <dgm:cxn modelId="{C2142465-9714-4E84-87EB-EB5E47F1C3D6}" type="presOf" srcId="{1BB1A2AF-9D51-4929-A354-250D604A806C}" destId="{5AE19CAE-AD46-4C9D-A206-9EA303179432}" srcOrd="0" destOrd="0" presId="urn:microsoft.com/office/officeart/2016/7/layout/RoundedRectangleTimeline"/>
    <dgm:cxn modelId="{EB59EA54-2581-4562-8358-B15F4EF24C66}" srcId="{D7E89B02-F4E1-4B5A-AB4D-883D163C5B0F}" destId="{B73FA909-0F4F-4A54-AAB7-C0AADAF17D43}" srcOrd="0" destOrd="0" parTransId="{E26641A6-46E5-45AA-9068-FCF14936F197}" sibTransId="{DE2B4F42-9276-43ED-BE8D-9D0C47A365B9}"/>
    <dgm:cxn modelId="{41D61785-97CC-495F-B0D2-51470AF97178}" srcId="{E0154E1A-331E-403E-8B5B-17E483E4BED3}" destId="{1BB1A2AF-9D51-4929-A354-250D604A806C}" srcOrd="0" destOrd="0" parTransId="{2FDC2B13-9BF9-448C-86E1-D9FA21504797}" sibTransId="{A70EC49C-31C7-4930-8CAD-108A3F4F7385}"/>
    <dgm:cxn modelId="{9919F792-6444-4796-A317-00FB34BFCF3C}" srcId="{B6164ECD-4A9C-49DC-9A2C-F3263677BDA6}" destId="{D7E89B02-F4E1-4B5A-AB4D-883D163C5B0F}" srcOrd="3" destOrd="0" parTransId="{EB916F29-C0B4-4EC1-9F9C-E53CE814CAFE}" sibTransId="{3DF6EF7F-487C-416F-984D-B6BBC05C8857}"/>
    <dgm:cxn modelId="{CD4922AA-2622-4587-9E6A-B710EC1A27A8}" type="presOf" srcId="{EF637BAD-57C4-4C26-946F-2C5E317B44E6}" destId="{EA90E2AE-D7D0-4322-8D88-19B4759891F2}" srcOrd="0" destOrd="0" presId="urn:microsoft.com/office/officeart/2016/7/layout/RoundedRectangleTimeline"/>
    <dgm:cxn modelId="{64E13EDC-21D4-4894-B9D2-F8E59B6E41E7}" type="presOf" srcId="{03F2B2DE-AA58-43BD-B191-26722009FCB9}" destId="{3FB71CD0-0B0E-444A-B7D5-C13F667D648F}" srcOrd="0" destOrd="0" presId="urn:microsoft.com/office/officeart/2016/7/layout/RoundedRectangleTimeline"/>
    <dgm:cxn modelId="{B49F29DF-DFDC-463C-93E7-BFD1AE699987}" type="presOf" srcId="{AC1C3FD7-964F-4AEC-B31B-A9799DB2E57C}" destId="{5649605F-3D03-4934-BC95-82901E02E54C}" srcOrd="0" destOrd="0" presId="urn:microsoft.com/office/officeart/2016/7/layout/RoundedRectangleTimeline"/>
    <dgm:cxn modelId="{C434D5E1-0FDF-496F-9FDA-E4F93CE046B1}" type="presOf" srcId="{B73FA909-0F4F-4A54-AAB7-C0AADAF17D43}" destId="{DA9E1A00-7B91-4C78-8A04-9B4FB0F7C2FB}" srcOrd="0" destOrd="0" presId="urn:microsoft.com/office/officeart/2016/7/layout/RoundedRectangleTimeline"/>
    <dgm:cxn modelId="{F16E53EC-BB8E-4237-98FC-D1E85E69AF0F}" srcId="{1A6066C0-D7E9-499E-B2C4-751200EB24DF}" destId="{EF637BAD-57C4-4C26-946F-2C5E317B44E6}" srcOrd="0" destOrd="0" parTransId="{EFE3C4E2-62E4-423C-B4DE-4D8BB126396D}" sibTransId="{9FC48FC5-5F2C-495C-8308-8EAFFC542EC0}"/>
    <dgm:cxn modelId="{E22354F1-C0B2-4C89-B1DF-C875B00F0873}" srcId="{B6164ECD-4A9C-49DC-9A2C-F3263677BDA6}" destId="{03F2B2DE-AA58-43BD-B191-26722009FCB9}" srcOrd="1" destOrd="0" parTransId="{64C42610-2398-40A8-BA4C-C97F50CC5FEA}" sibTransId="{8B999853-126F-43D2-829F-BD0C78B5681D}"/>
    <dgm:cxn modelId="{20422CF7-3FB5-4D3B-A130-9C0A2255C824}" type="presOf" srcId="{1A6066C0-D7E9-499E-B2C4-751200EB24DF}" destId="{5BDBF092-0EEC-4813-AFCD-4030C8562F6F}" srcOrd="0" destOrd="0" presId="urn:microsoft.com/office/officeart/2016/7/layout/RoundedRectangleTimeline"/>
    <dgm:cxn modelId="{C7DAD6FE-31F8-4E9E-B8B2-18AA575D6F44}" type="presOf" srcId="{D7E89B02-F4E1-4B5A-AB4D-883D163C5B0F}" destId="{E9429130-B61D-40E0-AF41-05A18DC8ED00}" srcOrd="0" destOrd="0" presId="urn:microsoft.com/office/officeart/2016/7/layout/RoundedRectangleTimeline"/>
    <dgm:cxn modelId="{4AFBD356-3059-4EF4-A4E8-046DBADF0D46}" type="presParOf" srcId="{656ECA50-6236-4EBC-BC84-F01EA3B141BE}" destId="{FB7B89DC-3154-40CA-826D-AD8304CAF17B}" srcOrd="0" destOrd="0" presId="urn:microsoft.com/office/officeart/2016/7/layout/RoundedRectangleTimeline"/>
    <dgm:cxn modelId="{E4147AB3-ADE8-4A0A-9CF7-56868D03674C}" type="presParOf" srcId="{FB7B89DC-3154-40CA-826D-AD8304CAF17B}" destId="{5BDBF092-0EEC-4813-AFCD-4030C8562F6F}" srcOrd="0" destOrd="0" presId="urn:microsoft.com/office/officeart/2016/7/layout/RoundedRectangleTimeline"/>
    <dgm:cxn modelId="{84298797-4D8A-4934-83E3-ECC9A1F68A99}" type="presParOf" srcId="{FB7B89DC-3154-40CA-826D-AD8304CAF17B}" destId="{EA90E2AE-D7D0-4322-8D88-19B4759891F2}" srcOrd="1" destOrd="0" presId="urn:microsoft.com/office/officeart/2016/7/layout/RoundedRectangleTimeline"/>
    <dgm:cxn modelId="{EA8500D5-60E8-4F08-AD00-1C5EA3088EF4}" type="presParOf" srcId="{FB7B89DC-3154-40CA-826D-AD8304CAF17B}" destId="{045DC339-EA80-4D41-AA5F-5A6EF15FD8E2}" srcOrd="2" destOrd="0" presId="urn:microsoft.com/office/officeart/2016/7/layout/RoundedRectangleTimeline"/>
    <dgm:cxn modelId="{076859CD-27CB-4350-8FC8-14B671EED6FD}" type="presParOf" srcId="{FB7B89DC-3154-40CA-826D-AD8304CAF17B}" destId="{8A51FE2F-64BE-4AEF-9CB3-359779FBB3A6}" srcOrd="3" destOrd="0" presId="urn:microsoft.com/office/officeart/2016/7/layout/RoundedRectangleTimeline"/>
    <dgm:cxn modelId="{6A871B90-FF2F-40C4-A552-6F919BB0F41D}" type="presParOf" srcId="{FB7B89DC-3154-40CA-826D-AD8304CAF17B}" destId="{9A43B580-DCFF-450D-9A82-4D1D238C0C4F}" srcOrd="4" destOrd="0" presId="urn:microsoft.com/office/officeart/2016/7/layout/RoundedRectangleTimeline"/>
    <dgm:cxn modelId="{A9BFF285-F1EB-4221-9558-66C7DA9FAFCB}" type="presParOf" srcId="{656ECA50-6236-4EBC-BC84-F01EA3B141BE}" destId="{466A8453-5921-4BF0-AD44-1EA47266CE50}" srcOrd="1" destOrd="0" presId="urn:microsoft.com/office/officeart/2016/7/layout/RoundedRectangleTimeline"/>
    <dgm:cxn modelId="{065BD5C5-2AD1-4EFA-8A40-DCB43A438DD5}" type="presParOf" srcId="{656ECA50-6236-4EBC-BC84-F01EA3B141BE}" destId="{E3155D19-386A-43CB-8011-6807EBBB2262}" srcOrd="2" destOrd="0" presId="urn:microsoft.com/office/officeart/2016/7/layout/RoundedRectangleTimeline"/>
    <dgm:cxn modelId="{E1436B43-1E8C-4DEC-BB95-DEBF7197A434}" type="presParOf" srcId="{E3155D19-386A-43CB-8011-6807EBBB2262}" destId="{3FB71CD0-0B0E-444A-B7D5-C13F667D648F}" srcOrd="0" destOrd="0" presId="urn:microsoft.com/office/officeart/2016/7/layout/RoundedRectangleTimeline"/>
    <dgm:cxn modelId="{57371B21-63CA-4569-99CB-04A400EEBA8F}" type="presParOf" srcId="{E3155D19-386A-43CB-8011-6807EBBB2262}" destId="{5649605F-3D03-4934-BC95-82901E02E54C}" srcOrd="1" destOrd="0" presId="urn:microsoft.com/office/officeart/2016/7/layout/RoundedRectangleTimeline"/>
    <dgm:cxn modelId="{B5CB1568-19D1-4D2D-9F21-8CC432438195}" type="presParOf" srcId="{E3155D19-386A-43CB-8011-6807EBBB2262}" destId="{26A31AFC-A8F8-4D4E-A17C-EADA73C95FDE}" srcOrd="2" destOrd="0" presId="urn:microsoft.com/office/officeart/2016/7/layout/RoundedRectangleTimeline"/>
    <dgm:cxn modelId="{B5819C14-4B06-476F-BCB1-FC1ADFBC57B5}" type="presParOf" srcId="{E3155D19-386A-43CB-8011-6807EBBB2262}" destId="{6F9DC31B-65B3-4A19-B574-2013D26ADA4D}" srcOrd="3" destOrd="0" presId="urn:microsoft.com/office/officeart/2016/7/layout/RoundedRectangleTimeline"/>
    <dgm:cxn modelId="{717BB839-7B5A-43FC-85A1-305B3C8EAFD0}" type="presParOf" srcId="{E3155D19-386A-43CB-8011-6807EBBB2262}" destId="{95AF47BF-66C6-47EB-9ABC-A14A0A7CA3EE}" srcOrd="4" destOrd="0" presId="urn:microsoft.com/office/officeart/2016/7/layout/RoundedRectangleTimeline"/>
    <dgm:cxn modelId="{9865E091-F785-4D14-8280-6B44C073B040}" type="presParOf" srcId="{656ECA50-6236-4EBC-BC84-F01EA3B141BE}" destId="{24E41B82-F152-45DA-9D0B-902B20D91A20}" srcOrd="3" destOrd="0" presId="urn:microsoft.com/office/officeart/2016/7/layout/RoundedRectangleTimeline"/>
    <dgm:cxn modelId="{8D698649-8F88-4820-B093-E14DE0B51B3A}" type="presParOf" srcId="{656ECA50-6236-4EBC-BC84-F01EA3B141BE}" destId="{0EFFFE35-2020-4045-9015-32FE8A767BFC}" srcOrd="4" destOrd="0" presId="urn:microsoft.com/office/officeart/2016/7/layout/RoundedRectangleTimeline"/>
    <dgm:cxn modelId="{B1C4B704-6869-483E-AE03-26045932D923}" type="presParOf" srcId="{0EFFFE35-2020-4045-9015-32FE8A767BFC}" destId="{4934249C-88F0-4507-B499-D6BAA053EAFB}" srcOrd="0" destOrd="0" presId="urn:microsoft.com/office/officeart/2016/7/layout/RoundedRectangleTimeline"/>
    <dgm:cxn modelId="{310051F6-56AC-45D1-A531-F08D58E1AEB4}" type="presParOf" srcId="{0EFFFE35-2020-4045-9015-32FE8A767BFC}" destId="{5AE19CAE-AD46-4C9D-A206-9EA303179432}" srcOrd="1" destOrd="0" presId="urn:microsoft.com/office/officeart/2016/7/layout/RoundedRectangleTimeline"/>
    <dgm:cxn modelId="{9CA7B22F-45BB-4F5B-B0E8-449F1416EFCB}" type="presParOf" srcId="{0EFFFE35-2020-4045-9015-32FE8A767BFC}" destId="{6592E34A-04D1-4220-9254-D6C3C6B7830A}" srcOrd="2" destOrd="0" presId="urn:microsoft.com/office/officeart/2016/7/layout/RoundedRectangleTimeline"/>
    <dgm:cxn modelId="{CB50256C-4189-4EB1-8283-00506A1BE6CD}" type="presParOf" srcId="{0EFFFE35-2020-4045-9015-32FE8A767BFC}" destId="{EF2C50C4-B5B9-4000-8291-B632A5AC5A3E}" srcOrd="3" destOrd="0" presId="urn:microsoft.com/office/officeart/2016/7/layout/RoundedRectangleTimeline"/>
    <dgm:cxn modelId="{9F13859C-808A-407D-A013-26FBC6A9D2D7}" type="presParOf" srcId="{0EFFFE35-2020-4045-9015-32FE8A767BFC}" destId="{DB896076-B879-4856-B042-5B45D9C4A286}" srcOrd="4" destOrd="0" presId="urn:microsoft.com/office/officeart/2016/7/layout/RoundedRectangleTimeline"/>
    <dgm:cxn modelId="{6FFFA32E-1178-4F06-BB26-F5536902F4B6}" type="presParOf" srcId="{656ECA50-6236-4EBC-BC84-F01EA3B141BE}" destId="{568DFB5A-CE1D-488F-B753-3A749F18D063}" srcOrd="5" destOrd="0" presId="urn:microsoft.com/office/officeart/2016/7/layout/RoundedRectangleTimeline"/>
    <dgm:cxn modelId="{E030F522-FDC8-48EC-A754-162FBAB64888}" type="presParOf" srcId="{656ECA50-6236-4EBC-BC84-F01EA3B141BE}" destId="{DCB25BBF-5824-41A7-90C0-638445BD43B6}" srcOrd="6" destOrd="0" presId="urn:microsoft.com/office/officeart/2016/7/layout/RoundedRectangleTimeline"/>
    <dgm:cxn modelId="{2A39CD16-A0C5-45FE-A9E3-6CF7AB4A5521}" type="presParOf" srcId="{DCB25BBF-5824-41A7-90C0-638445BD43B6}" destId="{E9429130-B61D-40E0-AF41-05A18DC8ED00}" srcOrd="0" destOrd="0" presId="urn:microsoft.com/office/officeart/2016/7/layout/RoundedRectangleTimeline"/>
    <dgm:cxn modelId="{50A96BCA-7ACE-4CDF-B846-FA966B7DC9D4}" type="presParOf" srcId="{DCB25BBF-5824-41A7-90C0-638445BD43B6}" destId="{DA9E1A00-7B91-4C78-8A04-9B4FB0F7C2FB}" srcOrd="1" destOrd="0" presId="urn:microsoft.com/office/officeart/2016/7/layout/RoundedRectangleTimeline"/>
    <dgm:cxn modelId="{B59D6432-60EE-477F-8D61-76C61C44F92A}" type="presParOf" srcId="{DCB25BBF-5824-41A7-90C0-638445BD43B6}" destId="{B9CC2663-179B-4C37-AE2C-2B9DBBF2F2C2}" srcOrd="2" destOrd="0" presId="urn:microsoft.com/office/officeart/2016/7/layout/RoundedRectangleTimeline"/>
    <dgm:cxn modelId="{CC9BB8B0-7F39-4591-9448-65B46F72DC2D}" type="presParOf" srcId="{DCB25BBF-5824-41A7-90C0-638445BD43B6}" destId="{CA5E5E9C-A2D2-44DB-BB28-44E445C32087}" srcOrd="3" destOrd="0" presId="urn:microsoft.com/office/officeart/2016/7/layout/RoundedRectangleTimeline"/>
    <dgm:cxn modelId="{832E88BA-A4A9-4BA7-AD4B-79939710EE69}" type="presParOf" srcId="{DCB25BBF-5824-41A7-90C0-638445BD43B6}" destId="{A07888F9-FB1C-4315-B2AF-C74A43B53642}"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8370C-8DFD-43F1-BB6E-A98BCF84F7BC}">
      <dsp:nvSpPr>
        <dsp:cNvPr id="0" name=""/>
        <dsp:cNvSpPr/>
      </dsp:nvSpPr>
      <dsp:spPr>
        <a:xfrm rot="21300000">
          <a:off x="17956" y="1138530"/>
          <a:ext cx="5876665" cy="668639"/>
        </a:xfrm>
        <a:prstGeom prst="mathMinus">
          <a:avLst/>
        </a:prstGeom>
        <a:gradFill rotWithShape="0">
          <a:gsLst>
            <a:gs pos="0">
              <a:schemeClr val="accent3">
                <a:tint val="40000"/>
                <a:hueOff val="0"/>
                <a:satOff val="0"/>
                <a:lumOff val="0"/>
                <a:alphaOff val="0"/>
                <a:tint val="96000"/>
                <a:lumMod val="104000"/>
              </a:schemeClr>
            </a:gs>
            <a:gs pos="100000">
              <a:schemeClr val="accent3">
                <a:tint val="40000"/>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dsp:style>
    </dsp:sp>
    <dsp:sp modelId="{04FFFC7E-57AA-4EDB-B2D9-E8795C3A687F}">
      <dsp:nvSpPr>
        <dsp:cNvPr id="0" name=""/>
        <dsp:cNvSpPr/>
      </dsp:nvSpPr>
      <dsp:spPr>
        <a:xfrm>
          <a:off x="709509" y="147285"/>
          <a:ext cx="1773773" cy="1178280"/>
        </a:xfrm>
        <a:prstGeom prst="downArrow">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F0AA8743-A808-41E4-B1A2-23142C53F878}">
      <dsp:nvSpPr>
        <dsp:cNvPr id="0" name=""/>
        <dsp:cNvSpPr/>
      </dsp:nvSpPr>
      <dsp:spPr>
        <a:xfrm>
          <a:off x="2799733" y="0"/>
          <a:ext cx="2559891" cy="1237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Interest</a:t>
          </a:r>
          <a:endParaRPr lang="en-US" sz="4000" kern="1200" dirty="0"/>
        </a:p>
      </dsp:txBody>
      <dsp:txXfrm>
        <a:off x="2799733" y="0"/>
        <a:ext cx="2559891" cy="1237194"/>
      </dsp:txXfrm>
    </dsp:sp>
    <dsp:sp modelId="{0808F9AD-4410-41A6-B166-4E2D0CA30E36}">
      <dsp:nvSpPr>
        <dsp:cNvPr id="0" name=""/>
        <dsp:cNvSpPr/>
      </dsp:nvSpPr>
      <dsp:spPr>
        <a:xfrm>
          <a:off x="3429295" y="1620135"/>
          <a:ext cx="1773773" cy="1178280"/>
        </a:xfrm>
        <a:prstGeom prst="upArrow">
          <a:avLst/>
        </a:prstGeom>
        <a:gradFill rotWithShape="0">
          <a:gsLst>
            <a:gs pos="0">
              <a:schemeClr val="accent3">
                <a:hueOff val="3310247"/>
                <a:satOff val="-621"/>
                <a:lumOff val="16667"/>
                <a:alphaOff val="0"/>
                <a:tint val="96000"/>
                <a:lumMod val="104000"/>
              </a:schemeClr>
            </a:gs>
            <a:gs pos="100000">
              <a:schemeClr val="accent3">
                <a:hueOff val="3310247"/>
                <a:satOff val="-621"/>
                <a:lumOff val="16667"/>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9CA6EBD4-884B-4FDB-8515-30C166CC26FD}">
      <dsp:nvSpPr>
        <dsp:cNvPr id="0" name=""/>
        <dsp:cNvSpPr/>
      </dsp:nvSpPr>
      <dsp:spPr>
        <a:xfrm>
          <a:off x="784414" y="1708506"/>
          <a:ext cx="2096969" cy="1237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Need</a:t>
          </a:r>
          <a:endParaRPr lang="en-US" sz="5500" kern="1200" dirty="0"/>
        </a:p>
      </dsp:txBody>
      <dsp:txXfrm>
        <a:off x="784414" y="1708506"/>
        <a:ext cx="2096969" cy="12371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F79A1-B34F-4B61-BCFD-88DDEE5694B6}">
      <dsp:nvSpPr>
        <dsp:cNvPr id="0" name=""/>
        <dsp:cNvSpPr/>
      </dsp:nvSpPr>
      <dsp:spPr>
        <a:xfrm rot="5400000">
          <a:off x="288375" y="1767156"/>
          <a:ext cx="861907" cy="1434193"/>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9041C3-3C41-4DE8-A7AE-BBBFE1BA974B}">
      <dsp:nvSpPr>
        <dsp:cNvPr id="0" name=""/>
        <dsp:cNvSpPr/>
      </dsp:nvSpPr>
      <dsp:spPr>
        <a:xfrm>
          <a:off x="144501" y="2195671"/>
          <a:ext cx="1294798" cy="1134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Writing Committee</a:t>
          </a:r>
        </a:p>
      </dsp:txBody>
      <dsp:txXfrm>
        <a:off x="144501" y="2195671"/>
        <a:ext cx="1294798" cy="1134966"/>
      </dsp:txXfrm>
    </dsp:sp>
    <dsp:sp modelId="{9C82C6AF-8AB3-40C1-81DC-BB02C15AE5EF}">
      <dsp:nvSpPr>
        <dsp:cNvPr id="0" name=""/>
        <dsp:cNvSpPr/>
      </dsp:nvSpPr>
      <dsp:spPr>
        <a:xfrm>
          <a:off x="1194998" y="1661569"/>
          <a:ext cx="244301" cy="244301"/>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89677B-CEEB-4914-9700-13EF38441295}">
      <dsp:nvSpPr>
        <dsp:cNvPr id="0" name=""/>
        <dsp:cNvSpPr/>
      </dsp:nvSpPr>
      <dsp:spPr>
        <a:xfrm rot="5400000">
          <a:off x="1873461" y="1374925"/>
          <a:ext cx="861907" cy="1434193"/>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7C4023-3612-49F2-90CA-78043B2EF553}">
      <dsp:nvSpPr>
        <dsp:cNvPr id="0" name=""/>
        <dsp:cNvSpPr/>
      </dsp:nvSpPr>
      <dsp:spPr>
        <a:xfrm>
          <a:off x="1729587" y="1803440"/>
          <a:ext cx="1294798" cy="1134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Review Committee</a:t>
          </a:r>
        </a:p>
      </dsp:txBody>
      <dsp:txXfrm>
        <a:off x="1729587" y="1803440"/>
        <a:ext cx="1294798" cy="1134966"/>
      </dsp:txXfrm>
    </dsp:sp>
    <dsp:sp modelId="{4B135A30-EE67-4F16-889C-411D72EE789D}">
      <dsp:nvSpPr>
        <dsp:cNvPr id="0" name=""/>
        <dsp:cNvSpPr/>
      </dsp:nvSpPr>
      <dsp:spPr>
        <a:xfrm>
          <a:off x="2780084" y="1269338"/>
          <a:ext cx="244301" cy="244301"/>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238DC2-C2DF-426A-9935-97F9F6C7B7F6}">
      <dsp:nvSpPr>
        <dsp:cNvPr id="0" name=""/>
        <dsp:cNvSpPr/>
      </dsp:nvSpPr>
      <dsp:spPr>
        <a:xfrm rot="5400000">
          <a:off x="3458547" y="982694"/>
          <a:ext cx="861907" cy="1434193"/>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31B8A2-2B30-4410-A883-7C078587AF55}">
      <dsp:nvSpPr>
        <dsp:cNvPr id="0" name=""/>
        <dsp:cNvSpPr/>
      </dsp:nvSpPr>
      <dsp:spPr>
        <a:xfrm>
          <a:off x="3314673" y="1411209"/>
          <a:ext cx="1294798" cy="1134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Writing Committee</a:t>
          </a:r>
        </a:p>
      </dsp:txBody>
      <dsp:txXfrm>
        <a:off x="3314673" y="1411209"/>
        <a:ext cx="1294798" cy="1134966"/>
      </dsp:txXfrm>
    </dsp:sp>
    <dsp:sp modelId="{782323C5-FAD4-4841-93B3-0C6CC2DC3232}">
      <dsp:nvSpPr>
        <dsp:cNvPr id="0" name=""/>
        <dsp:cNvSpPr/>
      </dsp:nvSpPr>
      <dsp:spPr>
        <a:xfrm>
          <a:off x="4365170" y="877107"/>
          <a:ext cx="244301" cy="244301"/>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C415D2-A8BB-4AC3-8CC7-5AB93A31101E}">
      <dsp:nvSpPr>
        <dsp:cNvPr id="0" name=""/>
        <dsp:cNvSpPr/>
      </dsp:nvSpPr>
      <dsp:spPr>
        <a:xfrm rot="5400000">
          <a:off x="5043633" y="590463"/>
          <a:ext cx="861907" cy="1434193"/>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D618C9-D02D-4B33-A786-4157199476C2}">
      <dsp:nvSpPr>
        <dsp:cNvPr id="0" name=""/>
        <dsp:cNvSpPr/>
      </dsp:nvSpPr>
      <dsp:spPr>
        <a:xfrm>
          <a:off x="4899759" y="1018978"/>
          <a:ext cx="1294798" cy="1134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Review Committee</a:t>
          </a:r>
        </a:p>
      </dsp:txBody>
      <dsp:txXfrm>
        <a:off x="4899759" y="1018978"/>
        <a:ext cx="1294798" cy="1134966"/>
      </dsp:txXfrm>
    </dsp:sp>
    <dsp:sp modelId="{2EF4837A-782F-4407-815D-C27E187327B9}">
      <dsp:nvSpPr>
        <dsp:cNvPr id="0" name=""/>
        <dsp:cNvSpPr/>
      </dsp:nvSpPr>
      <dsp:spPr>
        <a:xfrm>
          <a:off x="5950256" y="484876"/>
          <a:ext cx="244301" cy="244301"/>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3B20FE-4D2C-463E-A1E4-E4D0B5297901}">
      <dsp:nvSpPr>
        <dsp:cNvPr id="0" name=""/>
        <dsp:cNvSpPr/>
      </dsp:nvSpPr>
      <dsp:spPr>
        <a:xfrm rot="5400000">
          <a:off x="6628719" y="198232"/>
          <a:ext cx="861907" cy="1434193"/>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837C5-A163-4E46-ACFD-31F781F8DE80}">
      <dsp:nvSpPr>
        <dsp:cNvPr id="0" name=""/>
        <dsp:cNvSpPr/>
      </dsp:nvSpPr>
      <dsp:spPr>
        <a:xfrm>
          <a:off x="6484845" y="626747"/>
          <a:ext cx="1294798" cy="1134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Writing Committee</a:t>
          </a:r>
        </a:p>
      </dsp:txBody>
      <dsp:txXfrm>
        <a:off x="6484845" y="626747"/>
        <a:ext cx="1294798" cy="11349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7FFCDB-CAE3-4875-BAEE-251309D071A6}">
      <dsp:nvSpPr>
        <dsp:cNvPr id="0" name=""/>
        <dsp:cNvSpPr/>
      </dsp:nvSpPr>
      <dsp:spPr>
        <a:xfrm>
          <a:off x="101006" y="606768"/>
          <a:ext cx="992553" cy="99255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78DFE2-F452-49A1-B133-7AC735867CA1}">
      <dsp:nvSpPr>
        <dsp:cNvPr id="0" name=""/>
        <dsp:cNvSpPr/>
      </dsp:nvSpPr>
      <dsp:spPr>
        <a:xfrm>
          <a:off x="309443" y="815204"/>
          <a:ext cx="575681" cy="5756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9985360-180A-4AF6-A999-364E7A904A2A}">
      <dsp:nvSpPr>
        <dsp:cNvPr id="0" name=""/>
        <dsp:cNvSpPr/>
      </dsp:nvSpPr>
      <dsp:spPr>
        <a:xfrm>
          <a:off x="1306250" y="606768"/>
          <a:ext cx="2339590" cy="992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Because scientific ideas are tentative and subject to change, they can't be trusted.</a:t>
          </a:r>
        </a:p>
      </dsp:txBody>
      <dsp:txXfrm>
        <a:off x="1306250" y="606768"/>
        <a:ext cx="2339590" cy="992553"/>
      </dsp:txXfrm>
    </dsp:sp>
    <dsp:sp modelId="{76F8827B-D925-4B80-BF12-6060E73F5463}">
      <dsp:nvSpPr>
        <dsp:cNvPr id="0" name=""/>
        <dsp:cNvSpPr/>
      </dsp:nvSpPr>
      <dsp:spPr>
        <a:xfrm>
          <a:off x="4053497" y="606768"/>
          <a:ext cx="992553" cy="99255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9A7B98-8391-4343-93B9-DCAF81E5DAD7}">
      <dsp:nvSpPr>
        <dsp:cNvPr id="0" name=""/>
        <dsp:cNvSpPr/>
      </dsp:nvSpPr>
      <dsp:spPr>
        <a:xfrm>
          <a:off x="4261933" y="815204"/>
          <a:ext cx="575681" cy="5756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469D955-A3BE-4DDC-965B-9562341B9421}">
      <dsp:nvSpPr>
        <dsp:cNvPr id="0" name=""/>
        <dsp:cNvSpPr/>
      </dsp:nvSpPr>
      <dsp:spPr>
        <a:xfrm>
          <a:off x="5258741" y="606768"/>
          <a:ext cx="2339590" cy="992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Scientific ideas are judged democratically based on popularity.</a:t>
          </a:r>
        </a:p>
      </dsp:txBody>
      <dsp:txXfrm>
        <a:off x="5258741" y="606768"/>
        <a:ext cx="2339590" cy="992553"/>
      </dsp:txXfrm>
    </dsp:sp>
    <dsp:sp modelId="{6CDB6198-1324-4998-ACA6-4F96104650CF}">
      <dsp:nvSpPr>
        <dsp:cNvPr id="0" name=""/>
        <dsp:cNvSpPr/>
      </dsp:nvSpPr>
      <dsp:spPr>
        <a:xfrm>
          <a:off x="101006" y="2254465"/>
          <a:ext cx="992553" cy="99255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5B5C52-486A-4AD5-8783-2CB0B08CB0A4}">
      <dsp:nvSpPr>
        <dsp:cNvPr id="0" name=""/>
        <dsp:cNvSpPr/>
      </dsp:nvSpPr>
      <dsp:spPr>
        <a:xfrm>
          <a:off x="309443" y="2462902"/>
          <a:ext cx="575681" cy="5756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3B7AB53-078D-4430-83D7-8EBDFD227D9C}">
      <dsp:nvSpPr>
        <dsp:cNvPr id="0" name=""/>
        <dsp:cNvSpPr/>
      </dsp:nvSpPr>
      <dsp:spPr>
        <a:xfrm>
          <a:off x="1306250" y="2254465"/>
          <a:ext cx="2339590" cy="992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Scientists are judged on the basis of how many correct hypotheses they propose</a:t>
          </a:r>
        </a:p>
      </dsp:txBody>
      <dsp:txXfrm>
        <a:off x="1306250" y="2254465"/>
        <a:ext cx="2339590" cy="992553"/>
      </dsp:txXfrm>
    </dsp:sp>
    <dsp:sp modelId="{C31C1D7C-7D9F-4BE2-BC62-6E13F3591A34}">
      <dsp:nvSpPr>
        <dsp:cNvPr id="0" name=""/>
        <dsp:cNvSpPr/>
      </dsp:nvSpPr>
      <dsp:spPr>
        <a:xfrm>
          <a:off x="4053497" y="2254465"/>
          <a:ext cx="992553" cy="99255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FBDAA7-4BF7-4814-A7C3-E9245341BC47}">
      <dsp:nvSpPr>
        <dsp:cNvPr id="0" name=""/>
        <dsp:cNvSpPr/>
      </dsp:nvSpPr>
      <dsp:spPr>
        <a:xfrm>
          <a:off x="4261933" y="2462902"/>
          <a:ext cx="575681" cy="57568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5657696-30D8-4186-96F1-A5DDA0C9DA5C}">
      <dsp:nvSpPr>
        <dsp:cNvPr id="0" name=""/>
        <dsp:cNvSpPr/>
      </dsp:nvSpPr>
      <dsp:spPr>
        <a:xfrm>
          <a:off x="5258741" y="2254465"/>
          <a:ext cx="2339590" cy="992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Science is a collection of facts.</a:t>
          </a:r>
        </a:p>
      </dsp:txBody>
      <dsp:txXfrm>
        <a:off x="5258741" y="2254465"/>
        <a:ext cx="2339590" cy="9925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4C7DD-40B3-46EA-83BD-549C9C331EA4}">
      <dsp:nvSpPr>
        <dsp:cNvPr id="0" name=""/>
        <dsp:cNvSpPr/>
      </dsp:nvSpPr>
      <dsp:spPr>
        <a:xfrm>
          <a:off x="764282" y="629"/>
          <a:ext cx="3346214" cy="2007728"/>
        </a:xfrm>
        <a:prstGeom prst="rect">
          <a:avLst/>
        </a:prstGeom>
        <a:solidFill>
          <a:schemeClr val="bg2">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Science Standards for Alaska (SSA) to Alaska ELA/Math Standards Connections</a:t>
          </a:r>
        </a:p>
      </dsp:txBody>
      <dsp:txXfrm>
        <a:off x="764282" y="629"/>
        <a:ext cx="3346214" cy="2007728"/>
      </dsp:txXfrm>
    </dsp:sp>
    <dsp:sp modelId="{5DB218C3-6F6E-4D6C-8B17-2A8520759685}">
      <dsp:nvSpPr>
        <dsp:cNvPr id="0" name=""/>
        <dsp:cNvSpPr/>
      </dsp:nvSpPr>
      <dsp:spPr>
        <a:xfrm>
          <a:off x="4445118" y="629"/>
          <a:ext cx="3346214" cy="2007728"/>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Alaska Science GLEs to Science Standards for Alaska Crosswalk</a:t>
          </a:r>
        </a:p>
      </dsp:txBody>
      <dsp:txXfrm>
        <a:off x="4445118" y="629"/>
        <a:ext cx="3346214" cy="2007728"/>
      </dsp:txXfrm>
    </dsp:sp>
    <dsp:sp modelId="{D2B33864-DCB5-4BFE-A926-81DA14CDD5D7}">
      <dsp:nvSpPr>
        <dsp:cNvPr id="0" name=""/>
        <dsp:cNvSpPr/>
      </dsp:nvSpPr>
      <dsp:spPr>
        <a:xfrm>
          <a:off x="2604700" y="2342979"/>
          <a:ext cx="3346214" cy="2007728"/>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Teacher Primer for the Science Standards for Alaska</a:t>
          </a:r>
        </a:p>
      </dsp:txBody>
      <dsp:txXfrm>
        <a:off x="2604700" y="2342979"/>
        <a:ext cx="3346214" cy="20077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BF092-0EEC-4813-AFCD-4030C8562F6F}">
      <dsp:nvSpPr>
        <dsp:cNvPr id="0" name=""/>
        <dsp:cNvSpPr/>
      </dsp:nvSpPr>
      <dsp:spPr>
        <a:xfrm rot="16200000">
          <a:off x="1311832" y="1259533"/>
          <a:ext cx="435133" cy="1832271"/>
        </a:xfrm>
        <a:prstGeom prst="round2SameRect">
          <a:avLst/>
        </a:prstGeom>
        <a:solidFill>
          <a:schemeClr val="bg2">
            <a:lumMod val="5000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dirty="0"/>
            <a:t>3 Feb. 2021</a:t>
          </a:r>
        </a:p>
      </dsp:txBody>
      <dsp:txXfrm rot="5400000">
        <a:off x="634505" y="1979343"/>
        <a:ext cx="1811030" cy="392651"/>
      </dsp:txXfrm>
    </dsp:sp>
    <dsp:sp modelId="{EA90E2AE-D7D0-4322-8D88-19B4759891F2}">
      <dsp:nvSpPr>
        <dsp:cNvPr id="0" name=""/>
        <dsp:cNvSpPr/>
      </dsp:nvSpPr>
      <dsp:spPr>
        <a:xfrm>
          <a:off x="2506" y="0"/>
          <a:ext cx="3053786"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52400" numCol="1" spcCol="1270" anchor="b" anchorCtr="1">
          <a:noAutofit/>
        </a:bodyPr>
        <a:lstStyle/>
        <a:p>
          <a:pPr marL="0" lvl="0" indent="0" algn="ctr" defTabSz="889000">
            <a:lnSpc>
              <a:spcPct val="90000"/>
            </a:lnSpc>
            <a:spcBef>
              <a:spcPct val="0"/>
            </a:spcBef>
            <a:spcAft>
              <a:spcPct val="35000"/>
            </a:spcAft>
            <a:buNone/>
          </a:pPr>
          <a:r>
            <a:rPr lang="en-US" sz="2000" kern="1200" dirty="0"/>
            <a:t>Lower Elementary (K-2)</a:t>
          </a:r>
        </a:p>
      </dsp:txBody>
      <dsp:txXfrm>
        <a:off x="2506" y="0"/>
        <a:ext cx="3053786" cy="1522968"/>
      </dsp:txXfrm>
    </dsp:sp>
    <dsp:sp modelId="{045DC339-EA80-4D41-AA5F-5A6EF15FD8E2}">
      <dsp:nvSpPr>
        <dsp:cNvPr id="0" name=""/>
        <dsp:cNvSpPr/>
      </dsp:nvSpPr>
      <dsp:spPr>
        <a:xfrm>
          <a:off x="1529399" y="1609995"/>
          <a:ext cx="0" cy="348107"/>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A51FE2F-64BE-4AEF-9CB3-359779FBB3A6}">
      <dsp:nvSpPr>
        <dsp:cNvPr id="0" name=""/>
        <dsp:cNvSpPr/>
      </dsp:nvSpPr>
      <dsp:spPr>
        <a:xfrm>
          <a:off x="1485886" y="1522968"/>
          <a:ext cx="87026" cy="87026"/>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B71CD0-0B0E-444A-B7D5-C13F667D648F}">
      <dsp:nvSpPr>
        <dsp:cNvPr id="0" name=""/>
        <dsp:cNvSpPr/>
      </dsp:nvSpPr>
      <dsp:spPr>
        <a:xfrm>
          <a:off x="2445535" y="1958102"/>
          <a:ext cx="1832271" cy="435133"/>
        </a:xfrm>
        <a:prstGeom prst="rect">
          <a:avLst/>
        </a:prstGeom>
        <a:solidFill>
          <a:schemeClr val="accent2">
            <a:hueOff val="296363"/>
            <a:satOff val="-6523"/>
            <a:lumOff val="-4706"/>
            <a:alphaOff val="0"/>
          </a:schemeClr>
        </a:solidFill>
        <a:ln w="15875" cap="rnd" cmpd="sng" algn="ctr">
          <a:solidFill>
            <a:schemeClr val="accent2">
              <a:hueOff val="296363"/>
              <a:satOff val="-6523"/>
              <a:lumOff val="-470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dirty="0"/>
            <a:t>5 Feb. 2021</a:t>
          </a:r>
        </a:p>
      </dsp:txBody>
      <dsp:txXfrm>
        <a:off x="2445535" y="1958102"/>
        <a:ext cx="1832271" cy="435133"/>
      </dsp:txXfrm>
    </dsp:sp>
    <dsp:sp modelId="{5649605F-3D03-4934-BC95-82901E02E54C}">
      <dsp:nvSpPr>
        <dsp:cNvPr id="0" name=""/>
        <dsp:cNvSpPr/>
      </dsp:nvSpPr>
      <dsp:spPr>
        <a:xfrm>
          <a:off x="1834778" y="2828369"/>
          <a:ext cx="3053786"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0" numCol="1" spcCol="1270" anchor="t" anchorCtr="1">
          <a:noAutofit/>
        </a:bodyPr>
        <a:lstStyle/>
        <a:p>
          <a:pPr marL="0" lvl="0" indent="0" algn="ctr" defTabSz="889000">
            <a:lnSpc>
              <a:spcPct val="90000"/>
            </a:lnSpc>
            <a:spcBef>
              <a:spcPct val="0"/>
            </a:spcBef>
            <a:spcAft>
              <a:spcPct val="35000"/>
            </a:spcAft>
            <a:buNone/>
          </a:pPr>
          <a:r>
            <a:rPr lang="en-US" sz="2000" kern="1200" dirty="0"/>
            <a:t>Middle School (6-8)</a:t>
          </a:r>
        </a:p>
      </dsp:txBody>
      <dsp:txXfrm>
        <a:off x="1834778" y="2828369"/>
        <a:ext cx="3053786" cy="1522968"/>
      </dsp:txXfrm>
    </dsp:sp>
    <dsp:sp modelId="{26A31AFC-A8F8-4D4E-A17C-EADA73C95FDE}">
      <dsp:nvSpPr>
        <dsp:cNvPr id="0" name=""/>
        <dsp:cNvSpPr/>
      </dsp:nvSpPr>
      <dsp:spPr>
        <a:xfrm>
          <a:off x="3361671" y="2393235"/>
          <a:ext cx="0" cy="348107"/>
        </a:xfrm>
        <a:prstGeom prst="line">
          <a:avLst/>
        </a:prstGeom>
        <a:noFill/>
        <a:ln w="6350" cap="flat" cmpd="sng" algn="ctr">
          <a:solidFill>
            <a:schemeClr val="accent2">
              <a:hueOff val="-485121"/>
              <a:satOff val="-27976"/>
              <a:lumOff val="2876"/>
              <a:alphaOff val="0"/>
            </a:schemeClr>
          </a:solidFill>
          <a:prstDash val="dash"/>
          <a:miter lim="800000"/>
        </a:ln>
        <a:effectLst/>
      </dsp:spPr>
      <dsp:style>
        <a:lnRef idx="1">
          <a:scrgbClr r="0" g="0" b="0"/>
        </a:lnRef>
        <a:fillRef idx="0">
          <a:scrgbClr r="0" g="0" b="0"/>
        </a:fillRef>
        <a:effectRef idx="0">
          <a:scrgbClr r="0" g="0" b="0"/>
        </a:effectRef>
        <a:fontRef idx="minor"/>
      </dsp:style>
    </dsp:sp>
    <dsp:sp modelId="{6F9DC31B-65B3-4A19-B574-2013D26ADA4D}">
      <dsp:nvSpPr>
        <dsp:cNvPr id="0" name=""/>
        <dsp:cNvSpPr/>
      </dsp:nvSpPr>
      <dsp:spPr>
        <a:xfrm>
          <a:off x="3318158" y="2741342"/>
          <a:ext cx="87026" cy="87026"/>
        </a:xfrm>
        <a:prstGeom prst="ellipse">
          <a:avLst/>
        </a:prstGeom>
        <a:solidFill>
          <a:schemeClr val="accent2">
            <a:hueOff val="296363"/>
            <a:satOff val="-6523"/>
            <a:lumOff val="-470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34249C-88F0-4507-B499-D6BAA053EAFB}">
      <dsp:nvSpPr>
        <dsp:cNvPr id="0" name=""/>
        <dsp:cNvSpPr/>
      </dsp:nvSpPr>
      <dsp:spPr>
        <a:xfrm>
          <a:off x="4277807" y="1958102"/>
          <a:ext cx="1832271" cy="435133"/>
        </a:xfrm>
        <a:prstGeom prst="rect">
          <a:avLst/>
        </a:prstGeom>
        <a:solidFill>
          <a:schemeClr val="accent2">
            <a:hueOff val="592725"/>
            <a:satOff val="-13047"/>
            <a:lumOff val="-9411"/>
            <a:alphaOff val="0"/>
          </a:schemeClr>
        </a:solidFill>
        <a:ln w="15875" cap="rnd" cmpd="sng" algn="ctr">
          <a:solidFill>
            <a:schemeClr val="accent2">
              <a:hueOff val="592725"/>
              <a:satOff val="-13047"/>
              <a:lumOff val="-941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dirty="0"/>
            <a:t>10 Feb. 2021</a:t>
          </a:r>
        </a:p>
      </dsp:txBody>
      <dsp:txXfrm>
        <a:off x="4277807" y="1958102"/>
        <a:ext cx="1832271" cy="435133"/>
      </dsp:txXfrm>
    </dsp:sp>
    <dsp:sp modelId="{5AE19CAE-AD46-4C9D-A206-9EA303179432}">
      <dsp:nvSpPr>
        <dsp:cNvPr id="0" name=""/>
        <dsp:cNvSpPr/>
      </dsp:nvSpPr>
      <dsp:spPr>
        <a:xfrm>
          <a:off x="3667050" y="0"/>
          <a:ext cx="3053786"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52400" numCol="1" spcCol="1270" anchor="b" anchorCtr="1">
          <a:noAutofit/>
        </a:bodyPr>
        <a:lstStyle/>
        <a:p>
          <a:pPr marL="0" lvl="0" indent="0" algn="ctr" defTabSz="889000">
            <a:lnSpc>
              <a:spcPct val="90000"/>
            </a:lnSpc>
            <a:spcBef>
              <a:spcPct val="0"/>
            </a:spcBef>
            <a:spcAft>
              <a:spcPct val="35000"/>
            </a:spcAft>
            <a:buNone/>
          </a:pPr>
          <a:r>
            <a:rPr lang="en-US" sz="2000" kern="1200" dirty="0"/>
            <a:t>Upper Elementary (3-5)</a:t>
          </a:r>
        </a:p>
      </dsp:txBody>
      <dsp:txXfrm>
        <a:off x="3667050" y="0"/>
        <a:ext cx="3053786" cy="1522968"/>
      </dsp:txXfrm>
    </dsp:sp>
    <dsp:sp modelId="{6592E34A-04D1-4220-9254-D6C3C6B7830A}">
      <dsp:nvSpPr>
        <dsp:cNvPr id="0" name=""/>
        <dsp:cNvSpPr/>
      </dsp:nvSpPr>
      <dsp:spPr>
        <a:xfrm>
          <a:off x="5193943" y="1609995"/>
          <a:ext cx="0" cy="348107"/>
        </a:xfrm>
        <a:prstGeom prst="line">
          <a:avLst/>
        </a:prstGeom>
        <a:noFill/>
        <a:ln w="6350" cap="flat" cmpd="sng" algn="ctr">
          <a:solidFill>
            <a:schemeClr val="accent2">
              <a:hueOff val="-970242"/>
              <a:satOff val="-55952"/>
              <a:lumOff val="5752"/>
              <a:alphaOff val="0"/>
            </a:schemeClr>
          </a:solidFill>
          <a:prstDash val="dash"/>
          <a:miter lim="800000"/>
        </a:ln>
        <a:effectLst/>
      </dsp:spPr>
      <dsp:style>
        <a:lnRef idx="1">
          <a:scrgbClr r="0" g="0" b="0"/>
        </a:lnRef>
        <a:fillRef idx="0">
          <a:scrgbClr r="0" g="0" b="0"/>
        </a:fillRef>
        <a:effectRef idx="0">
          <a:scrgbClr r="0" g="0" b="0"/>
        </a:effectRef>
        <a:fontRef idx="minor"/>
      </dsp:style>
    </dsp:sp>
    <dsp:sp modelId="{EF2C50C4-B5B9-4000-8291-B632A5AC5A3E}">
      <dsp:nvSpPr>
        <dsp:cNvPr id="0" name=""/>
        <dsp:cNvSpPr/>
      </dsp:nvSpPr>
      <dsp:spPr>
        <a:xfrm>
          <a:off x="5150430" y="1522968"/>
          <a:ext cx="87026" cy="87026"/>
        </a:xfrm>
        <a:prstGeom prst="ellipse">
          <a:avLst/>
        </a:prstGeom>
        <a:solidFill>
          <a:schemeClr val="accent2">
            <a:hueOff val="592725"/>
            <a:satOff val="-13047"/>
            <a:lumOff val="-941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429130-B61D-40E0-AF41-05A18DC8ED00}">
      <dsp:nvSpPr>
        <dsp:cNvPr id="0" name=""/>
        <dsp:cNvSpPr/>
      </dsp:nvSpPr>
      <dsp:spPr>
        <a:xfrm rot="5400000">
          <a:off x="6808648" y="1259533"/>
          <a:ext cx="435133" cy="1832271"/>
        </a:xfrm>
        <a:prstGeom prst="round2SameRect">
          <a:avLst/>
        </a:prstGeom>
        <a:solidFill>
          <a:schemeClr val="accent2">
            <a:hueOff val="889088"/>
            <a:satOff val="-19570"/>
            <a:lumOff val="-14117"/>
            <a:alphaOff val="0"/>
          </a:schemeClr>
        </a:solidFill>
        <a:ln w="15875" cap="rnd" cmpd="sng" algn="ctr">
          <a:solidFill>
            <a:schemeClr val="accent2">
              <a:hueOff val="889088"/>
              <a:satOff val="-19570"/>
              <a:lumOff val="-1411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dirty="0"/>
            <a:t>12 Feb. 2021</a:t>
          </a:r>
        </a:p>
      </dsp:txBody>
      <dsp:txXfrm rot="-5400000">
        <a:off x="6110080" y="1979343"/>
        <a:ext cx="1811030" cy="392651"/>
      </dsp:txXfrm>
    </dsp:sp>
    <dsp:sp modelId="{DA9E1A00-7B91-4C78-8A04-9B4FB0F7C2FB}">
      <dsp:nvSpPr>
        <dsp:cNvPr id="0" name=""/>
        <dsp:cNvSpPr/>
      </dsp:nvSpPr>
      <dsp:spPr>
        <a:xfrm>
          <a:off x="5499322" y="2828369"/>
          <a:ext cx="3053786"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0" numCol="1" spcCol="1270" anchor="t" anchorCtr="1">
          <a:noAutofit/>
        </a:bodyPr>
        <a:lstStyle/>
        <a:p>
          <a:pPr marL="0" lvl="0" indent="0" algn="ctr" defTabSz="889000">
            <a:lnSpc>
              <a:spcPct val="90000"/>
            </a:lnSpc>
            <a:spcBef>
              <a:spcPct val="0"/>
            </a:spcBef>
            <a:spcAft>
              <a:spcPct val="35000"/>
            </a:spcAft>
            <a:buNone/>
          </a:pPr>
          <a:r>
            <a:rPr lang="en-US" sz="2000" kern="1200" dirty="0"/>
            <a:t>High School (9-12)</a:t>
          </a:r>
        </a:p>
      </dsp:txBody>
      <dsp:txXfrm>
        <a:off x="5499322" y="2828369"/>
        <a:ext cx="3053786" cy="1522968"/>
      </dsp:txXfrm>
    </dsp:sp>
    <dsp:sp modelId="{B9CC2663-179B-4C37-AE2C-2B9DBBF2F2C2}">
      <dsp:nvSpPr>
        <dsp:cNvPr id="0" name=""/>
        <dsp:cNvSpPr/>
      </dsp:nvSpPr>
      <dsp:spPr>
        <a:xfrm>
          <a:off x="7026215" y="2393235"/>
          <a:ext cx="0" cy="348107"/>
        </a:xfrm>
        <a:prstGeom prst="line">
          <a:avLst/>
        </a:prstGeom>
        <a:noFill/>
        <a:ln w="6350" cap="flat" cmpd="sng" algn="ctr">
          <a:solidFill>
            <a:schemeClr val="accent2">
              <a:hueOff val="-1455363"/>
              <a:satOff val="-83928"/>
              <a:lumOff val="8628"/>
              <a:alphaOff val="0"/>
            </a:schemeClr>
          </a:solidFill>
          <a:prstDash val="dash"/>
          <a:miter lim="800000"/>
        </a:ln>
        <a:effectLst/>
      </dsp:spPr>
      <dsp:style>
        <a:lnRef idx="1">
          <a:scrgbClr r="0" g="0" b="0"/>
        </a:lnRef>
        <a:fillRef idx="0">
          <a:scrgbClr r="0" g="0" b="0"/>
        </a:fillRef>
        <a:effectRef idx="0">
          <a:scrgbClr r="0" g="0" b="0"/>
        </a:effectRef>
        <a:fontRef idx="minor"/>
      </dsp:style>
    </dsp:sp>
    <dsp:sp modelId="{CA5E5E9C-A2D2-44DB-BB28-44E445C32087}">
      <dsp:nvSpPr>
        <dsp:cNvPr id="0" name=""/>
        <dsp:cNvSpPr/>
      </dsp:nvSpPr>
      <dsp:spPr>
        <a:xfrm>
          <a:off x="6982701" y="2741342"/>
          <a:ext cx="87026" cy="87026"/>
        </a:xfrm>
        <a:prstGeom prst="ellipse">
          <a:avLst/>
        </a:prstGeom>
        <a:solidFill>
          <a:schemeClr val="accent2">
            <a:hueOff val="889088"/>
            <a:satOff val="-19570"/>
            <a:lumOff val="-1411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D7F6B54-B5C4-47D8-AF88-A502354A82C9}" type="datetimeFigureOut">
              <a:rPr lang="en-US" smtClean="0"/>
              <a:t>2/12/2021</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82BE75A-4A7F-45F3-8E5A-4179DC4B1C34}" type="slidenum">
              <a:rPr lang="en-US" smtClean="0"/>
              <a:t>‹#›</a:t>
            </a:fld>
            <a:endParaRPr lang="en-US"/>
          </a:p>
        </p:txBody>
      </p:sp>
    </p:spTree>
    <p:extLst>
      <p:ext uri="{BB962C8B-B14F-4D97-AF65-F5344CB8AC3E}">
        <p14:creationId xmlns:p14="http://schemas.microsoft.com/office/powerpoint/2010/main" val="40769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8" Type="http://schemas.openxmlformats.org/officeDocument/2006/relationships/hyperlink" Target="https://www.projectwet.org/" TargetMode="External"/><Relationship Id="rId3" Type="http://schemas.openxmlformats.org/officeDocument/2006/relationships/hyperlink" Target="https://ngss.nsta.org/Classroom-Resources.aspx" TargetMode="External"/><Relationship Id="rId7" Type="http://schemas.openxmlformats.org/officeDocument/2006/relationships/hyperlink" Target="https://www.adfg.alaska.gov/index.cfm?adfg=educators.wildwonders" TargetMode="External"/><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s://www.fishwildlife.org/projectwild" TargetMode="External"/><Relationship Id="rId5" Type="http://schemas.openxmlformats.org/officeDocument/2006/relationships/hyperlink" Target="https://www.adfg.alaska.gov/index.cfm?adfg=educators.main" TargetMode="External"/><Relationship Id="rId4" Type="http://schemas.openxmlformats.org/officeDocument/2006/relationships/hyperlink" Target="https://www.nextgenscience.org/resources/examples-quality-ngss-design"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list.state.ak.us/mailman/listinfo/ak.scienceteachers"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2BE75A-4A7F-45F3-8E5A-4179DC4B1C34}" type="slidenum">
              <a:rPr lang="en-US" smtClean="0"/>
              <a:t>1</a:t>
            </a:fld>
            <a:endParaRPr lang="en-US"/>
          </a:p>
        </p:txBody>
      </p:sp>
    </p:spTree>
    <p:extLst>
      <p:ext uri="{BB962C8B-B14F-4D97-AF65-F5344CB8AC3E}">
        <p14:creationId xmlns:p14="http://schemas.microsoft.com/office/powerpoint/2010/main" val="2745112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Another reason we needed new standards is that while the number of jobs in Science, Technology, Engineering, and Mathematics (STEM) is growing, student interest in these fields is declining.  </a:t>
            </a:r>
          </a:p>
          <a:p>
            <a:endParaRPr lang="en-US" baseline="0" dirty="0"/>
          </a:p>
          <a:p>
            <a:r>
              <a:rPr lang="en-US" baseline="0" dirty="0"/>
              <a:t>Students are not choosing science:</a:t>
            </a:r>
          </a:p>
          <a:p>
            <a:pPr marL="228600" indent="-228600">
              <a:buFont typeface="+mj-lt"/>
              <a:buAutoNum type="arabicPeriod"/>
            </a:pPr>
            <a:r>
              <a:rPr lang="en-US" baseline="0" dirty="0"/>
              <a:t>According to a national survey of more than a million students who took the ACT test, nearly 90% of high school graduates say they are not interested in a career or a college major involving any of the STEM fields.  This probably still has a lot to do with socio‐cultural perceptions of scientists, engineers and mathematicians as old white dudes with a beard, glasses, and a lab coat.  (I would like to point out that I am NOT wearing a lab coat and even though I am not THAT old...)  There are also unfortunately persisting and entrenched ideas about who can “be” any of these (i.e. you have to be “super smart”).  And although children’s perceptions are changing, we still have a long way to go.</a:t>
            </a:r>
          </a:p>
          <a:p>
            <a:pPr marL="228600" indent="-228600">
              <a:buFont typeface="+mj-lt"/>
              <a:buAutoNum type="arabicPeriod"/>
            </a:pPr>
            <a:r>
              <a:rPr lang="en-US" baseline="0" dirty="0"/>
              <a:t>The number of students who want to pursue engineering or computer science jobs is actually falling precipitously, at just the moment when the need for those workers is soaring.</a:t>
            </a:r>
          </a:p>
          <a:p>
            <a:pPr marL="0" indent="0">
              <a:buFont typeface="+mj-lt"/>
              <a:buNone/>
            </a:pPr>
            <a:endParaRPr lang="en-US" baseline="0" dirty="0"/>
          </a:p>
          <a:p>
            <a:r>
              <a:rPr lang="en-US" baseline="0" dirty="0"/>
              <a:t>Obviously we need to do a better job of making science relevant and engaging for students.</a:t>
            </a:r>
          </a:p>
          <a:p>
            <a:endParaRPr lang="en-US" baseline="0" dirty="0"/>
          </a:p>
          <a:p>
            <a:r>
              <a:rPr lang="en-US" baseline="0" dirty="0"/>
              <a:t>1:30</a:t>
            </a:r>
          </a:p>
          <a:p>
            <a:endParaRPr lang="en-US" dirty="0"/>
          </a:p>
        </p:txBody>
      </p:sp>
      <p:sp>
        <p:nvSpPr>
          <p:cNvPr id="4" name="Slide Number Placeholder 3"/>
          <p:cNvSpPr>
            <a:spLocks noGrp="1"/>
          </p:cNvSpPr>
          <p:nvPr>
            <p:ph type="sldNum" sz="quarter" idx="5"/>
          </p:nvPr>
        </p:nvSpPr>
        <p:spPr/>
        <p:txBody>
          <a:bodyPr/>
          <a:lstStyle/>
          <a:p>
            <a:fld id="{482BE75A-4A7F-45F3-8E5A-4179DC4B1C34}" type="slidenum">
              <a:rPr lang="en-US" smtClean="0"/>
              <a:t>10</a:t>
            </a:fld>
            <a:endParaRPr lang="en-US"/>
          </a:p>
        </p:txBody>
      </p:sp>
    </p:spTree>
    <p:extLst>
      <p:ext uri="{BB962C8B-B14F-4D97-AF65-F5344CB8AC3E}">
        <p14:creationId xmlns:p14="http://schemas.microsoft.com/office/powerpoint/2010/main" val="1603297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development process for new science standards started in earnest in 2017.  DEED established a rigorous writing and review cycle to ensure the standards developed met our state needs while keeping Alaska competitive at the national level.  DEED recruited K‐12 and postsecondary faculty to participate in both the Writing and Review Committees.  </a:t>
            </a:r>
          </a:p>
          <a:p>
            <a:endParaRPr lang="en-US" dirty="0"/>
          </a:p>
          <a:p>
            <a:r>
              <a:rPr lang="en-US" dirty="0"/>
              <a:t>The </a:t>
            </a:r>
            <a:r>
              <a:rPr lang="en-US" b="1" dirty="0"/>
              <a:t>Writing Committee </a:t>
            </a:r>
            <a:r>
              <a:rPr lang="en-US" dirty="0"/>
              <a:t>was comprised of 15 Alaskan educators broken into three grade span groups  (elementary, middle school, and high school). The Science Standards  Writing Committee was responsible for “writing” the science content standards.  Writing Committee members had a deep understanding of science instruction and assessment, science content and skills, and applications of science knowledge and skills.  The Writing Committee, to the extent practicable, represented the diversity of Alaska’s educational settings and communities, and DEED worked hard to ensure both rural and urban educators had a voice in creating the new standards.  </a:t>
            </a:r>
          </a:p>
          <a:p>
            <a:endParaRPr lang="en-US" dirty="0"/>
          </a:p>
          <a:p>
            <a:r>
              <a:rPr lang="en-US" dirty="0"/>
              <a:t>Writing Committee members worked both individually and as a group to accomplish the following tasks: </a:t>
            </a:r>
          </a:p>
          <a:p>
            <a:pPr marL="342900" indent="-342900">
              <a:buFont typeface="+mj-lt"/>
              <a:buAutoNum type="arabicPeriod"/>
            </a:pPr>
            <a:r>
              <a:rPr lang="en-US" sz="1300" dirty="0"/>
              <a:t>Identify and review influential sets of science content standards.</a:t>
            </a:r>
          </a:p>
          <a:p>
            <a:pPr marL="342900" indent="-342900">
              <a:buFont typeface="+mj-lt"/>
              <a:buAutoNum type="arabicPeriod"/>
            </a:pPr>
            <a:r>
              <a:rPr lang="en-US" sz="1300" dirty="0"/>
              <a:t>Identify, modify, write, and compile a recommended set of science content standards drawing on its members’ expertise and review of relevant materials.    </a:t>
            </a:r>
          </a:p>
          <a:p>
            <a:pPr marL="342900" indent="-342900">
              <a:buFont typeface="+mj-lt"/>
              <a:buAutoNum type="arabicPeriod"/>
            </a:pPr>
            <a:r>
              <a:rPr lang="en-US" sz="1300" dirty="0"/>
              <a:t>Following peer review, make appropriate changes.</a:t>
            </a:r>
          </a:p>
          <a:p>
            <a:endParaRPr lang="en-US" sz="1300" dirty="0"/>
          </a:p>
          <a:p>
            <a:r>
              <a:rPr lang="en-US" sz="1300" dirty="0"/>
              <a:t>The </a:t>
            </a:r>
            <a:r>
              <a:rPr lang="en-US" sz="1300" b="1" dirty="0"/>
              <a:t>Review Committee </a:t>
            </a:r>
            <a:r>
              <a:rPr lang="en-US" sz="1300" dirty="0"/>
              <a:t>was comprised of 27 Alaskan science educators representing more than 300 combined years of teaching experience. The Science Standards Review Committee was responsible for reviewing and providing detailed feedback on the content standards recommended by the Writing Committee.  Review Committee members also all had a deep understanding of science instruction, assessment, content, and application.  Again, DEED worked hard to ensure that Review Committee members were representative of the educational diversity in our state.   The Review Committee worked individually to review drafts of the recommended science standards, and provide written feedback, including suggested changes in wording, to the Writing Committee.</a:t>
            </a:r>
          </a:p>
          <a:p>
            <a:endParaRPr lang="en-US" sz="1300" dirty="0"/>
          </a:p>
          <a:p>
            <a:r>
              <a:rPr lang="en-US" sz="1300" dirty="0"/>
              <a:t>2:00</a:t>
            </a:r>
          </a:p>
        </p:txBody>
      </p:sp>
      <p:sp>
        <p:nvSpPr>
          <p:cNvPr id="4" name="Slide Number Placeholder 3"/>
          <p:cNvSpPr>
            <a:spLocks noGrp="1"/>
          </p:cNvSpPr>
          <p:nvPr>
            <p:ph type="sldNum" sz="quarter" idx="5"/>
          </p:nvPr>
        </p:nvSpPr>
        <p:spPr/>
        <p:txBody>
          <a:bodyPr/>
          <a:lstStyle/>
          <a:p>
            <a:fld id="{482BE75A-4A7F-45F3-8E5A-4179DC4B1C34}" type="slidenum">
              <a:rPr lang="en-US" smtClean="0"/>
              <a:t>11</a:t>
            </a:fld>
            <a:endParaRPr lang="en-US"/>
          </a:p>
        </p:txBody>
      </p:sp>
    </p:spTree>
    <p:extLst>
      <p:ext uri="{BB962C8B-B14F-4D97-AF65-F5344CB8AC3E}">
        <p14:creationId xmlns:p14="http://schemas.microsoft.com/office/powerpoint/2010/main" val="734552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DEED and our contractor, the Center for Assessment, asked WC members to  consider multiple sources when developing the new standards.  These  included national documents like:</a:t>
            </a:r>
          </a:p>
          <a:p>
            <a:pPr marL="342900" indent="-342900">
              <a:buFont typeface="+mj-lt"/>
              <a:buAutoNum type="arabicPeriod"/>
            </a:pPr>
            <a:r>
              <a:rPr lang="en-US" sz="1300" dirty="0"/>
              <a:t>The </a:t>
            </a:r>
            <a:r>
              <a:rPr lang="en-US" sz="1300" i="1" dirty="0"/>
              <a:t>Framework for K-12 Science Education</a:t>
            </a:r>
            <a:endParaRPr lang="en-US" sz="1100" dirty="0"/>
          </a:p>
          <a:p>
            <a:pPr marL="241653" indent="-241653">
              <a:buFont typeface="+mj-lt"/>
              <a:buAutoNum type="arabicPeriod"/>
            </a:pPr>
            <a:r>
              <a:rPr lang="en-US" sz="1300" dirty="0"/>
              <a:t>The </a:t>
            </a:r>
            <a:r>
              <a:rPr lang="en-US" sz="1300" i="1" dirty="0"/>
              <a:t>Next Generation Science Standards</a:t>
            </a:r>
          </a:p>
          <a:p>
            <a:pPr marL="241653" indent="-241653">
              <a:buFont typeface="+mj-lt"/>
              <a:buAutoNum type="arabicPeriod"/>
            </a:pPr>
            <a:r>
              <a:rPr lang="en-US" sz="1300" dirty="0"/>
              <a:t>Standards for the </a:t>
            </a:r>
            <a:r>
              <a:rPr lang="en-US" sz="1100" dirty="0"/>
              <a:t>NAEP assessment</a:t>
            </a:r>
          </a:p>
          <a:p>
            <a:pPr marL="241653" indent="-241653" defTabSz="966612">
              <a:buFont typeface="+mj-lt"/>
              <a:buAutoNum type="arabicPeriod"/>
              <a:defRPr/>
            </a:pPr>
            <a:r>
              <a:rPr lang="en-US" sz="1100" dirty="0"/>
              <a:t>Past science standards such as AAAS’ Project 2061</a:t>
            </a:r>
          </a:p>
          <a:p>
            <a:endParaRPr lang="en-US" sz="1300" dirty="0"/>
          </a:p>
          <a:p>
            <a:r>
              <a:rPr lang="en-US" sz="1300" dirty="0"/>
              <a:t>The committee also considered science standards from other leading states,  including: Washington, California, Nevada, Georgia, and Kentucky;  International standards like for the PISA and TIMSS assessments; And finally, standards from affiliated organizations such as the College Board and ACT.</a:t>
            </a:r>
          </a:p>
          <a:p>
            <a:endParaRPr lang="en-US" sz="1300" dirty="0"/>
          </a:p>
          <a:p>
            <a:r>
              <a:rPr lang="en-US" sz="1300" dirty="0"/>
              <a:t>0:45</a:t>
            </a:r>
            <a:endParaRPr lang="en-US" dirty="0"/>
          </a:p>
        </p:txBody>
      </p:sp>
      <p:sp>
        <p:nvSpPr>
          <p:cNvPr id="4" name="Slide Number Placeholder 3"/>
          <p:cNvSpPr>
            <a:spLocks noGrp="1"/>
          </p:cNvSpPr>
          <p:nvPr>
            <p:ph type="sldNum" sz="quarter" idx="5"/>
          </p:nvPr>
        </p:nvSpPr>
        <p:spPr/>
        <p:txBody>
          <a:bodyPr/>
          <a:lstStyle/>
          <a:p>
            <a:fld id="{482BE75A-4A7F-45F3-8E5A-4179DC4B1C34}" type="slidenum">
              <a:rPr lang="en-US" smtClean="0"/>
              <a:t>12</a:t>
            </a:fld>
            <a:endParaRPr lang="en-US"/>
          </a:p>
        </p:txBody>
      </p:sp>
    </p:spTree>
    <p:extLst>
      <p:ext uri="{BB962C8B-B14F-4D97-AF65-F5344CB8AC3E}">
        <p14:creationId xmlns:p14="http://schemas.microsoft.com/office/powerpoint/2010/main" val="2582676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you may be familiar with both the </a:t>
            </a:r>
            <a:r>
              <a:rPr lang="en-US" b="0" i="1" u="none" dirty="0"/>
              <a:t>Framework for K-12 Science Education and </a:t>
            </a:r>
            <a:r>
              <a:rPr lang="en-US" dirty="0"/>
              <a:t>the Next Generation Science Standards (NGSS), and I would like to take a moment to define the relationship between these two documents and the SSAs.</a:t>
            </a:r>
          </a:p>
          <a:p>
            <a:endParaRPr lang="en-US" dirty="0"/>
          </a:p>
          <a:p>
            <a:r>
              <a:rPr lang="en-US" b="1" dirty="0"/>
              <a:t>The Framework is not a standards document.  </a:t>
            </a:r>
            <a:r>
              <a:rPr lang="en-US" b="0" dirty="0"/>
              <a:t>It</a:t>
            </a:r>
            <a:r>
              <a:rPr lang="en-US" dirty="0"/>
              <a:t> was released in 2011 and provides a sound, evidence-based foundation for standards by drawing on current scientific research—including research on the ways students learn science effectively—and identifies the science all K–12 students should know.  It provides the foundation on which both the NGSS and SSAs are built.</a:t>
            </a:r>
            <a:endParaRPr lang="en-US" b="1" dirty="0"/>
          </a:p>
          <a:p>
            <a:endParaRPr lang="en-US" dirty="0"/>
          </a:p>
          <a:p>
            <a:r>
              <a:rPr lang="en-US" b="1" dirty="0"/>
              <a:t>The NGSS are state standards.  </a:t>
            </a:r>
            <a:r>
              <a:rPr lang="en-US" dirty="0"/>
              <a:t>They were publicly released in April 2013.  They were developed in cooperation between Achieve and a number of core states.  </a:t>
            </a:r>
            <a:r>
              <a:rPr lang="en-US" b="1" dirty="0"/>
              <a:t>The SSAs are Alaska state standards.  </a:t>
            </a:r>
            <a:r>
              <a:rPr lang="en-US" dirty="0"/>
              <a:t>We released them in June 2019. It is important to note that while there are many similarities between the Science Standards for Alaska and the Next Generation Science Standards (NGSS), and both are based on the Framework, they are </a:t>
            </a:r>
            <a:r>
              <a:rPr lang="en-US" b="1" u="sng" dirty="0"/>
              <a:t>NOT</a:t>
            </a:r>
            <a:r>
              <a:rPr lang="en-US" b="1" u="none" dirty="0"/>
              <a:t> the same document. </a:t>
            </a:r>
            <a:endParaRPr lang="en-US" b="1" dirty="0"/>
          </a:p>
          <a:p>
            <a:endParaRPr lang="en-US" dirty="0"/>
          </a:p>
          <a:p>
            <a:r>
              <a:rPr lang="en-US" dirty="0"/>
              <a:t>1:00</a:t>
            </a:r>
          </a:p>
          <a:p>
            <a:endParaRPr lang="en-US" dirty="0"/>
          </a:p>
        </p:txBody>
      </p:sp>
      <p:sp>
        <p:nvSpPr>
          <p:cNvPr id="4" name="Slide Number Placeholder 3"/>
          <p:cNvSpPr>
            <a:spLocks noGrp="1"/>
          </p:cNvSpPr>
          <p:nvPr>
            <p:ph type="sldNum" sz="quarter" idx="5"/>
          </p:nvPr>
        </p:nvSpPr>
        <p:spPr/>
        <p:txBody>
          <a:bodyPr/>
          <a:lstStyle/>
          <a:p>
            <a:fld id="{482BE75A-4A7F-45F3-8E5A-4179DC4B1C34}" type="slidenum">
              <a:rPr lang="en-US" smtClean="0"/>
              <a:t>13</a:t>
            </a:fld>
            <a:endParaRPr lang="en-US"/>
          </a:p>
        </p:txBody>
      </p:sp>
    </p:spTree>
    <p:extLst>
      <p:ext uri="{BB962C8B-B14F-4D97-AF65-F5344CB8AC3E}">
        <p14:creationId xmlns:p14="http://schemas.microsoft.com/office/powerpoint/2010/main" val="4204678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also to note that the SSAs are not a curriculum.  They are standards.  Your district will need to either develop a science curriculum or purchase an existing one that aligns to the SSAs.  </a:t>
            </a:r>
          </a:p>
          <a:p>
            <a:endParaRPr lang="en-US" dirty="0"/>
          </a:p>
          <a:p>
            <a:r>
              <a:rPr lang="en-US" dirty="0"/>
              <a:t>Looking at this map, you can see that 20 states have adopted the NGSS as their state science standards.  However, most (24) in fact have standards adapted from and based on  the Framework for K‐12 Science Education, just like Alaska, and a few base their standards  on other documents.  Because one of the largest textbook markets in the US, California, has adopted the NGSS directly you will see many publishers advertising their curricular products as NGSS aligned.  These should work with the SSAs with some modification, but should not be adopted without review and alignment to the state standards.</a:t>
            </a:r>
          </a:p>
          <a:p>
            <a:endParaRPr lang="en-US" dirty="0"/>
          </a:p>
          <a:p>
            <a:r>
              <a:rPr lang="en-US" dirty="0"/>
              <a:t>0:45</a:t>
            </a:r>
          </a:p>
        </p:txBody>
      </p:sp>
      <p:sp>
        <p:nvSpPr>
          <p:cNvPr id="4" name="Slide Number Placeholder 3"/>
          <p:cNvSpPr>
            <a:spLocks noGrp="1"/>
          </p:cNvSpPr>
          <p:nvPr>
            <p:ph type="sldNum" sz="quarter" idx="5"/>
          </p:nvPr>
        </p:nvSpPr>
        <p:spPr/>
        <p:txBody>
          <a:bodyPr/>
          <a:lstStyle/>
          <a:p>
            <a:fld id="{482BE75A-4A7F-45F3-8E5A-4179DC4B1C34}" type="slidenum">
              <a:rPr lang="en-US" smtClean="0"/>
              <a:t>14</a:t>
            </a:fld>
            <a:endParaRPr lang="en-US"/>
          </a:p>
        </p:txBody>
      </p:sp>
    </p:spTree>
    <p:extLst>
      <p:ext uri="{BB962C8B-B14F-4D97-AF65-F5344CB8AC3E}">
        <p14:creationId xmlns:p14="http://schemas.microsoft.com/office/powerpoint/2010/main" val="117148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fontAlgn="base">
              <a:spcBef>
                <a:spcPct val="25000"/>
              </a:spcBef>
              <a:spcAft>
                <a:spcPct val="50000"/>
              </a:spcAft>
              <a:defRPr/>
            </a:pPr>
            <a:r>
              <a:rPr lang="en-US" dirty="0"/>
              <a:t>One of the priorities for new standards was to offer clarity about science, rectify misconceptions, and to move away from treating science as just a collection of facts.  The goal here is to increase students’ scientific literacy and provide students with real‐world application of science in meaningful ways.  </a:t>
            </a:r>
          </a:p>
          <a:p>
            <a:pPr defTabSz="966612" fontAlgn="base">
              <a:spcBef>
                <a:spcPct val="25000"/>
              </a:spcBef>
              <a:spcAft>
                <a:spcPct val="50000"/>
              </a:spcAft>
              <a:defRPr/>
            </a:pPr>
            <a:endParaRPr lang="en-US" dirty="0"/>
          </a:p>
          <a:p>
            <a:pPr defTabSz="966612" fontAlgn="base">
              <a:spcBef>
                <a:spcPct val="25000"/>
              </a:spcBef>
              <a:spcAft>
                <a:spcPct val="50000"/>
              </a:spcAft>
              <a:defRPr/>
            </a:pPr>
            <a:r>
              <a:rPr lang="en-US" dirty="0"/>
              <a:t>0:30</a:t>
            </a:r>
            <a:endParaRPr lang="en-US" kern="0" dirty="0">
              <a:solidFill>
                <a:schemeClr val="tx1"/>
              </a:solidFill>
              <a:cs typeface="Arial" panose="020B0604020202020204" pitchFamily="34" charset="0"/>
            </a:endParaRPr>
          </a:p>
        </p:txBody>
      </p:sp>
      <p:sp>
        <p:nvSpPr>
          <p:cNvPr id="4" name="Slide Number Placeholder 3"/>
          <p:cNvSpPr>
            <a:spLocks noGrp="1"/>
          </p:cNvSpPr>
          <p:nvPr>
            <p:ph type="sldNum" sz="quarter" idx="10"/>
          </p:nvPr>
        </p:nvSpPr>
        <p:spPr/>
        <p:txBody>
          <a:bodyPr/>
          <a:lstStyle/>
          <a:p>
            <a:fld id="{7C144E64-065E-433D-8158-367D221FE3DD}" type="slidenum">
              <a:rPr lang="en-US" smtClean="0"/>
              <a:pPr/>
              <a:t>15</a:t>
            </a:fld>
            <a:endParaRPr lang="en-US" dirty="0"/>
          </a:p>
        </p:txBody>
      </p:sp>
    </p:spTree>
    <p:extLst>
      <p:ext uri="{BB962C8B-B14F-4D97-AF65-F5344CB8AC3E}">
        <p14:creationId xmlns:p14="http://schemas.microsoft.com/office/powerpoint/2010/main" val="1041475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Often science has been taught as a vast collection of facts that students need to memorize.  Facts are important, but facts alone do not help students.  Unfortunately, science instruction has historically been very fact heavy.  Why? Well, I am sure you are all thinking similar thoughts to yourselves right now, but in a word it is—</a:t>
            </a:r>
            <a:r>
              <a:rPr lang="en-US" b="1" i="1" dirty="0"/>
              <a:t>TESTING</a:t>
            </a:r>
            <a:r>
              <a:rPr lang="en-US" dirty="0"/>
              <a:t>.  Standardized testing is not bad, but it has unfortunately often become a driving factor in instruction nationwide.  This year, DEED will be field testing a new statewide summative science assessment that focuses less on facts and more on comprehension and processes.  </a:t>
            </a:r>
          </a:p>
          <a:p>
            <a:pPr defTabSz="966612">
              <a:defRPr/>
            </a:pPr>
            <a:endParaRPr lang="en-US" dirty="0"/>
          </a:p>
          <a:p>
            <a:r>
              <a:rPr lang="en-US" dirty="0"/>
              <a:t>0:45</a:t>
            </a:r>
          </a:p>
        </p:txBody>
      </p:sp>
      <p:sp>
        <p:nvSpPr>
          <p:cNvPr id="4" name="Footer Placeholder 3"/>
          <p:cNvSpPr>
            <a:spLocks noGrp="1"/>
          </p:cNvSpPr>
          <p:nvPr>
            <p:ph type="ftr" sz="quarter" idx="4"/>
          </p:nvPr>
        </p:nvSpPr>
        <p:spPr/>
        <p:txBody>
          <a:bodyPr/>
          <a:lstStyle/>
          <a:p>
            <a:r>
              <a:rPr lang="en-US"/>
              <a:t>An Excellent Education for Every Student Every Day</a:t>
            </a:r>
          </a:p>
        </p:txBody>
      </p:sp>
      <p:sp>
        <p:nvSpPr>
          <p:cNvPr id="5" name="Slide Number Placeholder 4"/>
          <p:cNvSpPr>
            <a:spLocks noGrp="1"/>
          </p:cNvSpPr>
          <p:nvPr>
            <p:ph type="sldNum" sz="quarter" idx="5"/>
          </p:nvPr>
        </p:nvSpPr>
        <p:spPr/>
        <p:txBody>
          <a:bodyPr/>
          <a:lstStyle/>
          <a:p>
            <a:fld id="{BAB7AB3E-3E92-4553-BAA2-302AC4B5F5B1}" type="slidenum">
              <a:rPr lang="en-US" smtClean="0"/>
              <a:t>16</a:t>
            </a:fld>
            <a:endParaRPr lang="en-US"/>
          </a:p>
        </p:txBody>
      </p:sp>
    </p:spTree>
    <p:extLst>
      <p:ext uri="{BB962C8B-B14F-4D97-AF65-F5344CB8AC3E}">
        <p14:creationId xmlns:p14="http://schemas.microsoft.com/office/powerpoint/2010/main" val="379981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dirty="0"/>
              <a:t>The old GLEs for science were pretty heavy on memorization of facts, and unfortunately not much doing of science—which tends to disenfranchise many students.  </a:t>
            </a:r>
          </a:p>
          <a:p>
            <a:pPr defTabSz="966612">
              <a:defRPr/>
            </a:pPr>
            <a:endParaRPr lang="en-US" dirty="0"/>
          </a:p>
          <a:p>
            <a:pPr defTabSz="966612">
              <a:defRPr/>
            </a:pPr>
            <a:r>
              <a:rPr lang="en-US" dirty="0"/>
              <a:t>0:30</a:t>
            </a:r>
          </a:p>
        </p:txBody>
      </p:sp>
      <p:sp>
        <p:nvSpPr>
          <p:cNvPr id="4" name="Slide Number Placeholder 3"/>
          <p:cNvSpPr>
            <a:spLocks noGrp="1"/>
          </p:cNvSpPr>
          <p:nvPr>
            <p:ph type="sldNum" sz="quarter" idx="10"/>
          </p:nvPr>
        </p:nvSpPr>
        <p:spPr/>
        <p:txBody>
          <a:bodyPr/>
          <a:lstStyle/>
          <a:p>
            <a:fld id="{65C287D5-933E-44FC-BCE7-28C8095A2C37}" type="slidenum">
              <a:rPr lang="en-US" smtClean="0"/>
              <a:pPr/>
              <a:t>17</a:t>
            </a:fld>
            <a:endParaRPr lang="en-US" dirty="0"/>
          </a:p>
        </p:txBody>
      </p:sp>
    </p:spTree>
    <p:extLst>
      <p:ext uri="{BB962C8B-B14F-4D97-AF65-F5344CB8AC3E}">
        <p14:creationId xmlns:p14="http://schemas.microsoft.com/office/powerpoint/2010/main" val="2584588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E89B58-13C5-4405-B83F-A7F70294F074}" type="slidenum">
              <a:rPr lang="en-US"/>
              <a:pPr/>
              <a:t>18</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1219200" y="4560570"/>
            <a:ext cx="4876800" cy="4320540"/>
          </a:xfrm>
        </p:spPr>
        <p:txBody>
          <a:bodyPr/>
          <a:lstStyle/>
          <a:p>
            <a:pPr defTabSz="966612">
              <a:defRPr/>
            </a:pPr>
            <a:r>
              <a:rPr lang="en-US" dirty="0"/>
              <a:t>Instead of focusing on just facts, the SSAs shifted to a more student-centered approach that engages students in </a:t>
            </a:r>
            <a:r>
              <a:rPr lang="en-US" b="1" i="1" u="sng" dirty="0"/>
              <a:t>doing</a:t>
            </a:r>
            <a:r>
              <a:rPr lang="en-US" dirty="0"/>
              <a:t> science and targets comprehension of ideas.  It mixes the action of science with content (facts) and creating connections between disciplinary topics and strands.  Scientific inquiry is inherently cross-curricular, so the SSAs are laid out for science instruction to model this.</a:t>
            </a:r>
          </a:p>
          <a:p>
            <a:endParaRPr lang="en-US" dirty="0"/>
          </a:p>
          <a:p>
            <a:r>
              <a:rPr lang="en-US" dirty="0"/>
              <a:t>0:45</a:t>
            </a:r>
          </a:p>
        </p:txBody>
      </p:sp>
    </p:spTree>
    <p:extLst>
      <p:ext uri="{BB962C8B-B14F-4D97-AF65-F5344CB8AC3E}">
        <p14:creationId xmlns:p14="http://schemas.microsoft.com/office/powerpoint/2010/main" val="1248317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66612">
              <a:defRPr/>
            </a:pPr>
            <a:r>
              <a:rPr lang="en-US" b="1" dirty="0"/>
              <a:t>Mastering science requires active learning!</a:t>
            </a:r>
          </a:p>
          <a:p>
            <a:pPr marL="0" lvl="2" defTabSz="966612">
              <a:defRPr/>
            </a:pPr>
            <a:endParaRPr lang="en-US" dirty="0"/>
          </a:p>
          <a:p>
            <a:pPr marL="0" lvl="2" defTabSz="966612">
              <a:defRPr/>
            </a:pPr>
            <a:r>
              <a:rPr lang="en-US" dirty="0"/>
              <a:t>Science is inherently constructivist.</a:t>
            </a:r>
            <a:r>
              <a:rPr lang="en-US" baseline="0" dirty="0"/>
              <a:t>  That is to say that students learn content via experience in real-world situations where they are able to contextualize information into personal epistemologies via metacognitive actions.</a:t>
            </a:r>
            <a:endParaRPr lang="en-US" dirty="0"/>
          </a:p>
          <a:p>
            <a:endParaRPr lang="en-US" dirty="0"/>
          </a:p>
          <a:p>
            <a:r>
              <a:rPr lang="en-US" dirty="0"/>
              <a:t>0:45</a:t>
            </a:r>
          </a:p>
        </p:txBody>
      </p:sp>
      <p:sp>
        <p:nvSpPr>
          <p:cNvPr id="4" name="Slide Number Placeholder 3"/>
          <p:cNvSpPr>
            <a:spLocks noGrp="1"/>
          </p:cNvSpPr>
          <p:nvPr>
            <p:ph type="sldNum" sz="quarter" idx="10"/>
          </p:nvPr>
        </p:nvSpPr>
        <p:spPr/>
        <p:txBody>
          <a:bodyPr/>
          <a:lstStyle/>
          <a:p>
            <a:fld id="{4F400A0E-DE92-45FF-834D-6E3F964AD0D0}" type="slidenum">
              <a:rPr lang="en-US" smtClean="0"/>
              <a:t>19</a:t>
            </a:fld>
            <a:endParaRPr lang="en-US"/>
          </a:p>
        </p:txBody>
      </p:sp>
    </p:spTree>
    <p:extLst>
      <p:ext uri="{BB962C8B-B14F-4D97-AF65-F5344CB8AC3E}">
        <p14:creationId xmlns:p14="http://schemas.microsoft.com/office/powerpoint/2010/main" val="33550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DEED presentation should start with</a:t>
            </a:r>
            <a:r>
              <a:rPr lang="en-US" baseline="0" dirty="0"/>
              <a:t> this title slide. Adjust presenter(s) names as appropriate. </a:t>
            </a:r>
            <a:endParaRPr lang="en-US" dirty="0"/>
          </a:p>
        </p:txBody>
      </p:sp>
      <p:sp>
        <p:nvSpPr>
          <p:cNvPr id="4" name="Footer Placeholder 3"/>
          <p:cNvSpPr>
            <a:spLocks noGrp="1"/>
          </p:cNvSpPr>
          <p:nvPr>
            <p:ph type="ftr" sz="quarter" idx="10"/>
          </p:nvPr>
        </p:nvSpPr>
        <p:spPr/>
        <p:txBody>
          <a:bodyPr/>
          <a:lstStyle/>
          <a:p>
            <a:r>
              <a:rPr lang="en-US"/>
              <a:t>An Excellent Education for Every Student Every Day</a:t>
            </a:r>
          </a:p>
        </p:txBody>
      </p:sp>
      <p:sp>
        <p:nvSpPr>
          <p:cNvPr id="5" name="Slide Number Placeholder 4"/>
          <p:cNvSpPr>
            <a:spLocks noGrp="1"/>
          </p:cNvSpPr>
          <p:nvPr>
            <p:ph type="sldNum" sz="quarter" idx="11"/>
          </p:nvPr>
        </p:nvSpPr>
        <p:spPr/>
        <p:txBody>
          <a:bodyPr/>
          <a:lstStyle/>
          <a:p>
            <a:fld id="{BAB7AB3E-3E92-4553-BAA2-302AC4B5F5B1}" type="slidenum">
              <a:rPr lang="en-US" smtClean="0"/>
              <a:t>2</a:t>
            </a:fld>
            <a:endParaRPr lang="en-US"/>
          </a:p>
        </p:txBody>
      </p:sp>
    </p:spTree>
    <p:extLst>
      <p:ext uri="{BB962C8B-B14F-4D97-AF65-F5344CB8AC3E}">
        <p14:creationId xmlns:p14="http://schemas.microsoft.com/office/powerpoint/2010/main" val="109222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SSAs are K-12 standards.  The GLEs were 3-12 standards.  </a:t>
            </a:r>
            <a:endParaRPr lang="en-US" dirty="0"/>
          </a:p>
          <a:p>
            <a:endParaRPr lang="en-US" dirty="0"/>
          </a:p>
          <a:p>
            <a:r>
              <a:rPr lang="en-US" dirty="0"/>
              <a:t>0:45</a:t>
            </a:r>
          </a:p>
        </p:txBody>
      </p:sp>
      <p:sp>
        <p:nvSpPr>
          <p:cNvPr id="4" name="Slide Number Placeholder 3"/>
          <p:cNvSpPr>
            <a:spLocks noGrp="1"/>
          </p:cNvSpPr>
          <p:nvPr>
            <p:ph type="sldNum" sz="quarter" idx="5"/>
          </p:nvPr>
        </p:nvSpPr>
        <p:spPr/>
        <p:txBody>
          <a:bodyPr/>
          <a:lstStyle/>
          <a:p>
            <a:fld id="{482BE75A-4A7F-45F3-8E5A-4179DC4B1C34}" type="slidenum">
              <a:rPr lang="en-US" smtClean="0"/>
              <a:t>20</a:t>
            </a:fld>
            <a:endParaRPr lang="en-US"/>
          </a:p>
        </p:txBody>
      </p:sp>
    </p:spTree>
    <p:extLst>
      <p:ext uri="{BB962C8B-B14F-4D97-AF65-F5344CB8AC3E}">
        <p14:creationId xmlns:p14="http://schemas.microsoft.com/office/powerpoint/2010/main" val="3858202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2BE75A-4A7F-45F3-8E5A-4179DC4B1C34}" type="slidenum">
              <a:rPr lang="en-US" smtClean="0"/>
              <a:t>21</a:t>
            </a:fld>
            <a:endParaRPr lang="en-US"/>
          </a:p>
        </p:txBody>
      </p:sp>
    </p:spTree>
    <p:extLst>
      <p:ext uri="{BB962C8B-B14F-4D97-AF65-F5344CB8AC3E}">
        <p14:creationId xmlns:p14="http://schemas.microsoft.com/office/powerpoint/2010/main" val="1158058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ZOOM Poll</a:t>
            </a:r>
          </a:p>
          <a:p>
            <a:pPr defTabSz="966612">
              <a:defRPr/>
            </a:pPr>
            <a:endParaRPr lang="en-US" sz="1300" dirty="0"/>
          </a:p>
          <a:p>
            <a:pPr defTabSz="966612">
              <a:defRPr/>
            </a:pPr>
            <a:r>
              <a:rPr lang="en-US" sz="1300" dirty="0"/>
              <a:t>How are you feeling about science instruction in your district right now?</a:t>
            </a:r>
          </a:p>
          <a:p>
            <a:pPr defTabSz="966612">
              <a:defRPr/>
            </a:pPr>
            <a:endParaRPr lang="en-US" sz="1300" dirty="0"/>
          </a:p>
          <a:p>
            <a:pPr defTabSz="966612">
              <a:defRPr/>
            </a:pPr>
            <a:r>
              <a:rPr lang="en-US" sz="1300" dirty="0"/>
              <a:t>1:00</a:t>
            </a:r>
          </a:p>
        </p:txBody>
      </p:sp>
      <p:sp>
        <p:nvSpPr>
          <p:cNvPr id="4" name="Slide Number Placeholder 3"/>
          <p:cNvSpPr>
            <a:spLocks noGrp="1"/>
          </p:cNvSpPr>
          <p:nvPr>
            <p:ph type="sldNum" sz="quarter" idx="5"/>
          </p:nvPr>
        </p:nvSpPr>
        <p:spPr/>
        <p:txBody>
          <a:bodyPr/>
          <a:lstStyle/>
          <a:p>
            <a:fld id="{482BE75A-4A7F-45F3-8E5A-4179DC4B1C34}" type="slidenum">
              <a:rPr lang="en-US" smtClean="0"/>
              <a:t>22</a:t>
            </a:fld>
            <a:endParaRPr lang="en-US"/>
          </a:p>
        </p:txBody>
      </p:sp>
    </p:spTree>
    <p:extLst>
      <p:ext uri="{BB962C8B-B14F-4D97-AF65-F5344CB8AC3E}">
        <p14:creationId xmlns:p14="http://schemas.microsoft.com/office/powerpoint/2010/main" val="183116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0:15</a:t>
            </a:r>
          </a:p>
        </p:txBody>
      </p:sp>
      <p:sp>
        <p:nvSpPr>
          <p:cNvPr id="4" name="Slide Number Placeholder 3"/>
          <p:cNvSpPr>
            <a:spLocks noGrp="1"/>
          </p:cNvSpPr>
          <p:nvPr>
            <p:ph type="sldNum" sz="quarter" idx="5"/>
          </p:nvPr>
        </p:nvSpPr>
        <p:spPr/>
        <p:txBody>
          <a:bodyPr/>
          <a:lstStyle/>
          <a:p>
            <a:fld id="{482BE75A-4A7F-45F3-8E5A-4179DC4B1C34}" type="slidenum">
              <a:rPr lang="en-US" smtClean="0"/>
              <a:t>23</a:t>
            </a:fld>
            <a:endParaRPr lang="en-US"/>
          </a:p>
        </p:txBody>
      </p:sp>
    </p:spTree>
    <p:extLst>
      <p:ext uri="{BB962C8B-B14F-4D97-AF65-F5344CB8AC3E}">
        <p14:creationId xmlns:p14="http://schemas.microsoft.com/office/powerpoint/2010/main" val="1992002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As we begin our discussion of Alaska’s new standards, it is important to keep in mind the two major goals of science education:</a:t>
            </a:r>
          </a:p>
          <a:p>
            <a:pPr marL="241653" indent="-241653">
              <a:buFont typeface="+mj-lt"/>
              <a:buAutoNum type="arabicPeriod"/>
            </a:pPr>
            <a:r>
              <a:rPr lang="en-US" u="sng" dirty="0"/>
              <a:t>Scientific Literacy</a:t>
            </a:r>
            <a:r>
              <a:rPr lang="en-US" dirty="0"/>
              <a:t>—Educating all students in science and engineering to become informed citizens and good consumers of scientific information. </a:t>
            </a:r>
          </a:p>
          <a:p>
            <a:pPr marL="241653" indent="-241653">
              <a:buFont typeface="+mj-lt"/>
              <a:buAutoNum type="arabicPeriod"/>
            </a:pPr>
            <a:r>
              <a:rPr lang="en-US" u="sng" dirty="0"/>
              <a:t>Preparation for Careers</a:t>
            </a:r>
            <a:r>
              <a:rPr lang="en-US" dirty="0"/>
              <a:t>—Providing the foundational knowledge for those who will become the scientists, engineers, technologists, and technicians of the future.</a:t>
            </a:r>
          </a:p>
          <a:p>
            <a:pPr marL="241653" indent="-241653">
              <a:buFont typeface="+mj-lt"/>
              <a:buAutoNum type="arabicPeriod"/>
            </a:pPr>
            <a:endParaRPr lang="en-US" baseline="0" dirty="0"/>
          </a:p>
          <a:p>
            <a:r>
              <a:rPr lang="en-US" dirty="0"/>
              <a:t>0:45</a:t>
            </a:r>
          </a:p>
        </p:txBody>
      </p:sp>
      <p:sp>
        <p:nvSpPr>
          <p:cNvPr id="4" name="Slide Number Placeholder 3"/>
          <p:cNvSpPr>
            <a:spLocks noGrp="1"/>
          </p:cNvSpPr>
          <p:nvPr>
            <p:ph type="sldNum" sz="quarter" idx="5"/>
          </p:nvPr>
        </p:nvSpPr>
        <p:spPr/>
        <p:txBody>
          <a:bodyPr/>
          <a:lstStyle/>
          <a:p>
            <a:fld id="{482BE75A-4A7F-45F3-8E5A-4179DC4B1C34}" type="slidenum">
              <a:rPr lang="en-US" smtClean="0"/>
              <a:t>24</a:t>
            </a:fld>
            <a:endParaRPr lang="en-US"/>
          </a:p>
        </p:txBody>
      </p:sp>
    </p:spTree>
    <p:extLst>
      <p:ext uri="{BB962C8B-B14F-4D97-AF65-F5344CB8AC3E}">
        <p14:creationId xmlns:p14="http://schemas.microsoft.com/office/powerpoint/2010/main" val="2289546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0:15</a:t>
            </a:r>
          </a:p>
        </p:txBody>
      </p:sp>
      <p:sp>
        <p:nvSpPr>
          <p:cNvPr id="4" name="Slide Number Placeholder 3"/>
          <p:cNvSpPr>
            <a:spLocks noGrp="1"/>
          </p:cNvSpPr>
          <p:nvPr>
            <p:ph type="sldNum" sz="quarter" idx="5"/>
          </p:nvPr>
        </p:nvSpPr>
        <p:spPr/>
        <p:txBody>
          <a:bodyPr/>
          <a:lstStyle/>
          <a:p>
            <a:fld id="{482BE75A-4A7F-45F3-8E5A-4179DC4B1C34}" type="slidenum">
              <a:rPr lang="en-US" smtClean="0"/>
              <a:t>25</a:t>
            </a:fld>
            <a:endParaRPr lang="en-US"/>
          </a:p>
        </p:txBody>
      </p:sp>
    </p:spTree>
    <p:extLst>
      <p:ext uri="{BB962C8B-B14F-4D97-AF65-F5344CB8AC3E}">
        <p14:creationId xmlns:p14="http://schemas.microsoft.com/office/powerpoint/2010/main" val="1904417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aseline="0" dirty="0"/>
              <a:t>This is a screenshot of a middle school performance expectation from the SSAs.  If you are used to the old GLE document, this slide may look a little intimidating.  It is true that the SSAs provide much more information and guidance than the GLEs ever did, but all of the information seen here is actionable and serves very intentional purposes. </a:t>
            </a:r>
          </a:p>
          <a:p>
            <a:pPr defTabSz="966612">
              <a:defRPr/>
            </a:pPr>
            <a:endParaRPr lang="en-US" baseline="0" dirty="0"/>
          </a:p>
          <a:p>
            <a:r>
              <a:rPr lang="en-US" baseline="0" dirty="0"/>
              <a:t>We will break each section down and look at it more closely in the following slides.  Note the five numbered elements in this slide.  We will look at numbers 1-3 first…</a:t>
            </a:r>
          </a:p>
          <a:p>
            <a:endParaRPr lang="en-US" baseline="0" dirty="0"/>
          </a:p>
          <a:p>
            <a:r>
              <a:rPr lang="en-US" baseline="0" dirty="0"/>
              <a:t>0:30</a:t>
            </a:r>
          </a:p>
        </p:txBody>
      </p:sp>
      <p:sp>
        <p:nvSpPr>
          <p:cNvPr id="4" name="Slide Number Placeholder 3"/>
          <p:cNvSpPr>
            <a:spLocks noGrp="1"/>
          </p:cNvSpPr>
          <p:nvPr>
            <p:ph type="sldNum" sz="quarter" idx="5"/>
          </p:nvPr>
        </p:nvSpPr>
        <p:spPr/>
        <p:txBody>
          <a:bodyPr/>
          <a:lstStyle/>
          <a:p>
            <a:fld id="{482BE75A-4A7F-45F3-8E5A-4179DC4B1C34}" type="slidenum">
              <a:rPr lang="en-US" smtClean="0"/>
              <a:t>26</a:t>
            </a:fld>
            <a:endParaRPr lang="en-US"/>
          </a:p>
        </p:txBody>
      </p:sp>
    </p:spTree>
    <p:extLst>
      <p:ext uri="{BB962C8B-B14F-4D97-AF65-F5344CB8AC3E}">
        <p14:creationId xmlns:p14="http://schemas.microsoft.com/office/powerpoint/2010/main" val="37928644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❶ </a:t>
            </a:r>
            <a:r>
              <a:rPr lang="en-US" sz="1300" dirty="0"/>
              <a:t>Performance Expectation (PE) Code.  The first part of the code indicates the grade level or span (e.g. MS = Middle School).  The second part identifies the subject area (e.g. PS = Physical Science).  The last part identifies the specific standard (e.g. 4-1). The Performance Expectations are primarily what a student should understand at the end of instruction. They are not instructional strategies or outlines, nor are they stated objectives for the lesson. They summarize the knowledge the teacher should be assessing at grade level.</a:t>
            </a:r>
          </a:p>
          <a:p>
            <a:endParaRPr lang="en-US" sz="1300" dirty="0"/>
          </a:p>
          <a:p>
            <a:r>
              <a:rPr lang="en-US" sz="1300" b="1" dirty="0"/>
              <a:t>❷ </a:t>
            </a:r>
            <a:r>
              <a:rPr lang="en-US" sz="1300" dirty="0"/>
              <a:t>Clarification Statements provide additional clarification to the Performance Expectation and will often include examples of how the PE may be operationalized. The Clarification Statement may also provide explanation on where to focus of the student’s instruction.  Not every PE will have a clarification statement.  </a:t>
            </a:r>
          </a:p>
          <a:p>
            <a:endParaRPr lang="en-US" sz="1300" dirty="0"/>
          </a:p>
          <a:p>
            <a:r>
              <a:rPr lang="en-US" sz="1300" b="1" dirty="0"/>
              <a:t>❸ </a:t>
            </a:r>
            <a:r>
              <a:rPr lang="en-US" sz="1300" dirty="0"/>
              <a:t>Assessment Boundaries clarify limits to large-scale assessments—in other words, the state exam.  It outlines the expected limitations on the content, or in other words, what the student is expected to know at this grade level. Local assessment can and should probe deeper for students’ comprehension of the PE. Not every PE will have an assessment boundary.  </a:t>
            </a:r>
          </a:p>
          <a:p>
            <a:endParaRPr lang="en-US" sz="1300" dirty="0"/>
          </a:p>
          <a:p>
            <a:r>
              <a:rPr lang="en-US" sz="1300" dirty="0"/>
              <a:t>1:15</a:t>
            </a:r>
          </a:p>
        </p:txBody>
      </p:sp>
      <p:sp>
        <p:nvSpPr>
          <p:cNvPr id="4" name="Slide Number Placeholder 3"/>
          <p:cNvSpPr>
            <a:spLocks noGrp="1"/>
          </p:cNvSpPr>
          <p:nvPr>
            <p:ph type="sldNum" sz="quarter" idx="5"/>
          </p:nvPr>
        </p:nvSpPr>
        <p:spPr/>
        <p:txBody>
          <a:bodyPr/>
          <a:lstStyle/>
          <a:p>
            <a:fld id="{482BE75A-4A7F-45F3-8E5A-4179DC4B1C34}" type="slidenum">
              <a:rPr lang="en-US" smtClean="0"/>
              <a:t>27</a:t>
            </a:fld>
            <a:endParaRPr lang="en-US"/>
          </a:p>
        </p:txBody>
      </p:sp>
    </p:spTree>
    <p:extLst>
      <p:ext uri="{BB962C8B-B14F-4D97-AF65-F5344CB8AC3E}">
        <p14:creationId xmlns:p14="http://schemas.microsoft.com/office/powerpoint/2010/main" val="3337509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❹ </a:t>
            </a:r>
            <a:r>
              <a:rPr lang="en-US" sz="1300" dirty="0"/>
              <a:t>Foundational Boxes. Below the Performance Expectations, you’ll see three different colored boxes of text. These are the Foundation Boxes and are organized around the SSAs three dimensions. Under each box are the skills and content necessary to reach an understanding of the topic, as outlined by the Performance Expectations. Each competence and knowledge base references the Performance Expectation it helps the student reach. The boxes show how to use the SSAs to teach the PE.</a:t>
            </a:r>
          </a:p>
          <a:p>
            <a:endParaRPr lang="en-US" sz="1300" dirty="0"/>
          </a:p>
          <a:p>
            <a:r>
              <a:rPr lang="en-US" sz="1300" b="1" dirty="0"/>
              <a:t>❺ </a:t>
            </a:r>
            <a:r>
              <a:rPr lang="en-US" sz="1300" dirty="0"/>
              <a:t>Connecting concepts can be found in either the practices or crosscutting concepts foundation boxes.  They provide links to other scientific concepts or ideas to emphasize that science is interconnected.  </a:t>
            </a:r>
            <a:endParaRPr lang="en-US" dirty="0"/>
          </a:p>
          <a:p>
            <a:endParaRPr lang="en-US" dirty="0"/>
          </a:p>
          <a:p>
            <a:r>
              <a:rPr lang="en-US" dirty="0"/>
              <a:t>0:45</a:t>
            </a:r>
          </a:p>
        </p:txBody>
      </p:sp>
      <p:sp>
        <p:nvSpPr>
          <p:cNvPr id="4" name="Slide Number Placeholder 3"/>
          <p:cNvSpPr>
            <a:spLocks noGrp="1"/>
          </p:cNvSpPr>
          <p:nvPr>
            <p:ph type="sldNum" sz="quarter" idx="5"/>
          </p:nvPr>
        </p:nvSpPr>
        <p:spPr/>
        <p:txBody>
          <a:bodyPr/>
          <a:lstStyle/>
          <a:p>
            <a:fld id="{482BE75A-4A7F-45F3-8E5A-4179DC4B1C34}" type="slidenum">
              <a:rPr lang="en-US" smtClean="0"/>
              <a:t>28</a:t>
            </a:fld>
            <a:endParaRPr lang="en-US"/>
          </a:p>
        </p:txBody>
      </p:sp>
    </p:spTree>
    <p:extLst>
      <p:ext uri="{BB962C8B-B14F-4D97-AF65-F5344CB8AC3E}">
        <p14:creationId xmlns:p14="http://schemas.microsoft.com/office/powerpoint/2010/main" val="9069503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0:15</a:t>
            </a:r>
          </a:p>
        </p:txBody>
      </p:sp>
      <p:sp>
        <p:nvSpPr>
          <p:cNvPr id="4" name="Slide Number Placeholder 3"/>
          <p:cNvSpPr>
            <a:spLocks noGrp="1"/>
          </p:cNvSpPr>
          <p:nvPr>
            <p:ph type="sldNum" sz="quarter" idx="5"/>
          </p:nvPr>
        </p:nvSpPr>
        <p:spPr/>
        <p:txBody>
          <a:bodyPr/>
          <a:lstStyle/>
          <a:p>
            <a:fld id="{482BE75A-4A7F-45F3-8E5A-4179DC4B1C34}" type="slidenum">
              <a:rPr lang="en-US" smtClean="0"/>
              <a:t>29</a:t>
            </a:fld>
            <a:endParaRPr lang="en-US"/>
          </a:p>
        </p:txBody>
      </p:sp>
    </p:spTree>
    <p:extLst>
      <p:ext uri="{BB962C8B-B14F-4D97-AF65-F5344CB8AC3E}">
        <p14:creationId xmlns:p14="http://schemas.microsoft.com/office/powerpoint/2010/main" val="680489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An Excellent Education for Every Student Every Day</a:t>
            </a:r>
          </a:p>
        </p:txBody>
      </p:sp>
      <p:sp>
        <p:nvSpPr>
          <p:cNvPr id="5" name="Slide Number Placeholder 4"/>
          <p:cNvSpPr>
            <a:spLocks noGrp="1"/>
          </p:cNvSpPr>
          <p:nvPr>
            <p:ph type="sldNum" sz="quarter" idx="11"/>
          </p:nvPr>
        </p:nvSpPr>
        <p:spPr/>
        <p:txBody>
          <a:bodyPr/>
          <a:lstStyle/>
          <a:p>
            <a:fld id="{BAB7AB3E-3E92-4553-BAA2-302AC4B5F5B1}" type="slidenum">
              <a:rPr lang="en-US" smtClean="0"/>
              <a:t>3</a:t>
            </a:fld>
            <a:endParaRPr lang="en-US"/>
          </a:p>
        </p:txBody>
      </p:sp>
    </p:spTree>
    <p:extLst>
      <p:ext uri="{BB962C8B-B14F-4D97-AF65-F5344CB8AC3E}">
        <p14:creationId xmlns:p14="http://schemas.microsoft.com/office/powerpoint/2010/main" val="3162806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There are five major shifts in instruction from the GLEs to the SSAs -</a:t>
            </a:r>
          </a:p>
          <a:p>
            <a:pPr marL="724959" lvl="1" indent="-241653">
              <a:buFont typeface="+mj-lt"/>
              <a:buAutoNum type="arabicPeriod"/>
            </a:pPr>
            <a:r>
              <a:rPr lang="en-US" sz="1300" dirty="0"/>
              <a:t>Incorporation of Three-Dimensional Learning mentioned earlier. </a:t>
            </a:r>
          </a:p>
          <a:p>
            <a:pPr marL="724959" lvl="1" indent="-241653">
              <a:buFont typeface="+mj-lt"/>
              <a:buAutoNum type="arabicPeriod"/>
            </a:pPr>
            <a:r>
              <a:rPr lang="en-US" sz="1300" dirty="0"/>
              <a:t>Students engage with science through the lens of </a:t>
            </a:r>
            <a:r>
              <a:rPr lang="en-US" sz="1300" b="1" i="1" dirty="0"/>
              <a:t>Phenomena</a:t>
            </a:r>
            <a:r>
              <a:rPr lang="en-US" sz="1300" dirty="0"/>
              <a:t> and Designed Solutions</a:t>
            </a:r>
          </a:p>
          <a:p>
            <a:pPr marL="724959" lvl="1" indent="-241653">
              <a:buFont typeface="+mj-lt"/>
              <a:buAutoNum type="arabicPeriod"/>
            </a:pPr>
            <a:r>
              <a:rPr lang="en-US" sz="1300" dirty="0"/>
              <a:t>That Engineering and the Nature of Science are integrated into and across the SSAs</a:t>
            </a:r>
          </a:p>
          <a:p>
            <a:pPr marL="724959" lvl="1" indent="-241653">
              <a:buFont typeface="+mj-lt"/>
              <a:buAutoNum type="arabicPeriod"/>
            </a:pPr>
            <a:r>
              <a:rPr lang="en-US" sz="1300" dirty="0"/>
              <a:t>All three dimensions build coherent learning progressions</a:t>
            </a:r>
          </a:p>
          <a:p>
            <a:pPr marL="724959" lvl="1" indent="-241653">
              <a:buFont typeface="+mj-lt"/>
              <a:buAutoNum type="arabicPeriod"/>
            </a:pPr>
            <a:r>
              <a:rPr lang="en-US" sz="1300" dirty="0"/>
              <a:t>That science is connected to math and literacy</a:t>
            </a:r>
          </a:p>
          <a:p>
            <a:endParaRPr lang="en-US" dirty="0"/>
          </a:p>
          <a:p>
            <a:r>
              <a:rPr lang="en-US" dirty="0"/>
              <a:t>0:45</a:t>
            </a:r>
          </a:p>
        </p:txBody>
      </p:sp>
      <p:sp>
        <p:nvSpPr>
          <p:cNvPr id="4" name="Slide Number Placeholder 3"/>
          <p:cNvSpPr>
            <a:spLocks noGrp="1"/>
          </p:cNvSpPr>
          <p:nvPr>
            <p:ph type="sldNum" sz="quarter" idx="5"/>
          </p:nvPr>
        </p:nvSpPr>
        <p:spPr/>
        <p:txBody>
          <a:bodyPr/>
          <a:lstStyle/>
          <a:p>
            <a:fld id="{482BE75A-4A7F-45F3-8E5A-4179DC4B1C34}" type="slidenum">
              <a:rPr lang="en-US" smtClean="0"/>
              <a:t>30</a:t>
            </a:fld>
            <a:endParaRPr lang="en-US"/>
          </a:p>
        </p:txBody>
      </p:sp>
    </p:spTree>
    <p:extLst>
      <p:ext uri="{BB962C8B-B14F-4D97-AF65-F5344CB8AC3E}">
        <p14:creationId xmlns:p14="http://schemas.microsoft.com/office/powerpoint/2010/main" val="738280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Let’s look a little more closely at the idea of Three-Dimensional Learning.  The SSAs are organized into three overlapping principles, which represent a three-dimensional system of learning. The standards themselves are organized around these dimensions and represent a shift in traditional science education. It’s critical to understand the three dimensions to read the SSAs. They are:</a:t>
            </a:r>
          </a:p>
          <a:p>
            <a:pPr marL="724959" lvl="1" indent="-241653">
              <a:buFont typeface="+mj-lt"/>
              <a:buAutoNum type="arabicPeriod"/>
            </a:pPr>
            <a:r>
              <a:rPr lang="en-US" sz="1300" u="sng" dirty="0"/>
              <a:t>Disciplinary Core Ideas</a:t>
            </a:r>
            <a:r>
              <a:rPr lang="en-US" sz="1300" dirty="0"/>
              <a:t> </a:t>
            </a:r>
          </a:p>
          <a:p>
            <a:pPr marL="724959" lvl="1" indent="-241653">
              <a:buFont typeface="+mj-lt"/>
              <a:buAutoNum type="arabicPeriod"/>
            </a:pPr>
            <a:r>
              <a:rPr lang="en-US" sz="1300" u="sng" dirty="0"/>
              <a:t>Cross-Cutting Concepts</a:t>
            </a:r>
            <a:endParaRPr lang="en-US" sz="1300" dirty="0"/>
          </a:p>
          <a:p>
            <a:pPr marL="724959" lvl="1" indent="-241653">
              <a:buFont typeface="+mj-lt"/>
              <a:buAutoNum type="arabicPeriod"/>
            </a:pPr>
            <a:r>
              <a:rPr lang="en-US" sz="1300" u="sng" dirty="0"/>
              <a:t>Scientific and Engineering Practices</a:t>
            </a:r>
            <a:endParaRPr lang="en-US" sz="1300" dirty="0"/>
          </a:p>
          <a:p>
            <a:endParaRPr lang="en-US" dirty="0"/>
          </a:p>
          <a:p>
            <a:r>
              <a:rPr lang="en-US" dirty="0"/>
              <a:t>The next three slides will look at each sub-category in a bit more detail.</a:t>
            </a:r>
          </a:p>
          <a:p>
            <a:endParaRPr lang="en-US" dirty="0"/>
          </a:p>
          <a:p>
            <a:r>
              <a:rPr lang="en-US" dirty="0"/>
              <a:t>0:45</a:t>
            </a:r>
          </a:p>
        </p:txBody>
      </p:sp>
      <p:sp>
        <p:nvSpPr>
          <p:cNvPr id="4" name="Slide Number Placeholder 3"/>
          <p:cNvSpPr>
            <a:spLocks noGrp="1"/>
          </p:cNvSpPr>
          <p:nvPr>
            <p:ph type="sldNum" sz="quarter" idx="5"/>
          </p:nvPr>
        </p:nvSpPr>
        <p:spPr/>
        <p:txBody>
          <a:bodyPr/>
          <a:lstStyle/>
          <a:p>
            <a:fld id="{482BE75A-4A7F-45F3-8E5A-4179DC4B1C34}" type="slidenum">
              <a:rPr lang="en-US" smtClean="0"/>
              <a:t>31</a:t>
            </a:fld>
            <a:endParaRPr lang="en-US"/>
          </a:p>
        </p:txBody>
      </p:sp>
    </p:spTree>
    <p:extLst>
      <p:ext uri="{BB962C8B-B14F-4D97-AF65-F5344CB8AC3E}">
        <p14:creationId xmlns:p14="http://schemas.microsoft.com/office/powerpoint/2010/main" val="27464286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Disciplinary core ideas are the big ideas of science that provide scientists and engineers with the concepts and foundations to make sense of phenomena or design solutions to problems</a:t>
            </a:r>
          </a:p>
          <a:p>
            <a:endParaRPr lang="en-US" dirty="0"/>
          </a:p>
          <a:p>
            <a:pPr defTabSz="966612">
              <a:defRPr/>
            </a:pPr>
            <a:r>
              <a:rPr lang="en-US" dirty="0"/>
              <a:t>You will note that the DCIs very closely mirror traditional content areas in science.  The notable exception being the addition of “Engineering &amp; Technology” as a fourth pillar.  This is very intentional since it is disingenuous to leave out the impact and importance of engineering and technology on modern science. </a:t>
            </a:r>
          </a:p>
          <a:p>
            <a:pPr defTabSz="966612">
              <a:defRPr/>
            </a:pPr>
            <a:endParaRPr lang="en-US" dirty="0"/>
          </a:p>
          <a:p>
            <a:pPr defTabSz="966612">
              <a:defRPr/>
            </a:pPr>
            <a:r>
              <a:rPr lang="en-US" dirty="0"/>
              <a:t>Now, if you are like me and have watched far more Big Bang Theory in your life than is good for you, you will be aware that there is historically a certain tension between engineers and scientists.  They may not always see eye-to-eye, but neither discipline could exist without the other.  </a:t>
            </a:r>
          </a:p>
          <a:p>
            <a:pPr defTabSz="966612">
              <a:defRPr/>
            </a:pPr>
            <a:endParaRPr lang="en-US" dirty="0"/>
          </a:p>
          <a:p>
            <a:pPr defTabSz="966612">
              <a:defRPr/>
            </a:pPr>
            <a:r>
              <a:rPr lang="en-US" dirty="0"/>
              <a:t>0:45</a:t>
            </a:r>
          </a:p>
          <a:p>
            <a:endParaRPr lang="en-US" dirty="0"/>
          </a:p>
        </p:txBody>
      </p:sp>
      <p:sp>
        <p:nvSpPr>
          <p:cNvPr id="4" name="Slide Number Placeholder 3"/>
          <p:cNvSpPr>
            <a:spLocks noGrp="1"/>
          </p:cNvSpPr>
          <p:nvPr>
            <p:ph type="sldNum" sz="quarter" idx="5"/>
          </p:nvPr>
        </p:nvSpPr>
        <p:spPr/>
        <p:txBody>
          <a:bodyPr/>
          <a:lstStyle/>
          <a:p>
            <a:fld id="{482BE75A-4A7F-45F3-8E5A-4179DC4B1C34}" type="slidenum">
              <a:rPr lang="en-US" smtClean="0"/>
              <a:t>32</a:t>
            </a:fld>
            <a:endParaRPr lang="en-US"/>
          </a:p>
        </p:txBody>
      </p:sp>
    </p:spTree>
    <p:extLst>
      <p:ext uri="{BB962C8B-B14F-4D97-AF65-F5344CB8AC3E}">
        <p14:creationId xmlns:p14="http://schemas.microsoft.com/office/powerpoint/2010/main" val="40092575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ea typeface="Questrial"/>
                <a:cs typeface="Questrial"/>
                <a:sym typeface="Questrial"/>
              </a:rPr>
              <a:t>Crosscutting concepts are themes that have application across all disciplines of science. As such, they provide a way of linking the different subject areas.</a:t>
            </a:r>
          </a:p>
          <a:p>
            <a:pPr defTabSz="966612">
              <a:defRPr/>
            </a:pPr>
            <a:endParaRPr lang="en-US" sz="1300" dirty="0">
              <a:sym typeface="Questrial"/>
            </a:endParaRPr>
          </a:p>
          <a:p>
            <a:pPr defTabSz="966612">
              <a:defRPr/>
            </a:pPr>
            <a:r>
              <a:rPr lang="en-US" dirty="0"/>
              <a:t>These seven core concepts are ideas that should be explicitly taught to students. </a:t>
            </a:r>
          </a:p>
          <a:p>
            <a:pPr marL="181240" indent="-181240" defTabSz="966612">
              <a:buFont typeface="Arial" panose="020B0604020202020204" pitchFamily="34" charset="0"/>
              <a:buChar char="•"/>
              <a:defRPr/>
            </a:pPr>
            <a:r>
              <a:rPr lang="en-US" dirty="0"/>
              <a:t>Lower elementary teachers will need to identify these for their students, creating activities that support and guide students through the concept. </a:t>
            </a:r>
          </a:p>
          <a:p>
            <a:pPr marL="181240" indent="-181240" defTabSz="966612">
              <a:buFont typeface="Arial" panose="020B0604020202020204" pitchFamily="34" charset="0"/>
              <a:buChar char="•"/>
              <a:defRPr/>
            </a:pPr>
            <a:r>
              <a:rPr lang="en-US" dirty="0"/>
              <a:t>In later grades, teachers should work with students to identify the concepts associated with the PE and have them make their own connections to other areas in science where the concept arises.</a:t>
            </a:r>
          </a:p>
          <a:p>
            <a:pPr marL="181240" indent="-181240" defTabSz="966612">
              <a:buFont typeface="Arial" panose="020B0604020202020204" pitchFamily="34" charset="0"/>
              <a:buChar char="•"/>
              <a:defRPr/>
            </a:pPr>
            <a:endParaRPr lang="en-US" dirty="0"/>
          </a:p>
          <a:p>
            <a:pPr marL="0" indent="0" defTabSz="966612">
              <a:buFont typeface="Arial" panose="020B0604020202020204" pitchFamily="34" charset="0"/>
              <a:buNone/>
              <a:defRPr/>
            </a:pPr>
            <a:r>
              <a:rPr lang="en-US" dirty="0"/>
              <a:t>0:45</a:t>
            </a:r>
          </a:p>
          <a:p>
            <a:endParaRPr lang="en-US" dirty="0"/>
          </a:p>
        </p:txBody>
      </p:sp>
      <p:sp>
        <p:nvSpPr>
          <p:cNvPr id="4" name="Slide Number Placeholder 3"/>
          <p:cNvSpPr>
            <a:spLocks noGrp="1"/>
          </p:cNvSpPr>
          <p:nvPr>
            <p:ph type="sldNum" sz="quarter" idx="5"/>
          </p:nvPr>
        </p:nvSpPr>
        <p:spPr/>
        <p:txBody>
          <a:bodyPr/>
          <a:lstStyle/>
          <a:p>
            <a:fld id="{482BE75A-4A7F-45F3-8E5A-4179DC4B1C34}" type="slidenum">
              <a:rPr lang="en-US" smtClean="0"/>
              <a:t>33</a:t>
            </a:fld>
            <a:endParaRPr lang="en-US"/>
          </a:p>
        </p:txBody>
      </p:sp>
    </p:spTree>
    <p:extLst>
      <p:ext uri="{BB962C8B-B14F-4D97-AF65-F5344CB8AC3E}">
        <p14:creationId xmlns:p14="http://schemas.microsoft.com/office/powerpoint/2010/main" val="12707994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ea typeface="Questrial"/>
                <a:cs typeface="Questrial"/>
                <a:sym typeface="Questrial"/>
              </a:rPr>
              <a:t>Science and Engineering Practices are the behaviors that: </a:t>
            </a:r>
          </a:p>
          <a:p>
            <a:pPr marL="342900" indent="-342900" defTabSz="966612">
              <a:buFont typeface="+mj-lt"/>
              <a:buAutoNum type="arabicPeriod"/>
              <a:defRPr/>
            </a:pPr>
            <a:r>
              <a:rPr lang="en-US" sz="1300" dirty="0">
                <a:ea typeface="Questrial"/>
                <a:cs typeface="Questrial"/>
                <a:sym typeface="Questrial"/>
              </a:rPr>
              <a:t>Scientists engage in as they investigate and build models and theories about the natural world, and </a:t>
            </a:r>
          </a:p>
          <a:p>
            <a:pPr marL="342900" indent="-342900" defTabSz="966612">
              <a:buFont typeface="+mj-lt"/>
              <a:buAutoNum type="arabicPeriod"/>
              <a:defRPr/>
            </a:pPr>
            <a:r>
              <a:rPr lang="en-US" sz="1300" dirty="0">
                <a:ea typeface="Questrial"/>
                <a:cs typeface="Questrial"/>
                <a:sym typeface="Questrial"/>
              </a:rPr>
              <a:t>That engineers use as they design and build models and systems. </a:t>
            </a:r>
          </a:p>
          <a:p>
            <a:pPr defTabSz="966612">
              <a:defRPr/>
            </a:pPr>
            <a:endParaRPr lang="en-US" sz="1300" dirty="0">
              <a:ea typeface="Questrial"/>
              <a:cs typeface="Questrial"/>
              <a:sym typeface="Questrial"/>
            </a:endParaRPr>
          </a:p>
          <a:p>
            <a:pPr defTabSz="966612">
              <a:defRPr/>
            </a:pPr>
            <a:r>
              <a:rPr lang="en-US" sz="1300" dirty="0">
                <a:ea typeface="Questrial"/>
                <a:cs typeface="Questrial"/>
                <a:sym typeface="Questrial"/>
              </a:rPr>
              <a:t>As you look this list over, you may note that the SEPs closely align to pedagogical practices—many of which you may already utilize in your classroom. The new standards formalize these as expectations for all students.  You may also see parallels between the SEPs and the Alaska English/Language Arts and Mathematics Standards.  This is intentional.  The SEPs are critical thinking skills that transcend topic areas.  Every student graduating high school in Alaska should be able to engage in these activities.  </a:t>
            </a:r>
          </a:p>
          <a:p>
            <a:pPr defTabSz="966612">
              <a:defRPr/>
            </a:pPr>
            <a:endParaRPr lang="en-US" sz="1300" dirty="0">
              <a:ea typeface="Questrial"/>
              <a:cs typeface="Questrial"/>
              <a:sym typeface="Questrial"/>
            </a:endParaRPr>
          </a:p>
          <a:p>
            <a:pPr defTabSz="966612">
              <a:defRPr/>
            </a:pPr>
            <a:r>
              <a:rPr lang="en-US" sz="1300" dirty="0">
                <a:ea typeface="Questrial"/>
                <a:cs typeface="Questrial"/>
                <a:sym typeface="Questrial"/>
              </a:rPr>
              <a:t>0:45</a:t>
            </a:r>
          </a:p>
          <a:p>
            <a:endParaRPr lang="en-US" dirty="0"/>
          </a:p>
        </p:txBody>
      </p:sp>
      <p:sp>
        <p:nvSpPr>
          <p:cNvPr id="4" name="Slide Number Placeholder 3"/>
          <p:cNvSpPr>
            <a:spLocks noGrp="1"/>
          </p:cNvSpPr>
          <p:nvPr>
            <p:ph type="sldNum" sz="quarter" idx="5"/>
          </p:nvPr>
        </p:nvSpPr>
        <p:spPr/>
        <p:txBody>
          <a:bodyPr/>
          <a:lstStyle/>
          <a:p>
            <a:fld id="{482BE75A-4A7F-45F3-8E5A-4179DC4B1C34}" type="slidenum">
              <a:rPr lang="en-US" smtClean="0"/>
              <a:t>34</a:t>
            </a:fld>
            <a:endParaRPr lang="en-US"/>
          </a:p>
        </p:txBody>
      </p:sp>
    </p:spTree>
    <p:extLst>
      <p:ext uri="{BB962C8B-B14F-4D97-AF65-F5344CB8AC3E}">
        <p14:creationId xmlns:p14="http://schemas.microsoft.com/office/powerpoint/2010/main" val="22655373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0:15</a:t>
            </a:r>
          </a:p>
        </p:txBody>
      </p:sp>
      <p:sp>
        <p:nvSpPr>
          <p:cNvPr id="4" name="Slide Number Placeholder 3"/>
          <p:cNvSpPr>
            <a:spLocks noGrp="1"/>
          </p:cNvSpPr>
          <p:nvPr>
            <p:ph type="sldNum" sz="quarter" idx="5"/>
          </p:nvPr>
        </p:nvSpPr>
        <p:spPr/>
        <p:txBody>
          <a:bodyPr/>
          <a:lstStyle/>
          <a:p>
            <a:fld id="{482BE75A-4A7F-45F3-8E5A-4179DC4B1C34}" type="slidenum">
              <a:rPr lang="en-US" smtClean="0"/>
              <a:t>35</a:t>
            </a:fld>
            <a:endParaRPr lang="en-US"/>
          </a:p>
        </p:txBody>
      </p:sp>
    </p:spTree>
    <p:extLst>
      <p:ext uri="{BB962C8B-B14F-4D97-AF65-F5344CB8AC3E}">
        <p14:creationId xmlns:p14="http://schemas.microsoft.com/office/powerpoint/2010/main" val="28160845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Discourse with peers challenges students to think through their reasoning for a claim or idea. </a:t>
            </a:r>
            <a:r>
              <a:rPr lang="en-US" sz="1300" dirty="0"/>
              <a:t>Students learn to analyze the data they produce, determine if generalities can be drawn from it, then construct an argument using that evidence. The arguments will be subject to peer review and students will be called upon to defend the basis of their claim in detail. Arguing is not conflict; it is explaining through logical reasoning associated with real results.</a:t>
            </a:r>
          </a:p>
          <a:p>
            <a:pPr defTabSz="966612">
              <a:defRPr/>
            </a:pPr>
            <a:endParaRPr lang="en-US" sz="1300" dirty="0"/>
          </a:p>
          <a:p>
            <a:pPr defTabSz="966612">
              <a:defRPr/>
            </a:pPr>
            <a:r>
              <a:rPr lang="en-US" sz="1300" dirty="0"/>
              <a:t>Argumentation from evidence helps to build a scientifically literate population.  This ability is </a:t>
            </a:r>
            <a:r>
              <a:rPr lang="en-US" sz="1300" b="1" i="1" u="sng" dirty="0"/>
              <a:t>critical</a:t>
            </a:r>
            <a:r>
              <a:rPr lang="en-US" sz="1300" dirty="0"/>
              <a:t> to every student—regardless of whether they intend to become a professional scientist or not.  It builds the skill set necessary for students to be able to critically and analytically assess the validity of evidence and arguments to make informed and independent decisions.  </a:t>
            </a:r>
          </a:p>
          <a:p>
            <a:pPr defTabSz="966612">
              <a:defRPr/>
            </a:pPr>
            <a:endParaRPr lang="en-US" sz="1300" dirty="0"/>
          </a:p>
          <a:p>
            <a:pPr defTabSz="966612">
              <a:defRPr/>
            </a:pPr>
            <a:r>
              <a:rPr lang="en-US" sz="1300" dirty="0"/>
              <a:t>1:00</a:t>
            </a:r>
            <a:endParaRPr lang="en-US" dirty="0"/>
          </a:p>
          <a:p>
            <a:endParaRPr lang="en-US" dirty="0"/>
          </a:p>
        </p:txBody>
      </p:sp>
      <p:sp>
        <p:nvSpPr>
          <p:cNvPr id="4" name="Slide Number Placeholder 3"/>
          <p:cNvSpPr>
            <a:spLocks noGrp="1"/>
          </p:cNvSpPr>
          <p:nvPr>
            <p:ph type="sldNum" sz="quarter" idx="5"/>
          </p:nvPr>
        </p:nvSpPr>
        <p:spPr/>
        <p:txBody>
          <a:bodyPr/>
          <a:lstStyle/>
          <a:p>
            <a:fld id="{482BE75A-4A7F-45F3-8E5A-4179DC4B1C34}" type="slidenum">
              <a:rPr lang="en-US" smtClean="0"/>
              <a:t>36</a:t>
            </a:fld>
            <a:endParaRPr lang="en-US"/>
          </a:p>
        </p:txBody>
      </p:sp>
    </p:spTree>
    <p:extLst>
      <p:ext uri="{BB962C8B-B14F-4D97-AF65-F5344CB8AC3E}">
        <p14:creationId xmlns:p14="http://schemas.microsoft.com/office/powerpoint/2010/main" val="31353589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BREAKOUT ROOMS = 5 MINUTES + 60s</a:t>
            </a:r>
          </a:p>
          <a:p>
            <a:endParaRPr lang="en-US" dirty="0"/>
          </a:p>
          <a:p>
            <a:r>
              <a:rPr lang="en-US" b="0" dirty="0"/>
              <a:t>Claim + Evidence + Reasoning = Explanation</a:t>
            </a:r>
          </a:p>
          <a:p>
            <a:endParaRPr lang="en-US" dirty="0"/>
          </a:p>
          <a:p>
            <a:r>
              <a:rPr lang="en-US" sz="1300" dirty="0"/>
              <a:t>Make a claim, provide evidence, support with reason </a:t>
            </a:r>
            <a:endParaRPr lang="en-US" dirty="0"/>
          </a:p>
        </p:txBody>
      </p:sp>
      <p:sp>
        <p:nvSpPr>
          <p:cNvPr id="4" name="Slide Number Placeholder 3"/>
          <p:cNvSpPr>
            <a:spLocks noGrp="1"/>
          </p:cNvSpPr>
          <p:nvPr>
            <p:ph type="sldNum" sz="quarter" idx="5"/>
          </p:nvPr>
        </p:nvSpPr>
        <p:spPr/>
        <p:txBody>
          <a:bodyPr/>
          <a:lstStyle/>
          <a:p>
            <a:fld id="{482BE75A-4A7F-45F3-8E5A-4179DC4B1C34}" type="slidenum">
              <a:rPr lang="en-US" smtClean="0"/>
              <a:t>37</a:t>
            </a:fld>
            <a:endParaRPr lang="en-US"/>
          </a:p>
        </p:txBody>
      </p:sp>
    </p:spTree>
    <p:extLst>
      <p:ext uri="{BB962C8B-B14F-4D97-AF65-F5344CB8AC3E}">
        <p14:creationId xmlns:p14="http://schemas.microsoft.com/office/powerpoint/2010/main" val="38185974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ZOOM POLL</a:t>
            </a:r>
          </a:p>
          <a:p>
            <a:endParaRPr lang="en-US" dirty="0"/>
          </a:p>
          <a:p>
            <a:r>
              <a:rPr lang="en-US" sz="1300" dirty="0"/>
              <a:t>What do you think is the best reason for students to engage in argumentation?</a:t>
            </a:r>
          </a:p>
          <a:p>
            <a:pPr>
              <a:buFont typeface="+mj-lt"/>
              <a:buAutoNum type="alphaUcPeriod"/>
            </a:pPr>
            <a:r>
              <a:rPr lang="en-US" sz="1300" dirty="0"/>
              <a:t>To have students defend their ideas.</a:t>
            </a:r>
          </a:p>
          <a:p>
            <a:pPr>
              <a:buFont typeface="+mj-lt"/>
              <a:buAutoNum type="alphaUcPeriod"/>
            </a:pPr>
            <a:r>
              <a:rPr lang="en-US" sz="1300" dirty="0"/>
              <a:t>To help students make sense of the world.</a:t>
            </a:r>
          </a:p>
          <a:p>
            <a:pPr>
              <a:buFont typeface="+mj-lt"/>
              <a:buAutoNum type="alphaUcPeriod"/>
            </a:pPr>
            <a:r>
              <a:rPr lang="en-US" sz="1300" dirty="0"/>
              <a:t>To support students in using evidence.</a:t>
            </a:r>
          </a:p>
          <a:p>
            <a:pPr>
              <a:buFont typeface="+mj-lt"/>
              <a:buAutoNum type="alphaUcPeriod"/>
            </a:pPr>
            <a:r>
              <a:rPr lang="en-US" sz="1300" dirty="0"/>
              <a:t>To engage in doing science.</a:t>
            </a:r>
          </a:p>
          <a:p>
            <a:pPr>
              <a:buFont typeface="+mj-lt"/>
              <a:buAutoNum type="alphaUcPeriod"/>
            </a:pPr>
            <a:r>
              <a:rPr lang="en-US" sz="1300" dirty="0"/>
              <a:t>All of the above.</a:t>
            </a:r>
          </a:p>
          <a:p>
            <a:endParaRPr lang="en-US" dirty="0"/>
          </a:p>
        </p:txBody>
      </p:sp>
      <p:sp>
        <p:nvSpPr>
          <p:cNvPr id="4" name="Slide Number Placeholder 3"/>
          <p:cNvSpPr>
            <a:spLocks noGrp="1"/>
          </p:cNvSpPr>
          <p:nvPr>
            <p:ph type="sldNum" sz="quarter" idx="5"/>
          </p:nvPr>
        </p:nvSpPr>
        <p:spPr/>
        <p:txBody>
          <a:bodyPr/>
          <a:lstStyle/>
          <a:p>
            <a:fld id="{482BE75A-4A7F-45F3-8E5A-4179DC4B1C34}" type="slidenum">
              <a:rPr lang="en-US" smtClean="0"/>
              <a:t>38</a:t>
            </a:fld>
            <a:endParaRPr lang="en-US"/>
          </a:p>
        </p:txBody>
      </p:sp>
    </p:spTree>
    <p:extLst>
      <p:ext uri="{BB962C8B-B14F-4D97-AF65-F5344CB8AC3E}">
        <p14:creationId xmlns:p14="http://schemas.microsoft.com/office/powerpoint/2010/main" val="3901343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Phenomena are a way to hook students’ interest and contextualize science learning, and they are central to the new standards.  Phenomena are real-world examples of science in action that engage students in complex problems.  These can be quite varied as shown in the pictures here.  Traditional experiments like dropping mentos into diet soda are direct methods of demonstrating natural phenomena.  Other phenomena are more subtle, such as how and why hoar frost forms on trees, or how do salmon find their way back to spawn?</a:t>
            </a:r>
          </a:p>
          <a:p>
            <a:endParaRPr lang="en-US" dirty="0"/>
          </a:p>
          <a:p>
            <a:r>
              <a:rPr lang="en-US" dirty="0"/>
              <a:t>Some guiding questions to consider when choosing a phenomenon are: </a:t>
            </a:r>
          </a:p>
          <a:p>
            <a:pPr marL="241653" indent="-241653">
              <a:buFont typeface="+mj-lt"/>
              <a:buAutoNum type="arabicPeriod"/>
            </a:pPr>
            <a:r>
              <a:rPr lang="en-US" dirty="0"/>
              <a:t>Does the phenomenon occur in the student's’ local environment, is the phenomenon anchored in real-world issues, or does the phenomenon relate to a problem that needs to be solved?  </a:t>
            </a:r>
          </a:p>
          <a:p>
            <a:pPr marL="241653" indent="-241653">
              <a:buFont typeface="+mj-lt"/>
              <a:buAutoNum type="arabicPeriod"/>
            </a:pPr>
            <a:r>
              <a:rPr lang="en-US" dirty="0"/>
              <a:t>Can students observe and/or investigate the phenomenon either through firsthand experiences (e.g., directly in a classroom, lab, or outdoor environment) or through someone else’s experiences (e.g., through video presentations, research, or analyzing patterns in data)? </a:t>
            </a:r>
          </a:p>
          <a:p>
            <a:pPr marL="241653" indent="-241653">
              <a:buFont typeface="+mj-lt"/>
              <a:buAutoNum type="arabicPeriod"/>
            </a:pPr>
            <a:r>
              <a:rPr lang="en-US" dirty="0"/>
              <a:t>Do students have to connect Core Ideas and Crosscutting Concepts through Science and Engineering Practices to explain how and why the phenomenon occurs?</a:t>
            </a:r>
          </a:p>
          <a:p>
            <a:pPr marL="241653" indent="-241653">
              <a:buFont typeface="+mj-lt"/>
              <a:buAutoNum type="arabicPeriod"/>
            </a:pPr>
            <a:r>
              <a:rPr lang="en-US" dirty="0"/>
              <a:t>By making sense of the phenomenon, do student explanations build grade-level understanding towards performance expectations?</a:t>
            </a:r>
          </a:p>
          <a:p>
            <a:pPr marL="241653" indent="-241653">
              <a:buFont typeface="+mj-lt"/>
              <a:buAutoNum type="arabicPeriod"/>
            </a:pPr>
            <a:r>
              <a:rPr lang="en-US" dirty="0"/>
              <a:t>Will students find making sense of the phenomenon interesting and important? </a:t>
            </a:r>
          </a:p>
          <a:p>
            <a:pPr marL="241653" indent="-241653">
              <a:buFont typeface="+mj-lt"/>
              <a:buAutoNum type="arabicPeriod"/>
            </a:pPr>
            <a:r>
              <a:rPr lang="en-US" dirty="0"/>
              <a:t>Does the potential student learning related to the phenomenon justify the financial costs and classroom time that will be used?</a:t>
            </a:r>
          </a:p>
          <a:p>
            <a:pPr marL="241653" indent="-241653">
              <a:buFont typeface="+mj-lt"/>
              <a:buAutoNum type="arabicPeriod"/>
            </a:pPr>
            <a:r>
              <a:rPr lang="en-US" dirty="0"/>
              <a:t>Are the phenomenon analogous to other phenomenon to build an instructional sequence or extend the learning?</a:t>
            </a:r>
          </a:p>
          <a:p>
            <a:endParaRPr lang="en-US" dirty="0"/>
          </a:p>
          <a:p>
            <a:r>
              <a:rPr lang="en-US" dirty="0"/>
              <a:t>Once you have a phenomenon you are considering for a lesson or sequence of lessons, unwrap the phenomenon to discover how the crosscutting concepts can be used to connect the disciplinary core ideas to explain the phenomenon. The next step is to align the phenomenon to the standards based on grade level appropriateness. </a:t>
            </a:r>
          </a:p>
          <a:p>
            <a:endParaRPr lang="en-US" dirty="0"/>
          </a:p>
          <a:p>
            <a:r>
              <a:rPr lang="en-US" dirty="0"/>
              <a:t>1:30</a:t>
            </a:r>
          </a:p>
        </p:txBody>
      </p:sp>
      <p:sp>
        <p:nvSpPr>
          <p:cNvPr id="4" name="Slide Number Placeholder 3"/>
          <p:cNvSpPr>
            <a:spLocks noGrp="1"/>
          </p:cNvSpPr>
          <p:nvPr>
            <p:ph type="sldNum" sz="quarter" idx="5"/>
          </p:nvPr>
        </p:nvSpPr>
        <p:spPr/>
        <p:txBody>
          <a:bodyPr/>
          <a:lstStyle/>
          <a:p>
            <a:fld id="{482BE75A-4A7F-45F3-8E5A-4179DC4B1C34}" type="slidenum">
              <a:rPr lang="en-US" smtClean="0"/>
              <a:t>39</a:t>
            </a:fld>
            <a:endParaRPr lang="en-US"/>
          </a:p>
        </p:txBody>
      </p:sp>
    </p:spTree>
    <p:extLst>
      <p:ext uri="{BB962C8B-B14F-4D97-AF65-F5344CB8AC3E}">
        <p14:creationId xmlns:p14="http://schemas.microsoft.com/office/powerpoint/2010/main" val="3403915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exist to be a resource for you!</a:t>
            </a:r>
          </a:p>
        </p:txBody>
      </p:sp>
      <p:sp>
        <p:nvSpPr>
          <p:cNvPr id="4" name="Footer Placeholder 3"/>
          <p:cNvSpPr>
            <a:spLocks noGrp="1"/>
          </p:cNvSpPr>
          <p:nvPr>
            <p:ph type="ftr" sz="quarter" idx="10"/>
          </p:nvPr>
        </p:nvSpPr>
        <p:spPr/>
        <p:txBody>
          <a:bodyPr/>
          <a:lstStyle/>
          <a:p>
            <a:r>
              <a:rPr lang="en-US"/>
              <a:t>An Excellent Education for Every Student Every Day</a:t>
            </a:r>
          </a:p>
        </p:txBody>
      </p:sp>
      <p:sp>
        <p:nvSpPr>
          <p:cNvPr id="5" name="Slide Number Placeholder 4"/>
          <p:cNvSpPr>
            <a:spLocks noGrp="1"/>
          </p:cNvSpPr>
          <p:nvPr>
            <p:ph type="sldNum" sz="quarter" idx="11"/>
          </p:nvPr>
        </p:nvSpPr>
        <p:spPr/>
        <p:txBody>
          <a:bodyPr/>
          <a:lstStyle/>
          <a:p>
            <a:fld id="{BAB7AB3E-3E92-4553-BAA2-302AC4B5F5B1}" type="slidenum">
              <a:rPr lang="en-US" smtClean="0"/>
              <a:t>4</a:t>
            </a:fld>
            <a:endParaRPr lang="en-US"/>
          </a:p>
        </p:txBody>
      </p:sp>
    </p:spTree>
    <p:extLst>
      <p:ext uri="{BB962C8B-B14F-4D97-AF65-F5344CB8AC3E}">
        <p14:creationId xmlns:p14="http://schemas.microsoft.com/office/powerpoint/2010/main" val="11176016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Seeing your breath on a cold day is a  science phenomena that students can relate to.  You could engage students in making sense of this phenomenon by having them....</a:t>
            </a:r>
          </a:p>
          <a:p>
            <a:endParaRPr lang="en-US" dirty="0"/>
          </a:p>
          <a:p>
            <a:pPr marL="241653" indent="-241653">
              <a:buFont typeface="+mj-lt"/>
              <a:buAutoNum type="arabicPeriod"/>
            </a:pPr>
            <a:r>
              <a:rPr lang="en-US" b="1" dirty="0"/>
              <a:t>Ask Questions:  </a:t>
            </a:r>
            <a:r>
              <a:rPr lang="en-US" dirty="0"/>
              <a:t>How does the breath change the appearance of the air? Where did the fog-like vapor come from?  Why does it not appear on hot days?  Where else does this phenomena happen?  Would any warm air make fog? Is this why a mirror fogs when I breath on it? </a:t>
            </a:r>
          </a:p>
          <a:p>
            <a:pPr marL="241653" indent="-241653">
              <a:buFont typeface="+mj-lt"/>
              <a:buAutoNum type="arabicPeriod"/>
            </a:pPr>
            <a:r>
              <a:rPr lang="en-US" b="1" dirty="0"/>
              <a:t>Develop data using investigations </a:t>
            </a:r>
            <a:r>
              <a:rPr lang="en-US" dirty="0"/>
              <a:t>(e.g., observe breath at various temperatures, breathe into a bag and then release air into a refrigerator, breathe on a cold water bottle on a warm day, release cold air on a hot day.)</a:t>
            </a:r>
          </a:p>
          <a:p>
            <a:pPr marL="241653" indent="-241653">
              <a:buFont typeface="+mj-lt"/>
              <a:buAutoNum type="arabicPeriod"/>
            </a:pPr>
            <a:r>
              <a:rPr lang="en-US" b="1" dirty="0"/>
              <a:t>Develop relationships</a:t>
            </a:r>
            <a:r>
              <a:rPr lang="en-US" dirty="0"/>
              <a:t> between crosscutting concepts and core ideas to construct explanations through  models supported by evidence (e.g., heat energy transfers from high to low, matter is conserved, matter changes state, water appears as droplets in the cold air, organisms give off water vapor.)</a:t>
            </a:r>
          </a:p>
          <a:p>
            <a:pPr marL="241653" indent="-241653">
              <a:buFont typeface="+mj-lt"/>
              <a:buAutoNum type="arabicPeriod"/>
            </a:pPr>
            <a:r>
              <a:rPr lang="en-US" b="1" dirty="0"/>
              <a:t>Communicate</a:t>
            </a:r>
            <a:r>
              <a:rPr lang="en-US" dirty="0"/>
              <a:t> </a:t>
            </a:r>
            <a:r>
              <a:rPr lang="en-US" b="1" dirty="0"/>
              <a:t>explanations</a:t>
            </a:r>
            <a:r>
              <a:rPr lang="en-US" dirty="0"/>
              <a:t> using </a:t>
            </a:r>
            <a:r>
              <a:rPr lang="en-US" u="sng" dirty="0">
                <a:solidFill>
                  <a:srgbClr val="C00000"/>
                </a:solidFill>
              </a:rPr>
              <a:t>models</a:t>
            </a:r>
            <a:r>
              <a:rPr lang="en-US" dirty="0"/>
              <a:t> and </a:t>
            </a:r>
            <a:r>
              <a:rPr lang="en-US" u="sng" dirty="0">
                <a:solidFill>
                  <a:srgbClr val="C00000"/>
                </a:solidFill>
              </a:rPr>
              <a:t>arguments</a:t>
            </a:r>
            <a:r>
              <a:rPr lang="en-US" dirty="0"/>
              <a:t> to make their thinking visible.</a:t>
            </a:r>
          </a:p>
          <a:p>
            <a:pPr marL="0" indent="0">
              <a:buFont typeface="+mj-lt"/>
              <a:buNone/>
            </a:pPr>
            <a:endParaRPr lang="en-US" dirty="0"/>
          </a:p>
          <a:p>
            <a:pPr marL="0" indent="0">
              <a:buFont typeface="+mj-lt"/>
              <a:buNone/>
            </a:pPr>
            <a:r>
              <a:rPr lang="en-US" dirty="0"/>
              <a:t>1:30</a:t>
            </a:r>
          </a:p>
          <a:p>
            <a:endParaRPr lang="en-US" dirty="0"/>
          </a:p>
          <a:p>
            <a:pPr defTabSz="966612">
              <a:defRPr/>
            </a:pPr>
            <a:r>
              <a:rPr lang="en-US" dirty="0"/>
              <a:t>ACTIVITY: </a:t>
            </a:r>
            <a:r>
              <a:rPr lang="en-US" sz="1300" dirty="0">
                <a:solidFill>
                  <a:srgbClr val="C00000"/>
                </a:solidFill>
              </a:rPr>
              <a:t>Go to Menti.com and identify some local examples of phenomena you can use with your students.</a:t>
            </a:r>
          </a:p>
        </p:txBody>
      </p:sp>
      <p:sp>
        <p:nvSpPr>
          <p:cNvPr id="4" name="Slide Number Placeholder 3"/>
          <p:cNvSpPr>
            <a:spLocks noGrp="1"/>
          </p:cNvSpPr>
          <p:nvPr>
            <p:ph type="sldNum" sz="quarter" idx="5"/>
          </p:nvPr>
        </p:nvSpPr>
        <p:spPr/>
        <p:txBody>
          <a:bodyPr/>
          <a:lstStyle/>
          <a:p>
            <a:fld id="{482BE75A-4A7F-45F3-8E5A-4179DC4B1C34}" type="slidenum">
              <a:rPr lang="en-US" smtClean="0"/>
              <a:t>40</a:t>
            </a:fld>
            <a:endParaRPr lang="en-US"/>
          </a:p>
        </p:txBody>
      </p:sp>
    </p:spTree>
    <p:extLst>
      <p:ext uri="{BB962C8B-B14F-4D97-AF65-F5344CB8AC3E}">
        <p14:creationId xmlns:p14="http://schemas.microsoft.com/office/powerpoint/2010/main" val="33469567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Models help students with </a:t>
            </a:r>
            <a:r>
              <a:rPr lang="en-US" b="1" i="1" u="sng" dirty="0"/>
              <a:t>scientific thinking and processing</a:t>
            </a:r>
            <a:r>
              <a:rPr lang="en-US" dirty="0"/>
              <a:t>, not just memorization. They help students contextualize and make sense of scientific information, engage their inquisitiveness, and motivate them to understand the “why” not just the “what”.  Models are helpful tools in representing ideas and explanations that allow for multiple ways of understanding.</a:t>
            </a:r>
          </a:p>
          <a:p>
            <a:pPr defTabSz="966612">
              <a:defRPr/>
            </a:pPr>
            <a:endParaRPr lang="en-US" dirty="0"/>
          </a:p>
          <a:p>
            <a:pPr defTabSz="966612">
              <a:defRPr/>
            </a:pPr>
            <a:r>
              <a:rPr lang="en-US" dirty="0"/>
              <a:t>0:30</a:t>
            </a:r>
          </a:p>
          <a:p>
            <a:endParaRPr lang="en-US" dirty="0"/>
          </a:p>
        </p:txBody>
      </p:sp>
      <p:sp>
        <p:nvSpPr>
          <p:cNvPr id="4" name="Slide Number Placeholder 3"/>
          <p:cNvSpPr>
            <a:spLocks noGrp="1"/>
          </p:cNvSpPr>
          <p:nvPr>
            <p:ph type="sldNum" sz="quarter" idx="5"/>
          </p:nvPr>
        </p:nvSpPr>
        <p:spPr/>
        <p:txBody>
          <a:bodyPr/>
          <a:lstStyle/>
          <a:p>
            <a:fld id="{482BE75A-4A7F-45F3-8E5A-4179DC4B1C34}" type="slidenum">
              <a:rPr lang="en-US" smtClean="0"/>
              <a:t>41</a:t>
            </a:fld>
            <a:endParaRPr lang="en-US"/>
          </a:p>
        </p:txBody>
      </p:sp>
    </p:spTree>
    <p:extLst>
      <p:ext uri="{BB962C8B-B14F-4D97-AF65-F5344CB8AC3E}">
        <p14:creationId xmlns:p14="http://schemas.microsoft.com/office/powerpoint/2010/main" val="35102315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Returning to our previous phenomenon of seeing one’s breathe a cold day, this diagram beings to explain the why.  </a:t>
            </a:r>
            <a:endParaRPr lang="en-US" dirty="0"/>
          </a:p>
          <a:p>
            <a:pPr defTabSz="966612">
              <a:defRPr/>
            </a:pPr>
            <a:endParaRPr lang="en-US" sz="1300" dirty="0"/>
          </a:p>
          <a:p>
            <a:pPr defTabSz="966612">
              <a:defRPr/>
            </a:pPr>
            <a:r>
              <a:rPr lang="en-US" sz="1300" dirty="0"/>
              <a:t>Models are used in both science and engineering as tools for understanding. The wide range of models used in science and engineering includes, but is not limited to, conceptual models such as drawings and diagrams, maps, three-dimensional structures, physical scale models, mathematical formulas, analogies, computer simulations, and mental models. </a:t>
            </a:r>
          </a:p>
          <a:p>
            <a:pPr defTabSz="966612">
              <a:defRPr/>
            </a:pPr>
            <a:endParaRPr lang="en-US" sz="1300" dirty="0"/>
          </a:p>
          <a:p>
            <a:pPr defTabSz="966612">
              <a:defRPr/>
            </a:pPr>
            <a:r>
              <a:rPr lang="en-US" sz="1300" dirty="0"/>
              <a:t>0:45</a:t>
            </a:r>
          </a:p>
          <a:p>
            <a:pPr defTabSz="966612">
              <a:defRPr/>
            </a:pPr>
            <a:endParaRPr lang="en-US" sz="1300" dirty="0"/>
          </a:p>
          <a:p>
            <a:pPr defTabSz="966612">
              <a:defRPr/>
            </a:pPr>
            <a:r>
              <a:rPr lang="en-US" dirty="0"/>
              <a:t>ACTIVITY: </a:t>
            </a:r>
            <a:r>
              <a:rPr lang="en-US" sz="1300" dirty="0">
                <a:solidFill>
                  <a:srgbClr val="C00000"/>
                </a:solidFill>
              </a:rPr>
              <a:t>Go to Menti.com and identify some ways you might incorporate modelling with your students.</a:t>
            </a:r>
          </a:p>
          <a:p>
            <a:endParaRPr lang="en-US" dirty="0"/>
          </a:p>
          <a:p>
            <a:endParaRPr lang="en-US" dirty="0"/>
          </a:p>
        </p:txBody>
      </p:sp>
      <p:sp>
        <p:nvSpPr>
          <p:cNvPr id="4" name="Slide Number Placeholder 3"/>
          <p:cNvSpPr>
            <a:spLocks noGrp="1"/>
          </p:cNvSpPr>
          <p:nvPr>
            <p:ph type="sldNum" sz="quarter" idx="5"/>
          </p:nvPr>
        </p:nvSpPr>
        <p:spPr/>
        <p:txBody>
          <a:bodyPr/>
          <a:lstStyle/>
          <a:p>
            <a:fld id="{482BE75A-4A7F-45F3-8E5A-4179DC4B1C34}" type="slidenum">
              <a:rPr lang="en-US" smtClean="0"/>
              <a:t>42</a:t>
            </a:fld>
            <a:endParaRPr lang="en-US"/>
          </a:p>
        </p:txBody>
      </p:sp>
    </p:spTree>
    <p:extLst>
      <p:ext uri="{BB962C8B-B14F-4D97-AF65-F5344CB8AC3E}">
        <p14:creationId xmlns:p14="http://schemas.microsoft.com/office/powerpoint/2010/main" val="24296720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The grade-span specific webinars will dive into much deeper detail on pedagogy, but for the moment I would like to get your thoughts on what types of pedagogical changes you see in the SSAs.  We are going to use </a:t>
            </a:r>
            <a:r>
              <a:rPr lang="en-US" dirty="0" err="1"/>
              <a:t>Jamboard</a:t>
            </a:r>
            <a:r>
              <a:rPr lang="en-US" dirty="0"/>
              <a:t> to record your responses, so please take a minute to click on the hyperlink entered in the chat box and record your thoughts.  </a:t>
            </a:r>
          </a:p>
          <a:p>
            <a:pPr defTabSz="966612">
              <a:defRPr/>
            </a:pPr>
            <a:endParaRPr lang="en-US" dirty="0"/>
          </a:p>
          <a:p>
            <a:pPr defTabSz="966612">
              <a:defRPr/>
            </a:pPr>
            <a:r>
              <a:rPr lang="en-US" dirty="0"/>
              <a:t>1:00</a:t>
            </a:r>
          </a:p>
          <a:p>
            <a:pPr defTabSz="966612">
              <a:defRPr/>
            </a:pPr>
            <a:endParaRPr lang="en-US" dirty="0"/>
          </a:p>
          <a:p>
            <a:pPr defTabSz="966612">
              <a:defRPr/>
            </a:pPr>
            <a:r>
              <a:rPr lang="en-US" dirty="0"/>
              <a:t>JAMBOARD</a:t>
            </a:r>
          </a:p>
          <a:p>
            <a:pPr defTabSz="966612">
              <a:defRPr/>
            </a:pPr>
            <a:r>
              <a:rPr lang="en-US" dirty="0"/>
              <a:t>https://jamboard.google.com/d/1fBkX59L-flx3XwreXnCiNPUq0pTof_QQj0jjDCURIjI/edit?usp=sharing</a:t>
            </a:r>
          </a:p>
          <a:p>
            <a:pPr defTabSz="966612">
              <a:defRPr/>
            </a:pPr>
            <a:endParaRPr lang="en-US" dirty="0"/>
          </a:p>
          <a:p>
            <a:endParaRPr lang="en-US" dirty="0"/>
          </a:p>
        </p:txBody>
      </p:sp>
      <p:sp>
        <p:nvSpPr>
          <p:cNvPr id="4" name="Slide Number Placeholder 3"/>
          <p:cNvSpPr>
            <a:spLocks noGrp="1"/>
          </p:cNvSpPr>
          <p:nvPr>
            <p:ph type="sldNum" sz="quarter" idx="5"/>
          </p:nvPr>
        </p:nvSpPr>
        <p:spPr/>
        <p:txBody>
          <a:bodyPr/>
          <a:lstStyle/>
          <a:p>
            <a:fld id="{482BE75A-4A7F-45F3-8E5A-4179DC4B1C34}" type="slidenum">
              <a:rPr lang="en-US" smtClean="0"/>
              <a:t>43</a:t>
            </a:fld>
            <a:endParaRPr lang="en-US"/>
          </a:p>
        </p:txBody>
      </p:sp>
    </p:spTree>
    <p:extLst>
      <p:ext uri="{BB962C8B-B14F-4D97-AF65-F5344CB8AC3E}">
        <p14:creationId xmlns:p14="http://schemas.microsoft.com/office/powerpoint/2010/main" val="21890478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 want to take just a few moments to emphasize the cross-curricular nature of the Science Standards for Alaska.  These standards have very intentionally been aligned to both the ELA and Math standards to allow easy incorporation of all three standard sets at every grade level.  </a:t>
            </a:r>
          </a:p>
          <a:p>
            <a:endParaRPr lang="en-US" dirty="0"/>
          </a:p>
          <a:p>
            <a:pPr defTabSz="966612">
              <a:defRPr/>
            </a:pPr>
            <a:r>
              <a:rPr lang="en-US" b="1" dirty="0"/>
              <a:t>Scientific inquiry requires other content areas.  </a:t>
            </a:r>
            <a:r>
              <a:rPr lang="en-US" dirty="0"/>
              <a:t>It is inherently interdisciplinary.  It requires the application of mathematics, literacy skills, technology, civics, ethics, and even art.  Science does not exist</a:t>
            </a:r>
            <a:r>
              <a:rPr lang="en-US" baseline="0" dirty="0"/>
              <a:t> in a vacuum.  It is the result of combining numerous disciplinary areas in novel ways.  Take for example this photo of the Dragon Crew Capsule launch.  Launching a human into space obviously requires a mastery of mathematics, physics, chemistry, and biology.  But it also requires proficiency in literacy—to read manuals and launch procedures, and to communicate with the public.  It requires the will of the people and a commitment from the government.  It requires a firm grasp and application of the newest technologies.  It raises ethical questions about the utilization of, and access to, space.  And yes, it definitely incorporates elements of art and design – would anyone deny this photograph is a work of art?</a:t>
            </a:r>
            <a:endParaRPr lang="en-US" dirty="0"/>
          </a:p>
          <a:p>
            <a:endParaRPr lang="en-US" dirty="0"/>
          </a:p>
          <a:p>
            <a:r>
              <a:rPr lang="en-US" dirty="0"/>
              <a:t>0:45</a:t>
            </a:r>
          </a:p>
        </p:txBody>
      </p:sp>
      <p:sp>
        <p:nvSpPr>
          <p:cNvPr id="4" name="Slide Number Placeholder 3"/>
          <p:cNvSpPr>
            <a:spLocks noGrp="1"/>
          </p:cNvSpPr>
          <p:nvPr>
            <p:ph type="sldNum" sz="quarter" idx="5"/>
          </p:nvPr>
        </p:nvSpPr>
        <p:spPr/>
        <p:txBody>
          <a:bodyPr/>
          <a:lstStyle/>
          <a:p>
            <a:fld id="{482BE75A-4A7F-45F3-8E5A-4179DC4B1C34}" type="slidenum">
              <a:rPr lang="en-US" smtClean="0"/>
              <a:t>44</a:t>
            </a:fld>
            <a:endParaRPr lang="en-US"/>
          </a:p>
        </p:txBody>
      </p:sp>
    </p:spTree>
    <p:extLst>
      <p:ext uri="{BB962C8B-B14F-4D97-AF65-F5344CB8AC3E}">
        <p14:creationId xmlns:p14="http://schemas.microsoft.com/office/powerpoint/2010/main" val="13485529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0:15</a:t>
            </a:r>
          </a:p>
        </p:txBody>
      </p:sp>
      <p:sp>
        <p:nvSpPr>
          <p:cNvPr id="4" name="Slide Number Placeholder 3"/>
          <p:cNvSpPr>
            <a:spLocks noGrp="1"/>
          </p:cNvSpPr>
          <p:nvPr>
            <p:ph type="sldNum" sz="quarter" idx="5"/>
          </p:nvPr>
        </p:nvSpPr>
        <p:spPr/>
        <p:txBody>
          <a:bodyPr/>
          <a:lstStyle/>
          <a:p>
            <a:fld id="{482BE75A-4A7F-45F3-8E5A-4179DC4B1C34}" type="slidenum">
              <a:rPr lang="en-US" smtClean="0"/>
              <a:t>45</a:t>
            </a:fld>
            <a:endParaRPr lang="en-US"/>
          </a:p>
        </p:txBody>
      </p:sp>
    </p:spTree>
    <p:extLst>
      <p:ext uri="{BB962C8B-B14F-4D97-AF65-F5344CB8AC3E}">
        <p14:creationId xmlns:p14="http://schemas.microsoft.com/office/powerpoint/2010/main" val="2430022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0:45</a:t>
            </a:r>
          </a:p>
        </p:txBody>
      </p:sp>
      <p:sp>
        <p:nvSpPr>
          <p:cNvPr id="4" name="Slide Number Placeholder 3"/>
          <p:cNvSpPr>
            <a:spLocks noGrp="1"/>
          </p:cNvSpPr>
          <p:nvPr>
            <p:ph type="sldNum" sz="quarter" idx="5"/>
          </p:nvPr>
        </p:nvSpPr>
        <p:spPr/>
        <p:txBody>
          <a:bodyPr/>
          <a:lstStyle/>
          <a:p>
            <a:fld id="{482BE75A-4A7F-45F3-8E5A-4179DC4B1C34}" type="slidenum">
              <a:rPr lang="en-US" smtClean="0"/>
              <a:t>46</a:t>
            </a:fld>
            <a:endParaRPr lang="en-US"/>
          </a:p>
        </p:txBody>
      </p:sp>
    </p:spTree>
    <p:extLst>
      <p:ext uri="{BB962C8B-B14F-4D97-AF65-F5344CB8AC3E}">
        <p14:creationId xmlns:p14="http://schemas.microsoft.com/office/powerpoint/2010/main" val="39492388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meeting has been recorded and DEED will post the video soon.  </a:t>
            </a:r>
            <a:r>
              <a:rPr lang="en-US"/>
              <a:t>Look for a link from the DEED standards webpage.</a:t>
            </a:r>
          </a:p>
          <a:p>
            <a:endParaRPr lang="en-US" dirty="0"/>
          </a:p>
        </p:txBody>
      </p:sp>
      <p:sp>
        <p:nvSpPr>
          <p:cNvPr id="4" name="Slide Number Placeholder 3"/>
          <p:cNvSpPr>
            <a:spLocks noGrp="1"/>
          </p:cNvSpPr>
          <p:nvPr>
            <p:ph type="sldNum" sz="quarter" idx="5"/>
          </p:nvPr>
        </p:nvSpPr>
        <p:spPr/>
        <p:txBody>
          <a:bodyPr/>
          <a:lstStyle/>
          <a:p>
            <a:fld id="{482BE75A-4A7F-45F3-8E5A-4179DC4B1C34}" type="slidenum">
              <a:rPr lang="en-US" smtClean="0"/>
              <a:t>47</a:t>
            </a:fld>
            <a:endParaRPr lang="en-US"/>
          </a:p>
        </p:txBody>
      </p:sp>
    </p:spTree>
    <p:extLst>
      <p:ext uri="{BB962C8B-B14F-4D97-AF65-F5344CB8AC3E}">
        <p14:creationId xmlns:p14="http://schemas.microsoft.com/office/powerpoint/2010/main" val="8517712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0:30</a:t>
            </a:r>
          </a:p>
          <a:p>
            <a:endParaRPr lang="en-US" sz="1400" u="sng" dirty="0">
              <a:hlinkClick r:id="rId3"/>
            </a:endParaRPr>
          </a:p>
          <a:p>
            <a:r>
              <a:rPr lang="en-US" sz="1300" u="sng" dirty="0">
                <a:hlinkClick r:id="rId3"/>
              </a:rPr>
              <a:t>https://ngss.nsta.org/Classroom-Resources.aspx</a:t>
            </a:r>
            <a:endParaRPr lang="en-US" sz="1300" dirty="0"/>
          </a:p>
          <a:p>
            <a:r>
              <a:rPr lang="en-US" sz="1300" u="sng" dirty="0">
                <a:hlinkClick r:id="rId4"/>
              </a:rPr>
              <a:t>https://www.nextgenscience.org/resources/examples-quality-ngss-design</a:t>
            </a:r>
            <a:r>
              <a:rPr lang="en-US" sz="1300" dirty="0"/>
              <a:t> </a:t>
            </a:r>
          </a:p>
          <a:p>
            <a:r>
              <a:rPr lang="en-US" sz="1300" u="sng" dirty="0">
                <a:hlinkClick r:id="rId5"/>
              </a:rPr>
              <a:t>https://www.adfg.alaska.gov/index.cfm?adfg=educators.main</a:t>
            </a:r>
            <a:endParaRPr lang="en-US" sz="1300" dirty="0"/>
          </a:p>
          <a:p>
            <a:r>
              <a:rPr lang="en-US" sz="1300" u="sng" dirty="0">
                <a:hlinkClick r:id="rId6"/>
              </a:rPr>
              <a:t>https://www.fishwildlife.org/projectwild</a:t>
            </a:r>
            <a:endParaRPr lang="en-US" sz="1300" dirty="0"/>
          </a:p>
          <a:p>
            <a:r>
              <a:rPr lang="en-US" sz="1300" u="sng" dirty="0">
                <a:hlinkClick r:id="rId7"/>
              </a:rPr>
              <a:t>https://www.adfg.alaska.gov/index.cfm?adfg=educators.wildwonders</a:t>
            </a:r>
            <a:endParaRPr lang="en-US" sz="1300" dirty="0"/>
          </a:p>
          <a:p>
            <a:r>
              <a:rPr lang="en-US" sz="1300" u="sng" dirty="0">
                <a:hlinkClick r:id="rId8"/>
              </a:rPr>
              <a:t>https://www.projectwet.org/</a:t>
            </a:r>
            <a:endParaRPr lang="en-US" sz="1300" dirty="0"/>
          </a:p>
          <a:p>
            <a:endParaRPr lang="en-US" dirty="0"/>
          </a:p>
          <a:p>
            <a:endParaRPr lang="en-US" dirty="0"/>
          </a:p>
        </p:txBody>
      </p:sp>
      <p:sp>
        <p:nvSpPr>
          <p:cNvPr id="4" name="Slide Number Placeholder 3"/>
          <p:cNvSpPr>
            <a:spLocks noGrp="1"/>
          </p:cNvSpPr>
          <p:nvPr>
            <p:ph type="sldNum" sz="quarter" idx="5"/>
          </p:nvPr>
        </p:nvSpPr>
        <p:spPr/>
        <p:txBody>
          <a:bodyPr/>
          <a:lstStyle/>
          <a:p>
            <a:fld id="{482BE75A-4A7F-45F3-8E5A-4179DC4B1C34}" type="slidenum">
              <a:rPr lang="en-US" smtClean="0"/>
              <a:t>48</a:t>
            </a:fld>
            <a:endParaRPr lang="en-US"/>
          </a:p>
        </p:txBody>
      </p:sp>
    </p:spTree>
    <p:extLst>
      <p:ext uri="{BB962C8B-B14F-4D97-AF65-F5344CB8AC3E}">
        <p14:creationId xmlns:p14="http://schemas.microsoft.com/office/powerpoint/2010/main" val="42731713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0:15</a:t>
            </a:r>
          </a:p>
        </p:txBody>
      </p:sp>
      <p:sp>
        <p:nvSpPr>
          <p:cNvPr id="4" name="Slide Number Placeholder 3"/>
          <p:cNvSpPr>
            <a:spLocks noGrp="1"/>
          </p:cNvSpPr>
          <p:nvPr>
            <p:ph type="sldNum" sz="quarter" idx="5"/>
          </p:nvPr>
        </p:nvSpPr>
        <p:spPr/>
        <p:txBody>
          <a:bodyPr/>
          <a:lstStyle/>
          <a:p>
            <a:fld id="{482BE75A-4A7F-45F3-8E5A-4179DC4B1C34}" type="slidenum">
              <a:rPr lang="en-US" smtClean="0"/>
              <a:t>49</a:t>
            </a:fld>
            <a:endParaRPr lang="en-US"/>
          </a:p>
        </p:txBody>
      </p:sp>
    </p:spTree>
    <p:extLst>
      <p:ext uri="{BB962C8B-B14F-4D97-AF65-F5344CB8AC3E}">
        <p14:creationId xmlns:p14="http://schemas.microsoft.com/office/powerpoint/2010/main" val="4013641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guided by the 3 pillars of the Education challenge</a:t>
            </a:r>
          </a:p>
        </p:txBody>
      </p:sp>
      <p:sp>
        <p:nvSpPr>
          <p:cNvPr id="4" name="Slide Number Placeholder 3"/>
          <p:cNvSpPr>
            <a:spLocks noGrp="1"/>
          </p:cNvSpPr>
          <p:nvPr>
            <p:ph type="sldNum" sz="quarter" idx="5"/>
          </p:nvPr>
        </p:nvSpPr>
        <p:spPr/>
        <p:txBody>
          <a:bodyPr/>
          <a:lstStyle/>
          <a:p>
            <a:fld id="{482BE75A-4A7F-45F3-8E5A-4179DC4B1C34}" type="slidenum">
              <a:rPr lang="en-US" smtClean="0"/>
              <a:t>5</a:t>
            </a:fld>
            <a:endParaRPr lang="en-US"/>
          </a:p>
        </p:txBody>
      </p:sp>
    </p:spTree>
    <p:extLst>
      <p:ext uri="{BB962C8B-B14F-4D97-AF65-F5344CB8AC3E}">
        <p14:creationId xmlns:p14="http://schemas.microsoft.com/office/powerpoint/2010/main" val="10311242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a:t>
            </a:r>
          </a:p>
          <a:p>
            <a:endParaRPr lang="en-US" dirty="0"/>
          </a:p>
          <a:p>
            <a:r>
              <a:rPr lang="en-US" dirty="0"/>
              <a:t>Registration link into chat box…</a:t>
            </a:r>
          </a:p>
          <a:p>
            <a:endParaRPr lang="en-US" dirty="0"/>
          </a:p>
          <a:p>
            <a:r>
              <a:rPr lang="en-US" dirty="0"/>
              <a:t>https://app.smartsheet.com/b/form/b606d757faa74599b0f10a106ae4845a </a:t>
            </a:r>
          </a:p>
        </p:txBody>
      </p:sp>
      <p:sp>
        <p:nvSpPr>
          <p:cNvPr id="4" name="Slide Number Placeholder 3"/>
          <p:cNvSpPr>
            <a:spLocks noGrp="1"/>
          </p:cNvSpPr>
          <p:nvPr>
            <p:ph type="sldNum" sz="quarter" idx="5"/>
          </p:nvPr>
        </p:nvSpPr>
        <p:spPr/>
        <p:txBody>
          <a:bodyPr/>
          <a:lstStyle/>
          <a:p>
            <a:fld id="{482BE75A-4A7F-45F3-8E5A-4179DC4B1C34}" type="slidenum">
              <a:rPr lang="en-US" smtClean="0"/>
              <a:t>50</a:t>
            </a:fld>
            <a:endParaRPr lang="en-US"/>
          </a:p>
        </p:txBody>
      </p:sp>
    </p:spTree>
    <p:extLst>
      <p:ext uri="{BB962C8B-B14F-4D97-AF65-F5344CB8AC3E}">
        <p14:creationId xmlns:p14="http://schemas.microsoft.com/office/powerpoint/2010/main" val="25868570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hlinkClick r:id="rId3"/>
              </a:rPr>
              <a:t>http://list.state.ak.us/mailman/listinfo/ak.scienceteachers</a:t>
            </a:r>
            <a:endParaRPr lang="en-US" dirty="0"/>
          </a:p>
          <a:p>
            <a:endParaRPr lang="en-US" dirty="0"/>
          </a:p>
          <a:p>
            <a:r>
              <a:rPr lang="en-US" dirty="0"/>
              <a:t>1:00</a:t>
            </a:r>
          </a:p>
          <a:p>
            <a:endParaRPr lang="en-US" dirty="0"/>
          </a:p>
        </p:txBody>
      </p:sp>
      <p:sp>
        <p:nvSpPr>
          <p:cNvPr id="4" name="Slide Number Placeholder 3"/>
          <p:cNvSpPr>
            <a:spLocks noGrp="1"/>
          </p:cNvSpPr>
          <p:nvPr>
            <p:ph type="sldNum" sz="quarter" idx="5"/>
          </p:nvPr>
        </p:nvSpPr>
        <p:spPr/>
        <p:txBody>
          <a:bodyPr/>
          <a:lstStyle/>
          <a:p>
            <a:fld id="{482BE75A-4A7F-45F3-8E5A-4179DC4B1C34}" type="slidenum">
              <a:rPr lang="en-US" smtClean="0"/>
              <a:t>51</a:t>
            </a:fld>
            <a:endParaRPr lang="en-US"/>
          </a:p>
        </p:txBody>
      </p:sp>
    </p:spTree>
    <p:extLst>
      <p:ext uri="{BB962C8B-B14F-4D97-AF65-F5344CB8AC3E}">
        <p14:creationId xmlns:p14="http://schemas.microsoft.com/office/powerpoint/2010/main" val="2059633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2BE75A-4A7F-45F3-8E5A-4179DC4B1C34}" type="slidenum">
              <a:rPr lang="en-US" smtClean="0"/>
              <a:t>52</a:t>
            </a:fld>
            <a:endParaRPr lang="en-US"/>
          </a:p>
        </p:txBody>
      </p:sp>
    </p:spTree>
    <p:extLst>
      <p:ext uri="{BB962C8B-B14F-4D97-AF65-F5344CB8AC3E}">
        <p14:creationId xmlns:p14="http://schemas.microsoft.com/office/powerpoint/2010/main" val="41580042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2BE75A-4A7F-45F3-8E5A-4179DC4B1C34}" type="slidenum">
              <a:rPr lang="en-US" smtClean="0"/>
              <a:t>53</a:t>
            </a:fld>
            <a:endParaRPr lang="en-US"/>
          </a:p>
        </p:txBody>
      </p:sp>
    </p:spTree>
    <p:extLst>
      <p:ext uri="{BB962C8B-B14F-4D97-AF65-F5344CB8AC3E}">
        <p14:creationId xmlns:p14="http://schemas.microsoft.com/office/powerpoint/2010/main" val="3258684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do a quick introduction activity; review the reasoning behind the new standards; look at how to read the standards; investigate some major shifts in the document; and then take a look at some strategies for instruction.  Finally, we will wrap up with a review of some resources and look at the other upcoming webinars.</a:t>
            </a:r>
          </a:p>
          <a:p>
            <a:endParaRPr lang="en-US" dirty="0"/>
          </a:p>
          <a:p>
            <a:endParaRPr lang="en-US" dirty="0"/>
          </a:p>
        </p:txBody>
      </p:sp>
      <p:sp>
        <p:nvSpPr>
          <p:cNvPr id="4" name="Footer Placeholder 3"/>
          <p:cNvSpPr>
            <a:spLocks noGrp="1"/>
          </p:cNvSpPr>
          <p:nvPr>
            <p:ph type="ftr" sz="quarter" idx="10"/>
          </p:nvPr>
        </p:nvSpPr>
        <p:spPr/>
        <p:txBody>
          <a:bodyPr/>
          <a:lstStyle/>
          <a:p>
            <a:r>
              <a:rPr lang="en-US"/>
              <a:t>An Excellent Education for Every Student Every Day</a:t>
            </a:r>
          </a:p>
        </p:txBody>
      </p:sp>
      <p:sp>
        <p:nvSpPr>
          <p:cNvPr id="5" name="Slide Number Placeholder 4"/>
          <p:cNvSpPr>
            <a:spLocks noGrp="1"/>
          </p:cNvSpPr>
          <p:nvPr>
            <p:ph type="sldNum" sz="quarter" idx="11"/>
          </p:nvPr>
        </p:nvSpPr>
        <p:spPr/>
        <p:txBody>
          <a:bodyPr/>
          <a:lstStyle/>
          <a:p>
            <a:fld id="{BAB7AB3E-3E92-4553-BAA2-302AC4B5F5B1}" type="slidenum">
              <a:rPr lang="en-US" smtClean="0"/>
              <a:t>6</a:t>
            </a:fld>
            <a:endParaRPr lang="en-US"/>
          </a:p>
        </p:txBody>
      </p:sp>
    </p:spTree>
    <p:extLst>
      <p:ext uri="{BB962C8B-B14F-4D97-AF65-F5344CB8AC3E}">
        <p14:creationId xmlns:p14="http://schemas.microsoft.com/office/powerpoint/2010/main" val="3190001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Zoom renaming activity—First name, district, grades</a:t>
            </a:r>
          </a:p>
          <a:p>
            <a:endParaRPr lang="en-US" dirty="0"/>
          </a:p>
          <a:p>
            <a:r>
              <a:rPr lang="en-US" dirty="0"/>
              <a:t>1:00</a:t>
            </a:r>
          </a:p>
        </p:txBody>
      </p:sp>
      <p:sp>
        <p:nvSpPr>
          <p:cNvPr id="4" name="Slide Number Placeholder 3"/>
          <p:cNvSpPr>
            <a:spLocks noGrp="1"/>
          </p:cNvSpPr>
          <p:nvPr>
            <p:ph type="sldNum" sz="quarter" idx="5"/>
          </p:nvPr>
        </p:nvSpPr>
        <p:spPr/>
        <p:txBody>
          <a:bodyPr/>
          <a:lstStyle/>
          <a:p>
            <a:fld id="{482BE75A-4A7F-45F3-8E5A-4179DC4B1C34}" type="slidenum">
              <a:rPr lang="en-US" smtClean="0"/>
              <a:t>7</a:t>
            </a:fld>
            <a:endParaRPr lang="en-US"/>
          </a:p>
        </p:txBody>
      </p:sp>
    </p:spTree>
    <p:extLst>
      <p:ext uri="{BB962C8B-B14F-4D97-AF65-F5344CB8AC3E}">
        <p14:creationId xmlns:p14="http://schemas.microsoft.com/office/powerpoint/2010/main" val="1786887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0:15</a:t>
            </a:r>
          </a:p>
        </p:txBody>
      </p:sp>
      <p:sp>
        <p:nvSpPr>
          <p:cNvPr id="4" name="Slide Number Placeholder 3"/>
          <p:cNvSpPr>
            <a:spLocks noGrp="1"/>
          </p:cNvSpPr>
          <p:nvPr>
            <p:ph type="sldNum" sz="quarter" idx="5"/>
          </p:nvPr>
        </p:nvSpPr>
        <p:spPr/>
        <p:txBody>
          <a:bodyPr/>
          <a:lstStyle/>
          <a:p>
            <a:fld id="{482BE75A-4A7F-45F3-8E5A-4179DC4B1C34}" type="slidenum">
              <a:rPr lang="en-US" smtClean="0"/>
              <a:t>8</a:t>
            </a:fld>
            <a:endParaRPr lang="en-US"/>
          </a:p>
        </p:txBody>
      </p:sp>
    </p:spTree>
    <p:extLst>
      <p:ext uri="{BB962C8B-B14F-4D97-AF65-F5344CB8AC3E}">
        <p14:creationId xmlns:p14="http://schemas.microsoft.com/office/powerpoint/2010/main" val="2349499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revision of the science standards was in 2005, published in early 2006.  Those were  the Grade Level Expectations, or GLEs.  And to be completely honest the GLEs were just plain out of date.  An awful lot has transpired since the early 2000’s that significantly impacts science education, including major socio‐cultural changes and technological advances.  </a:t>
            </a:r>
          </a:p>
          <a:p>
            <a:endParaRPr lang="en-US" dirty="0"/>
          </a:p>
          <a:p>
            <a:r>
              <a:rPr lang="en-US" b="1" dirty="0"/>
              <a:t>I would like to challenge you to consider some changes in science and technology over the  past fifteen years that have significantly impacted your or your community.  Go ahead and share in the chat box…</a:t>
            </a:r>
          </a:p>
          <a:p>
            <a:endParaRPr lang="en-US" dirty="0"/>
          </a:p>
          <a:p>
            <a:r>
              <a:rPr lang="en-US" dirty="0"/>
              <a:t>Since that time, Pluto has been both reclassified as a dwarf planet and visited by the New Horizons probe, the Higgs Boson was discovered at CERN, the CRISPR‐Cas9 system has dramatically altered our ability to precisely edit DNA, several new hominin and ancestral human species have been identified, we have confirmed Einstein's theory that gravitational waves impact space‐time, the first human‐made objects have left our Solar System (Voyagers 1 &amp; 2), and the first iPhone was released [phones now run our lives]. </a:t>
            </a:r>
          </a:p>
          <a:p>
            <a:endParaRPr lang="en-US" dirty="0"/>
          </a:p>
          <a:p>
            <a:r>
              <a:rPr lang="en-US" dirty="0"/>
              <a:t>1:30</a:t>
            </a:r>
          </a:p>
        </p:txBody>
      </p:sp>
      <p:sp>
        <p:nvSpPr>
          <p:cNvPr id="4" name="Slide Number Placeholder 3"/>
          <p:cNvSpPr>
            <a:spLocks noGrp="1"/>
          </p:cNvSpPr>
          <p:nvPr>
            <p:ph type="sldNum" sz="quarter" idx="5"/>
          </p:nvPr>
        </p:nvSpPr>
        <p:spPr/>
        <p:txBody>
          <a:bodyPr/>
          <a:lstStyle/>
          <a:p>
            <a:fld id="{482BE75A-4A7F-45F3-8E5A-4179DC4B1C34}" type="slidenum">
              <a:rPr lang="en-US" smtClean="0"/>
              <a:t>9</a:t>
            </a:fld>
            <a:endParaRPr lang="en-US"/>
          </a:p>
        </p:txBody>
      </p:sp>
    </p:spTree>
    <p:extLst>
      <p:ext uri="{BB962C8B-B14F-4D97-AF65-F5344CB8AC3E}">
        <p14:creationId xmlns:p14="http://schemas.microsoft.com/office/powerpoint/2010/main" val="1400755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pPr algn="ctr"/>
            <a:r>
              <a:rPr lang="en-US"/>
              <a:t>· An Excellent Education for Every Student Every Day ·</a:t>
            </a:r>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8F70FDB2-A6A2-4330-993F-395761078E77}" type="slidenum">
              <a:rPr lang="en-US" smtClean="0"/>
              <a:pPr/>
              <a:t>‹#›</a:t>
            </a:fld>
            <a:endParaRPr lang="en-US" dirty="0"/>
          </a:p>
        </p:txBody>
      </p:sp>
    </p:spTree>
    <p:extLst>
      <p:ext uri="{BB962C8B-B14F-4D97-AF65-F5344CB8AC3E}">
        <p14:creationId xmlns:p14="http://schemas.microsoft.com/office/powerpoint/2010/main" val="3788808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pPr algn="ctr"/>
            <a:r>
              <a:rPr lang="en-US"/>
              <a:t>· An Excellent Education for Every Student Every Day ·</a:t>
            </a:r>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F70FDB2-A6A2-4330-993F-395761078E77}" type="slidenum">
              <a:rPr lang="en-US" smtClean="0"/>
              <a:pPr/>
              <a:t>‹#›</a:t>
            </a:fld>
            <a:endParaRPr lang="en-US" dirty="0"/>
          </a:p>
        </p:txBody>
      </p:sp>
    </p:spTree>
    <p:extLst>
      <p:ext uri="{BB962C8B-B14F-4D97-AF65-F5344CB8AC3E}">
        <p14:creationId xmlns:p14="http://schemas.microsoft.com/office/powerpoint/2010/main" val="2930383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pPr algn="ctr"/>
            <a:r>
              <a:rPr lang="en-US"/>
              <a:t>· An Excellent Education for Every Student Every Day ·</a:t>
            </a:r>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F70FDB2-A6A2-4330-993F-395761078E77}" type="slidenum">
              <a:rPr lang="en-US" smtClean="0"/>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58845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6" name="Footer Placeholder 5"/>
          <p:cNvSpPr>
            <a:spLocks noGrp="1"/>
          </p:cNvSpPr>
          <p:nvPr>
            <p:ph type="ftr" sz="quarter" idx="11"/>
          </p:nvPr>
        </p:nvSpPr>
        <p:spPr/>
        <p:txBody>
          <a:bodyPr/>
          <a:lstStyle/>
          <a:p>
            <a:pPr algn="ctr"/>
            <a:r>
              <a:rPr lang="en-US"/>
              <a:t>· An Excellent Education for Every Student Every Day ·</a:t>
            </a:r>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F70FDB2-A6A2-4330-993F-395761078E77}" type="slidenum">
              <a:rPr lang="en-US" smtClean="0"/>
              <a:pPr/>
              <a:t>‹#›</a:t>
            </a:fld>
            <a:endParaRPr lang="en-US" dirty="0"/>
          </a:p>
        </p:txBody>
      </p:sp>
    </p:spTree>
    <p:extLst>
      <p:ext uri="{BB962C8B-B14F-4D97-AF65-F5344CB8AC3E}">
        <p14:creationId xmlns:p14="http://schemas.microsoft.com/office/powerpoint/2010/main" val="205313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6" name="Footer Placeholder 5"/>
          <p:cNvSpPr>
            <a:spLocks noGrp="1"/>
          </p:cNvSpPr>
          <p:nvPr>
            <p:ph type="ftr" sz="quarter" idx="11"/>
          </p:nvPr>
        </p:nvSpPr>
        <p:spPr/>
        <p:txBody>
          <a:bodyPr/>
          <a:lstStyle/>
          <a:p>
            <a:pPr algn="ctr"/>
            <a:r>
              <a:rPr lang="en-US"/>
              <a:t>· An Excellent Education for Every Student Every Day ·</a:t>
            </a:r>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F70FDB2-A6A2-4330-993F-395761078E77}" type="slidenum">
              <a:rPr lang="en-US" smtClean="0"/>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09161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6" name="Footer Placeholder 5"/>
          <p:cNvSpPr>
            <a:spLocks noGrp="1"/>
          </p:cNvSpPr>
          <p:nvPr>
            <p:ph type="ftr" sz="quarter" idx="11"/>
          </p:nvPr>
        </p:nvSpPr>
        <p:spPr/>
        <p:txBody>
          <a:bodyPr/>
          <a:lstStyle/>
          <a:p>
            <a:pPr algn="ctr"/>
            <a:r>
              <a:rPr lang="en-US"/>
              <a:t>· An Excellent Education for Every Student Every Day ·</a:t>
            </a:r>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F70FDB2-A6A2-4330-993F-395761078E77}" type="slidenum">
              <a:rPr lang="en-US" smtClean="0"/>
              <a:pPr/>
              <a:t>‹#›</a:t>
            </a:fld>
            <a:endParaRPr lang="en-US" dirty="0"/>
          </a:p>
        </p:txBody>
      </p:sp>
    </p:spTree>
    <p:extLst>
      <p:ext uri="{BB962C8B-B14F-4D97-AF65-F5344CB8AC3E}">
        <p14:creationId xmlns:p14="http://schemas.microsoft.com/office/powerpoint/2010/main" val="1449601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pPr algn="ctr"/>
            <a:r>
              <a:rPr lang="en-US"/>
              <a:t>· An Excellent Education for Every Student Every Day ·</a:t>
            </a:r>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F70FDB2-A6A2-4330-993F-395761078E77}" type="slidenum">
              <a:rPr lang="en-US" smtClean="0"/>
              <a:pPr/>
              <a:t>‹#›</a:t>
            </a:fld>
            <a:endParaRPr lang="en-US" dirty="0"/>
          </a:p>
        </p:txBody>
      </p:sp>
    </p:spTree>
    <p:extLst>
      <p:ext uri="{BB962C8B-B14F-4D97-AF65-F5344CB8AC3E}">
        <p14:creationId xmlns:p14="http://schemas.microsoft.com/office/powerpoint/2010/main" val="1684091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pPr algn="ctr"/>
            <a:r>
              <a:rPr lang="en-US"/>
              <a:t>· An Excellent Education for Every Student Every Day ·</a:t>
            </a:r>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F70FDB2-A6A2-4330-993F-395761078E77}" type="slidenum">
              <a:rPr lang="en-US" smtClean="0"/>
              <a:pPr/>
              <a:t>‹#›</a:t>
            </a:fld>
            <a:endParaRPr lang="en-US" dirty="0"/>
          </a:p>
        </p:txBody>
      </p:sp>
    </p:spTree>
    <p:extLst>
      <p:ext uri="{BB962C8B-B14F-4D97-AF65-F5344CB8AC3E}">
        <p14:creationId xmlns:p14="http://schemas.microsoft.com/office/powerpoint/2010/main" val="3281154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pPr algn="ctr"/>
            <a:r>
              <a:rPr lang="en-US"/>
              <a:t>· An Excellent Education for Every Student Every Day ·</a:t>
            </a:r>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F70FDB2-A6A2-4330-993F-395761078E77}" type="slidenum">
              <a:rPr lang="en-US" smtClean="0"/>
              <a:pPr/>
              <a:t>‹#›</a:t>
            </a:fld>
            <a:endParaRPr lang="en-US" dirty="0"/>
          </a:p>
        </p:txBody>
      </p:sp>
    </p:spTree>
    <p:extLst>
      <p:ext uri="{BB962C8B-B14F-4D97-AF65-F5344CB8AC3E}">
        <p14:creationId xmlns:p14="http://schemas.microsoft.com/office/powerpoint/2010/main" val="682326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pPr algn="ctr"/>
            <a:r>
              <a:rPr lang="en-US"/>
              <a:t>· An Excellent Education for Every Student Every Day ·</a:t>
            </a:r>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F70FDB2-A6A2-4330-993F-395761078E77}" type="slidenum">
              <a:rPr lang="en-US" smtClean="0"/>
              <a:pPr/>
              <a:t>‹#›</a:t>
            </a:fld>
            <a:endParaRPr lang="en-US" dirty="0"/>
          </a:p>
        </p:txBody>
      </p:sp>
    </p:spTree>
    <p:extLst>
      <p:ext uri="{BB962C8B-B14F-4D97-AF65-F5344CB8AC3E}">
        <p14:creationId xmlns:p14="http://schemas.microsoft.com/office/powerpoint/2010/main" val="2608007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pPr algn="ctr"/>
            <a:r>
              <a:rPr lang="en-US"/>
              <a:t>· An Excellent Education for Every Student Every Day ·</a:t>
            </a:r>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8F70FDB2-A6A2-4330-993F-395761078E77}" type="slidenum">
              <a:rPr lang="en-US" smtClean="0"/>
              <a:pPr/>
              <a:t>‹#›</a:t>
            </a:fld>
            <a:endParaRPr lang="en-US" dirty="0"/>
          </a:p>
        </p:txBody>
      </p:sp>
    </p:spTree>
    <p:extLst>
      <p:ext uri="{BB962C8B-B14F-4D97-AF65-F5344CB8AC3E}">
        <p14:creationId xmlns:p14="http://schemas.microsoft.com/office/powerpoint/2010/main" val="3016035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pPr algn="ctr"/>
            <a:r>
              <a:rPr lang="en-US"/>
              <a:t>· An Excellent Education for Every Student Every Day ·</a:t>
            </a:r>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8F70FDB2-A6A2-4330-993F-395761078E77}" type="slidenum">
              <a:rPr lang="en-US" smtClean="0"/>
              <a:pPr/>
              <a:t>‹#›</a:t>
            </a:fld>
            <a:endParaRPr lang="en-US" dirty="0"/>
          </a:p>
        </p:txBody>
      </p:sp>
    </p:spTree>
    <p:extLst>
      <p:ext uri="{BB962C8B-B14F-4D97-AF65-F5344CB8AC3E}">
        <p14:creationId xmlns:p14="http://schemas.microsoft.com/office/powerpoint/2010/main" val="1437891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pPr algn="ctr"/>
            <a:r>
              <a:rPr lang="en-US"/>
              <a:t>· An Excellent Education for Every Student Every Day ·</a:t>
            </a:r>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F70FDB2-A6A2-4330-993F-395761078E77}" type="slidenum">
              <a:rPr lang="en-US" smtClean="0"/>
              <a:pPr/>
              <a:t>‹#›</a:t>
            </a:fld>
            <a:endParaRPr lang="en-US" dirty="0"/>
          </a:p>
        </p:txBody>
      </p:sp>
    </p:spTree>
    <p:extLst>
      <p:ext uri="{BB962C8B-B14F-4D97-AF65-F5344CB8AC3E}">
        <p14:creationId xmlns:p14="http://schemas.microsoft.com/office/powerpoint/2010/main" val="3625425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lgn="ctr"/>
            <a:r>
              <a:rPr lang="en-US"/>
              <a:t>· An Excellent Education for Every Student Every Day ·</a:t>
            </a:r>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F70FDB2-A6A2-4330-993F-395761078E77}" type="slidenum">
              <a:rPr lang="en-US" smtClean="0"/>
              <a:pPr/>
              <a:t>‹#›</a:t>
            </a:fld>
            <a:endParaRPr lang="en-US" dirty="0"/>
          </a:p>
        </p:txBody>
      </p:sp>
    </p:spTree>
    <p:extLst>
      <p:ext uri="{BB962C8B-B14F-4D97-AF65-F5344CB8AC3E}">
        <p14:creationId xmlns:p14="http://schemas.microsoft.com/office/powerpoint/2010/main" val="3169018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algn="ctr"/>
            <a:r>
              <a:rPr lang="en-US"/>
              <a:t>· An Excellent Education for Every Student Every Day ·</a:t>
            </a:r>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F70FDB2-A6A2-4330-993F-395761078E77}" type="slidenum">
              <a:rPr lang="en-US" smtClean="0"/>
              <a:pPr/>
              <a:t>‹#›</a:t>
            </a:fld>
            <a:endParaRPr lang="en-US" dirty="0"/>
          </a:p>
        </p:txBody>
      </p:sp>
    </p:spTree>
    <p:extLst>
      <p:ext uri="{BB962C8B-B14F-4D97-AF65-F5344CB8AC3E}">
        <p14:creationId xmlns:p14="http://schemas.microsoft.com/office/powerpoint/2010/main" val="978599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algn="ctr"/>
            <a:r>
              <a:rPr lang="en-US"/>
              <a:t>· An Excellent Education for Every Student Every Day ·</a:t>
            </a:r>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F70FDB2-A6A2-4330-993F-395761078E77}" type="slidenum">
              <a:rPr lang="en-US" smtClean="0"/>
              <a:pPr/>
              <a:t>‹#›</a:t>
            </a:fld>
            <a:endParaRPr lang="en-US" dirty="0"/>
          </a:p>
        </p:txBody>
      </p:sp>
    </p:spTree>
    <p:extLst>
      <p:ext uri="{BB962C8B-B14F-4D97-AF65-F5344CB8AC3E}">
        <p14:creationId xmlns:p14="http://schemas.microsoft.com/office/powerpoint/2010/main" val="38061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lgn="ctr"/>
            <a:r>
              <a:rPr lang="en-US"/>
              <a:t>· An Excellent Education for Every Student Every Day ·</a:t>
            </a:r>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8F70FDB2-A6A2-4330-993F-395761078E77}" type="slidenum">
              <a:rPr lang="en-US" smtClean="0"/>
              <a:pPr/>
              <a:t>‹#›</a:t>
            </a:fld>
            <a:endParaRPr lang="en-US" dirty="0"/>
          </a:p>
        </p:txBody>
      </p:sp>
      <p:pic>
        <p:nvPicPr>
          <p:cNvPr id="34" name="Picture 33">
            <a:extLst>
              <a:ext uri="{FF2B5EF4-FFF2-40B4-BE49-F238E27FC236}">
                <a16:creationId xmlns:a16="http://schemas.microsoft.com/office/drawing/2014/main" id="{00E2E0FA-9A3F-4ADA-9CFC-2D13CDD7CE3F}"/>
              </a:ext>
            </a:extLst>
          </p:cNvPr>
          <p:cNvPicPr>
            <a:picLocks noChangeAspect="1"/>
          </p:cNvPicPr>
          <p:nvPr userDrawn="1"/>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12708" y="6135089"/>
            <a:ext cx="670687" cy="627524"/>
          </a:xfrm>
          <a:prstGeom prst="rect">
            <a:avLst/>
          </a:prstGeom>
          <a:effectLst/>
        </p:spPr>
      </p:pic>
    </p:spTree>
    <p:extLst>
      <p:ext uri="{BB962C8B-B14F-4D97-AF65-F5344CB8AC3E}">
        <p14:creationId xmlns:p14="http://schemas.microsoft.com/office/powerpoint/2010/main" val="227504136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hf hd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9.gif"/><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6.sv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gif"/><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jpe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jpeg"/></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omments" Target="../comments/comment3.xml"/></Relationships>
</file>

<file path=ppt/slides/_rels/slide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57.jpeg"/><Relationship Id="rId4" Type="http://schemas.openxmlformats.org/officeDocument/2006/relationships/image" Target="../media/image5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63.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hyperlink" Target="https://education.alaska.gov/standards/science" TargetMode="Externa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notesSlide" Target="../notesSlides/notesSlide48.xml"/><Relationship Id="rId1" Type="http://schemas.openxmlformats.org/officeDocument/2006/relationships/slideLayout" Target="../slideLayouts/slideLayout6.xml"/><Relationship Id="rId6" Type="http://schemas.openxmlformats.org/officeDocument/2006/relationships/image" Target="../media/image68.jpeg"/><Relationship Id="rId5" Type="http://schemas.openxmlformats.org/officeDocument/2006/relationships/image" Target="../media/image67.png"/><Relationship Id="rId4" Type="http://schemas.openxmlformats.org/officeDocument/2006/relationships/image" Target="../media/image66.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0.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hyperlink" Target="mailto:bjorn.wolter@alaska.gov"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3EBCC-5312-4771-AA4F-5964966DC408}"/>
              </a:ext>
            </a:extLst>
          </p:cNvPr>
          <p:cNvSpPr>
            <a:spLocks noGrp="1"/>
          </p:cNvSpPr>
          <p:nvPr>
            <p:ph type="title"/>
          </p:nvPr>
        </p:nvSpPr>
        <p:spPr/>
        <p:txBody>
          <a:bodyPr/>
          <a:lstStyle/>
          <a:p>
            <a:r>
              <a:rPr lang="en-US" dirty="0"/>
              <a:t>Zoom Tips</a:t>
            </a:r>
          </a:p>
        </p:txBody>
      </p:sp>
      <p:sp>
        <p:nvSpPr>
          <p:cNvPr id="4" name="Slide Number Placeholder 3">
            <a:extLst>
              <a:ext uri="{FF2B5EF4-FFF2-40B4-BE49-F238E27FC236}">
                <a16:creationId xmlns:a16="http://schemas.microsoft.com/office/drawing/2014/main" id="{50BE2B9D-C66C-43BC-BCEE-8159C5B08EA4}"/>
              </a:ext>
              <a:ext uri="{C183D7F6-B498-43B3-948B-1728B52AA6E4}">
                <adec:decorative xmlns:adec="http://schemas.microsoft.com/office/drawing/2017/decorative" val="1"/>
              </a:ext>
            </a:extLst>
          </p:cNvPr>
          <p:cNvSpPr>
            <a:spLocks noGrp="1"/>
          </p:cNvSpPr>
          <p:nvPr>
            <p:ph type="sldNum" sz="quarter" idx="12"/>
          </p:nvPr>
        </p:nvSpPr>
        <p:spPr/>
        <p:txBody>
          <a:bodyPr/>
          <a:lstStyle/>
          <a:p>
            <a:fld id="{8F70FDB2-A6A2-4330-993F-395761078E77}" type="slidenum">
              <a:rPr lang="en-US" smtClean="0"/>
              <a:pPr/>
              <a:t>1</a:t>
            </a:fld>
            <a:endParaRPr lang="en-US" dirty="0"/>
          </a:p>
        </p:txBody>
      </p:sp>
      <p:pic>
        <p:nvPicPr>
          <p:cNvPr id="5" name="Picture 4">
            <a:extLst>
              <a:ext uri="{FF2B5EF4-FFF2-40B4-BE49-F238E27FC236}">
                <a16:creationId xmlns:a16="http://schemas.microsoft.com/office/drawing/2014/main" id="{9D74B2B9-18F6-4693-868F-6F794E192EE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08484" y="1734805"/>
            <a:ext cx="1211127" cy="825138"/>
          </a:xfrm>
          <a:prstGeom prst="rect">
            <a:avLst/>
          </a:prstGeom>
        </p:spPr>
      </p:pic>
      <p:sp>
        <p:nvSpPr>
          <p:cNvPr id="6" name="TextBox 5">
            <a:extLst>
              <a:ext uri="{FF2B5EF4-FFF2-40B4-BE49-F238E27FC236}">
                <a16:creationId xmlns:a16="http://schemas.microsoft.com/office/drawing/2014/main" id="{314AE23D-414C-4EBA-89A4-308A5F2E26AA}"/>
              </a:ext>
            </a:extLst>
          </p:cNvPr>
          <p:cNvSpPr txBox="1"/>
          <p:nvPr/>
        </p:nvSpPr>
        <p:spPr>
          <a:xfrm>
            <a:off x="2730079" y="1805907"/>
            <a:ext cx="5804321" cy="507831"/>
          </a:xfrm>
          <a:prstGeom prst="rect">
            <a:avLst/>
          </a:prstGeom>
          <a:noFill/>
        </p:spPr>
        <p:txBody>
          <a:bodyPr wrap="square" rtlCol="0">
            <a:spAutoFit/>
          </a:bodyPr>
          <a:lstStyle/>
          <a:p>
            <a:r>
              <a:rPr lang="en-US" sz="1350" dirty="0"/>
              <a:t>Everyone in the meeting is muted.  Please remain muted unless you are in a breakout session or asked to share out.</a:t>
            </a:r>
          </a:p>
        </p:txBody>
      </p:sp>
      <p:pic>
        <p:nvPicPr>
          <p:cNvPr id="7" name="Picture 6">
            <a:extLst>
              <a:ext uri="{FF2B5EF4-FFF2-40B4-BE49-F238E27FC236}">
                <a16:creationId xmlns:a16="http://schemas.microsoft.com/office/drawing/2014/main" id="{467560C1-16CC-4ED4-8DC2-45361E27320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548040" y="2703871"/>
            <a:ext cx="1129052" cy="777492"/>
          </a:xfrm>
          <a:prstGeom prst="rect">
            <a:avLst/>
          </a:prstGeom>
        </p:spPr>
      </p:pic>
      <p:sp>
        <p:nvSpPr>
          <p:cNvPr id="8" name="TextBox 7">
            <a:extLst>
              <a:ext uri="{FF2B5EF4-FFF2-40B4-BE49-F238E27FC236}">
                <a16:creationId xmlns:a16="http://schemas.microsoft.com/office/drawing/2014/main" id="{15C4EE30-28B7-4347-999C-35A640CAA5E3}"/>
              </a:ext>
            </a:extLst>
          </p:cNvPr>
          <p:cNvSpPr txBox="1"/>
          <p:nvPr/>
        </p:nvSpPr>
        <p:spPr>
          <a:xfrm>
            <a:off x="2730079" y="2703871"/>
            <a:ext cx="5804321" cy="923330"/>
          </a:xfrm>
          <a:prstGeom prst="rect">
            <a:avLst/>
          </a:prstGeom>
          <a:noFill/>
        </p:spPr>
        <p:txBody>
          <a:bodyPr wrap="square" rtlCol="0">
            <a:spAutoFit/>
          </a:bodyPr>
          <a:lstStyle/>
          <a:p>
            <a:r>
              <a:rPr lang="en-US" sz="1350" dirty="0"/>
              <a:t>Presenters love seeing their audience, so if you're comfortable, turn your camera on so they can see you nodding in understanding and encouragement. If you want to make sure to look your best, face a window or light source.</a:t>
            </a:r>
          </a:p>
        </p:txBody>
      </p:sp>
      <p:pic>
        <p:nvPicPr>
          <p:cNvPr id="9" name="Picture 8">
            <a:extLst>
              <a:ext uri="{FF2B5EF4-FFF2-40B4-BE49-F238E27FC236}">
                <a16:creationId xmlns:a16="http://schemas.microsoft.com/office/drawing/2014/main" id="{4A5C1AB9-6649-41CB-B1D8-61E0AD4BA60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505521" y="3611210"/>
            <a:ext cx="1171571" cy="797570"/>
          </a:xfrm>
          <a:prstGeom prst="rect">
            <a:avLst/>
          </a:prstGeom>
        </p:spPr>
      </p:pic>
      <p:sp>
        <p:nvSpPr>
          <p:cNvPr id="10" name="TextBox 9">
            <a:extLst>
              <a:ext uri="{FF2B5EF4-FFF2-40B4-BE49-F238E27FC236}">
                <a16:creationId xmlns:a16="http://schemas.microsoft.com/office/drawing/2014/main" id="{4791E59F-2A31-40C3-8978-09C61E5F9557}"/>
              </a:ext>
            </a:extLst>
          </p:cNvPr>
          <p:cNvSpPr txBox="1"/>
          <p:nvPr/>
        </p:nvSpPr>
        <p:spPr>
          <a:xfrm>
            <a:off x="2730079" y="3761634"/>
            <a:ext cx="5804321" cy="507831"/>
          </a:xfrm>
          <a:prstGeom prst="rect">
            <a:avLst/>
          </a:prstGeom>
          <a:noFill/>
        </p:spPr>
        <p:txBody>
          <a:bodyPr wrap="square" rtlCol="0">
            <a:spAutoFit/>
          </a:bodyPr>
          <a:lstStyle/>
          <a:p>
            <a:r>
              <a:rPr lang="en-US" sz="1350" dirty="0"/>
              <a:t>The chat box is a good place to engage with other participants and ask questions. Selecting this icon will open the chat window.</a:t>
            </a:r>
          </a:p>
        </p:txBody>
      </p:sp>
      <p:pic>
        <p:nvPicPr>
          <p:cNvPr id="11" name="Picture 10">
            <a:extLst>
              <a:ext uri="{FF2B5EF4-FFF2-40B4-BE49-F238E27FC236}">
                <a16:creationId xmlns:a16="http://schemas.microsoft.com/office/drawing/2014/main" id="{17D55FCB-56E0-4DBC-926A-D649018C5E4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505521" y="4613823"/>
            <a:ext cx="1332239" cy="922599"/>
          </a:xfrm>
          <a:prstGeom prst="rect">
            <a:avLst/>
          </a:prstGeom>
        </p:spPr>
      </p:pic>
      <p:sp>
        <p:nvSpPr>
          <p:cNvPr id="12" name="TextBox 11">
            <a:extLst>
              <a:ext uri="{FF2B5EF4-FFF2-40B4-BE49-F238E27FC236}">
                <a16:creationId xmlns:a16="http://schemas.microsoft.com/office/drawing/2014/main" id="{49912315-6499-4EC9-90B1-336980876840}"/>
              </a:ext>
            </a:extLst>
          </p:cNvPr>
          <p:cNvSpPr txBox="1"/>
          <p:nvPr/>
        </p:nvSpPr>
        <p:spPr>
          <a:xfrm>
            <a:off x="3049513" y="4509584"/>
            <a:ext cx="5041311" cy="1131079"/>
          </a:xfrm>
          <a:prstGeom prst="rect">
            <a:avLst/>
          </a:prstGeom>
          <a:noFill/>
        </p:spPr>
        <p:txBody>
          <a:bodyPr wrap="square" rtlCol="0">
            <a:spAutoFit/>
          </a:bodyPr>
          <a:lstStyle/>
          <a:p>
            <a:r>
              <a:rPr lang="en-US" sz="1350" b="1" i="1" dirty="0"/>
              <a:t>Speaker/Gallery View</a:t>
            </a:r>
            <a:endParaRPr lang="en-US" sz="1350" b="1" dirty="0"/>
          </a:p>
          <a:p>
            <a:r>
              <a:rPr lang="en-US" sz="1350" dirty="0"/>
              <a:t>Speaker view shows the active speaker. Gallery shows all participants. Make sure to take the time to find that button (at the top right corner of your screen) so you can switch between the views.</a:t>
            </a:r>
          </a:p>
        </p:txBody>
      </p:sp>
      <p:sp>
        <p:nvSpPr>
          <p:cNvPr id="3" name="Footer Placeholder 2">
            <a:extLst>
              <a:ext uri="{FF2B5EF4-FFF2-40B4-BE49-F238E27FC236}">
                <a16:creationId xmlns:a16="http://schemas.microsoft.com/office/drawing/2014/main" id="{FF1E319D-2EC5-4E7B-AB29-04FBBEEAD534}"/>
              </a:ext>
            </a:extLst>
          </p:cNvPr>
          <p:cNvSpPr>
            <a:spLocks noGrp="1"/>
          </p:cNvSpPr>
          <p:nvPr>
            <p:ph type="ftr" sz="quarter" idx="11"/>
          </p:nvPr>
        </p:nvSpPr>
        <p:spPr/>
        <p:txBody>
          <a:bodyPr/>
          <a:lstStyle/>
          <a:p>
            <a:pPr algn="ctr"/>
            <a:r>
              <a:rPr lang="en-US"/>
              <a:t>· An Excellent Education for Every Student Every Day ·</a:t>
            </a:r>
            <a:endParaRPr lang="en-US" dirty="0"/>
          </a:p>
        </p:txBody>
      </p:sp>
    </p:spTree>
    <p:extLst>
      <p:ext uri="{BB962C8B-B14F-4D97-AF65-F5344CB8AC3E}">
        <p14:creationId xmlns:p14="http://schemas.microsoft.com/office/powerpoint/2010/main" val="936463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528675C-496C-402E-BF90-7456438F88BE}"/>
              </a:ext>
              <a:ext uri="{C183D7F6-B498-43B3-948B-1728B52AA6E4}">
                <adec:decorative xmlns:adec="http://schemas.microsoft.com/office/drawing/2017/decorative" val="1"/>
              </a:ext>
            </a:extLst>
          </p:cNvPr>
          <p:cNvSpPr>
            <a:spLocks noGrp="1"/>
          </p:cNvSpPr>
          <p:nvPr>
            <p:ph type="sldNum" sz="quarter" idx="12"/>
          </p:nvPr>
        </p:nvSpPr>
        <p:spPr/>
        <p:txBody>
          <a:bodyPr/>
          <a:lstStyle/>
          <a:p>
            <a:fld id="{8F70FDB2-A6A2-4330-993F-395761078E77}" type="slidenum">
              <a:rPr lang="en-US" smtClean="0"/>
              <a:pPr/>
              <a:t>10</a:t>
            </a:fld>
            <a:endParaRPr lang="en-US" dirty="0"/>
          </a:p>
        </p:txBody>
      </p:sp>
      <p:sp>
        <p:nvSpPr>
          <p:cNvPr id="2" name="Title 1">
            <a:extLst>
              <a:ext uri="{FF2B5EF4-FFF2-40B4-BE49-F238E27FC236}">
                <a16:creationId xmlns:a16="http://schemas.microsoft.com/office/drawing/2014/main" id="{D565C110-0BE6-4AC1-98C7-B6A3F6D78A06}"/>
              </a:ext>
            </a:extLst>
          </p:cNvPr>
          <p:cNvSpPr>
            <a:spLocks noGrp="1"/>
          </p:cNvSpPr>
          <p:nvPr>
            <p:ph type="title"/>
          </p:nvPr>
        </p:nvSpPr>
        <p:spPr/>
        <p:txBody>
          <a:bodyPr/>
          <a:lstStyle/>
          <a:p>
            <a:r>
              <a:rPr lang="en-US" dirty="0"/>
              <a:t>Need for New Standards?</a:t>
            </a:r>
            <a:endParaRPr lang="en-US" dirty="0">
              <a:solidFill>
                <a:schemeClr val="bg1"/>
              </a:solidFill>
            </a:endParaRPr>
          </a:p>
        </p:txBody>
      </p:sp>
      <p:sp>
        <p:nvSpPr>
          <p:cNvPr id="7" name="TextBox 6">
            <a:extLst>
              <a:ext uri="{FF2B5EF4-FFF2-40B4-BE49-F238E27FC236}">
                <a16:creationId xmlns:a16="http://schemas.microsoft.com/office/drawing/2014/main" id="{5AFB5479-E3A0-4E46-8874-F34C77DEEC5A}"/>
              </a:ext>
            </a:extLst>
          </p:cNvPr>
          <p:cNvSpPr txBox="1"/>
          <p:nvPr/>
        </p:nvSpPr>
        <p:spPr>
          <a:xfrm>
            <a:off x="2392122" y="1873617"/>
            <a:ext cx="4806677" cy="646331"/>
          </a:xfrm>
          <a:prstGeom prst="rect">
            <a:avLst/>
          </a:prstGeom>
          <a:noFill/>
        </p:spPr>
        <p:txBody>
          <a:bodyPr wrap="square" rtlCol="0">
            <a:spAutoFit/>
          </a:bodyPr>
          <a:lstStyle/>
          <a:p>
            <a:pPr algn="ctr"/>
            <a:r>
              <a:rPr lang="en-US" sz="3600" dirty="0"/>
              <a:t>STEM Jobs</a:t>
            </a:r>
          </a:p>
        </p:txBody>
      </p:sp>
      <p:graphicFrame>
        <p:nvGraphicFramePr>
          <p:cNvPr id="6" name="Content Placeholder 2" descr="Need vs Interest diagram with arrows pointing towards each other">
            <a:extLst>
              <a:ext uri="{FF2B5EF4-FFF2-40B4-BE49-F238E27FC236}">
                <a16:creationId xmlns:a16="http://schemas.microsoft.com/office/drawing/2014/main" id="{DB49D2C1-3EAF-48CE-A2CE-2BE465383DC3}"/>
              </a:ext>
            </a:extLst>
          </p:cNvPr>
          <p:cNvGraphicFramePr>
            <a:graphicFrameLocks noGrp="1"/>
          </p:cNvGraphicFramePr>
          <p:nvPr>
            <p:ph idx="1"/>
            <p:extLst>
              <p:ext uri="{D42A27DB-BD31-4B8C-83A1-F6EECF244321}">
                <p14:modId xmlns:p14="http://schemas.microsoft.com/office/powerpoint/2010/main" val="4107799896"/>
              </p:ext>
            </p:extLst>
          </p:nvPr>
        </p:nvGraphicFramePr>
        <p:xfrm>
          <a:off x="1902493" y="2575161"/>
          <a:ext cx="5912579" cy="2945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ooter Placeholder 1">
            <a:extLst>
              <a:ext uri="{FF2B5EF4-FFF2-40B4-BE49-F238E27FC236}">
                <a16:creationId xmlns:a16="http://schemas.microsoft.com/office/drawing/2014/main" id="{BEDC1A9F-4E04-4D87-BD40-D58226888A3D}"/>
              </a:ext>
            </a:extLst>
          </p:cNvPr>
          <p:cNvSpPr>
            <a:spLocks noGrp="1"/>
          </p:cNvSpPr>
          <p:nvPr>
            <p:ph type="ftr" sz="quarter" idx="11"/>
          </p:nvPr>
        </p:nvSpPr>
        <p:spPr>
          <a:xfrm>
            <a:off x="1942415" y="6135809"/>
            <a:ext cx="5716488" cy="365125"/>
          </a:xfrm>
        </p:spPr>
        <p:txBody>
          <a:bodyPr/>
          <a:lstStyle/>
          <a:p>
            <a:pPr algn="ctr"/>
            <a:r>
              <a:rPr lang="en-US" dirty="0"/>
              <a:t>· An Excellent Education for Every Student Every Day ·</a:t>
            </a:r>
          </a:p>
        </p:txBody>
      </p:sp>
    </p:spTree>
    <p:extLst>
      <p:ext uri="{BB962C8B-B14F-4D97-AF65-F5344CB8AC3E}">
        <p14:creationId xmlns:p14="http://schemas.microsoft.com/office/powerpoint/2010/main" val="1732682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D90532-8CD1-4FD0-98A0-AA72CCD23770}"/>
              </a:ext>
              <a:ext uri="{C183D7F6-B498-43B3-948B-1728B52AA6E4}">
                <adec:decorative xmlns:adec="http://schemas.microsoft.com/office/drawing/2017/decorative" val="1"/>
              </a:ext>
            </a:extLst>
          </p:cNvPr>
          <p:cNvSpPr>
            <a:spLocks noGrp="1"/>
          </p:cNvSpPr>
          <p:nvPr>
            <p:ph type="sldNum" sz="quarter" idx="12"/>
          </p:nvPr>
        </p:nvSpPr>
        <p:spPr>
          <a:xfrm>
            <a:off x="511228" y="805368"/>
            <a:ext cx="584978" cy="365125"/>
          </a:xfrm>
        </p:spPr>
        <p:txBody>
          <a:bodyPr/>
          <a:lstStyle/>
          <a:p>
            <a:fld id="{8F70FDB2-A6A2-4330-993F-395761078E77}" type="slidenum">
              <a:rPr lang="en-US" smtClean="0"/>
              <a:pPr/>
              <a:t>11</a:t>
            </a:fld>
            <a:endParaRPr lang="en-US" dirty="0"/>
          </a:p>
        </p:txBody>
      </p:sp>
      <p:sp>
        <p:nvSpPr>
          <p:cNvPr id="2" name="Title 1">
            <a:extLst>
              <a:ext uri="{FF2B5EF4-FFF2-40B4-BE49-F238E27FC236}">
                <a16:creationId xmlns:a16="http://schemas.microsoft.com/office/drawing/2014/main" id="{EE3D82EE-8546-4391-9545-91B0D7AE0BB8}"/>
              </a:ext>
            </a:extLst>
          </p:cNvPr>
          <p:cNvSpPr>
            <a:spLocks noGrp="1"/>
          </p:cNvSpPr>
          <p:nvPr>
            <p:ph type="title"/>
          </p:nvPr>
        </p:nvSpPr>
        <p:spPr>
          <a:xfrm>
            <a:off x="1945200" y="624110"/>
            <a:ext cx="6589200" cy="749735"/>
          </a:xfrm>
        </p:spPr>
        <p:txBody>
          <a:bodyPr/>
          <a:lstStyle/>
          <a:p>
            <a:r>
              <a:rPr lang="en-US" dirty="0"/>
              <a:t>Development Process</a:t>
            </a:r>
          </a:p>
        </p:txBody>
      </p:sp>
      <p:graphicFrame>
        <p:nvGraphicFramePr>
          <p:cNvPr id="6" name="Diagram 5" descr="Step up process diagram beginning Feb 2018 Writing committee stepping up to Review committee stepping up to writing committee stepping up to review committee and lastly stepping up to writing committee Dec 2018">
            <a:extLst>
              <a:ext uri="{FF2B5EF4-FFF2-40B4-BE49-F238E27FC236}">
                <a16:creationId xmlns:a16="http://schemas.microsoft.com/office/drawing/2014/main" id="{E6FCFFF6-6372-496A-B26A-2B51D6E9461E}"/>
              </a:ext>
            </a:extLst>
          </p:cNvPr>
          <p:cNvGraphicFramePr/>
          <p:nvPr>
            <p:extLst>
              <p:ext uri="{D42A27DB-BD31-4B8C-83A1-F6EECF244321}">
                <p14:modId xmlns:p14="http://schemas.microsoft.com/office/powerpoint/2010/main" val="3854885373"/>
              </p:ext>
            </p:extLst>
          </p:nvPr>
        </p:nvGraphicFramePr>
        <p:xfrm>
          <a:off x="1055075" y="1373845"/>
          <a:ext cx="7781876" cy="3815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Box 16">
            <a:extLst>
              <a:ext uri="{FF2B5EF4-FFF2-40B4-BE49-F238E27FC236}">
                <a16:creationId xmlns:a16="http://schemas.microsoft.com/office/drawing/2014/main" id="{3C34BEF6-70EC-46C3-AA03-B17555729264}"/>
              </a:ext>
            </a:extLst>
          </p:cNvPr>
          <p:cNvSpPr txBox="1"/>
          <p:nvPr/>
        </p:nvSpPr>
        <p:spPr>
          <a:xfrm>
            <a:off x="1096206" y="2839921"/>
            <a:ext cx="1075831" cy="584775"/>
          </a:xfrm>
          <a:prstGeom prst="rect">
            <a:avLst/>
          </a:prstGeom>
          <a:noFill/>
        </p:spPr>
        <p:txBody>
          <a:bodyPr wrap="square" rtlCol="0">
            <a:spAutoFit/>
          </a:bodyPr>
          <a:lstStyle/>
          <a:p>
            <a:pPr algn="ctr"/>
            <a:r>
              <a:rPr lang="en-US" sz="1600" dirty="0"/>
              <a:t>Feb. 2018</a:t>
            </a:r>
          </a:p>
        </p:txBody>
      </p:sp>
      <p:sp>
        <p:nvSpPr>
          <p:cNvPr id="18" name="TextBox 17">
            <a:extLst>
              <a:ext uri="{FF2B5EF4-FFF2-40B4-BE49-F238E27FC236}">
                <a16:creationId xmlns:a16="http://schemas.microsoft.com/office/drawing/2014/main" id="{4131B8A5-E047-4EE5-8648-E1704C20573E}"/>
              </a:ext>
            </a:extLst>
          </p:cNvPr>
          <p:cNvSpPr txBox="1"/>
          <p:nvPr/>
        </p:nvSpPr>
        <p:spPr>
          <a:xfrm>
            <a:off x="7581756" y="1308706"/>
            <a:ext cx="1103920" cy="584775"/>
          </a:xfrm>
          <a:prstGeom prst="rect">
            <a:avLst/>
          </a:prstGeom>
          <a:noFill/>
        </p:spPr>
        <p:txBody>
          <a:bodyPr wrap="square" rtlCol="0">
            <a:spAutoFit/>
          </a:bodyPr>
          <a:lstStyle/>
          <a:p>
            <a:pPr algn="ctr"/>
            <a:r>
              <a:rPr lang="en-US" sz="1600" dirty="0"/>
              <a:t>Dec. 2018</a:t>
            </a:r>
          </a:p>
        </p:txBody>
      </p:sp>
      <p:cxnSp>
        <p:nvCxnSpPr>
          <p:cNvPr id="9" name="Straight Arrow Connector 8">
            <a:extLst>
              <a:ext uri="{FF2B5EF4-FFF2-40B4-BE49-F238E27FC236}">
                <a16:creationId xmlns:a16="http://schemas.microsoft.com/office/drawing/2014/main" id="{41AD01AC-0EE1-40A2-9E73-573C054ECB46}"/>
              </a:ext>
              <a:ext uri="{C183D7F6-B498-43B3-948B-1728B52AA6E4}">
                <adec:decorative xmlns:adec="http://schemas.microsoft.com/office/drawing/2017/decorative" val="1"/>
              </a:ext>
            </a:extLst>
          </p:cNvPr>
          <p:cNvCxnSpPr>
            <a:cxnSpLocks/>
          </p:cNvCxnSpPr>
          <p:nvPr/>
        </p:nvCxnSpPr>
        <p:spPr>
          <a:xfrm>
            <a:off x="8228880" y="2560736"/>
            <a:ext cx="0" cy="19109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6">
            <a:extLst>
              <a:ext uri="{FF2B5EF4-FFF2-40B4-BE49-F238E27FC236}">
                <a16:creationId xmlns:a16="http://schemas.microsoft.com/office/drawing/2014/main" id="{0118882B-CE29-4D2C-B8DF-15B1C2E91F7E}"/>
              </a:ext>
              <a:ext uri="{C183D7F6-B498-43B3-948B-1728B52AA6E4}">
                <adec:decorative xmlns:adec="http://schemas.microsoft.com/office/drawing/2017/decorative" val="1"/>
              </a:ext>
            </a:extLst>
          </p:cNvPr>
          <p:cNvSpPr/>
          <p:nvPr/>
        </p:nvSpPr>
        <p:spPr>
          <a:xfrm>
            <a:off x="6455638" y="4632591"/>
            <a:ext cx="2535605" cy="848310"/>
          </a:xfrm>
          <a:prstGeom prst="round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101DD188-7E44-4BD9-9E23-BE9EC7BD4DB3}"/>
              </a:ext>
              <a:ext uri="{C183D7F6-B498-43B3-948B-1728B52AA6E4}">
                <adec:decorative xmlns:adec="http://schemas.microsoft.com/office/drawing/2017/decorative" val="1"/>
              </a:ext>
            </a:extLst>
          </p:cNvPr>
          <p:cNvCxnSpPr>
            <a:cxnSpLocks/>
          </p:cNvCxnSpPr>
          <p:nvPr/>
        </p:nvCxnSpPr>
        <p:spPr>
          <a:xfrm flipH="1">
            <a:off x="5617555" y="4971721"/>
            <a:ext cx="73864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7F0750F-8882-45F6-BFE8-5DC0C99EF273}"/>
              </a:ext>
            </a:extLst>
          </p:cNvPr>
          <p:cNvSpPr txBox="1"/>
          <p:nvPr/>
        </p:nvSpPr>
        <p:spPr>
          <a:xfrm>
            <a:off x="1096206" y="4781938"/>
            <a:ext cx="1578034" cy="369332"/>
          </a:xfrm>
          <a:prstGeom prst="rect">
            <a:avLst/>
          </a:prstGeom>
          <a:noFill/>
        </p:spPr>
        <p:txBody>
          <a:bodyPr wrap="square" rtlCol="0">
            <a:spAutoFit/>
          </a:bodyPr>
          <a:lstStyle/>
          <a:p>
            <a:pPr algn="ctr"/>
            <a:r>
              <a:rPr lang="en-US" b="1" dirty="0"/>
              <a:t>Adoption</a:t>
            </a:r>
            <a:endParaRPr lang="en-US" sz="2400" b="1" dirty="0"/>
          </a:p>
        </p:txBody>
      </p:sp>
      <p:sp>
        <p:nvSpPr>
          <p:cNvPr id="8" name="TextBox 7">
            <a:extLst>
              <a:ext uri="{FF2B5EF4-FFF2-40B4-BE49-F238E27FC236}">
                <a16:creationId xmlns:a16="http://schemas.microsoft.com/office/drawing/2014/main" id="{07D52BCE-14CC-44E5-8EA2-BB1D4C586B65}"/>
              </a:ext>
            </a:extLst>
          </p:cNvPr>
          <p:cNvSpPr txBox="1"/>
          <p:nvPr/>
        </p:nvSpPr>
        <p:spPr>
          <a:xfrm>
            <a:off x="3603985" y="4843365"/>
            <a:ext cx="2013570" cy="369332"/>
          </a:xfrm>
          <a:prstGeom prst="rect">
            <a:avLst/>
          </a:prstGeom>
          <a:noFill/>
        </p:spPr>
        <p:txBody>
          <a:bodyPr wrap="square" rtlCol="0">
            <a:spAutoFit/>
          </a:bodyPr>
          <a:lstStyle/>
          <a:p>
            <a:pPr algn="ctr"/>
            <a:r>
              <a:rPr lang="en-US" b="1" dirty="0"/>
              <a:t>State Board</a:t>
            </a:r>
          </a:p>
        </p:txBody>
      </p:sp>
      <p:sp>
        <p:nvSpPr>
          <p:cNvPr id="14" name="TextBox 13">
            <a:extLst>
              <a:ext uri="{FF2B5EF4-FFF2-40B4-BE49-F238E27FC236}">
                <a16:creationId xmlns:a16="http://schemas.microsoft.com/office/drawing/2014/main" id="{E20C1AF6-F90F-4273-AE04-089427B135B2}"/>
              </a:ext>
            </a:extLst>
          </p:cNvPr>
          <p:cNvSpPr txBox="1"/>
          <p:nvPr/>
        </p:nvSpPr>
        <p:spPr>
          <a:xfrm>
            <a:off x="6611697" y="4843366"/>
            <a:ext cx="2219361" cy="369332"/>
          </a:xfrm>
          <a:prstGeom prst="rect">
            <a:avLst/>
          </a:prstGeom>
          <a:noFill/>
        </p:spPr>
        <p:txBody>
          <a:bodyPr wrap="square" rtlCol="0">
            <a:spAutoFit/>
          </a:bodyPr>
          <a:lstStyle/>
          <a:p>
            <a:pPr algn="ctr"/>
            <a:r>
              <a:rPr lang="en-US" b="1" dirty="0"/>
              <a:t>Public Comment</a:t>
            </a:r>
          </a:p>
        </p:txBody>
      </p:sp>
      <p:sp>
        <p:nvSpPr>
          <p:cNvPr id="7" name="Rounded Rectangle 5">
            <a:extLst>
              <a:ext uri="{FF2B5EF4-FFF2-40B4-BE49-F238E27FC236}">
                <a16:creationId xmlns:a16="http://schemas.microsoft.com/office/drawing/2014/main" id="{A0AB856A-676B-4DDF-A0B1-BA0BCB81002E}"/>
              </a:ext>
              <a:ext uri="{C183D7F6-B498-43B3-948B-1728B52AA6E4}">
                <adec:decorative xmlns:adec="http://schemas.microsoft.com/office/drawing/2017/decorative" val="1"/>
              </a:ext>
            </a:extLst>
          </p:cNvPr>
          <p:cNvSpPr/>
          <p:nvPr/>
        </p:nvSpPr>
        <p:spPr>
          <a:xfrm>
            <a:off x="3690165" y="4632590"/>
            <a:ext cx="1798308" cy="848309"/>
          </a:xfrm>
          <a:prstGeom prst="round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569F8F33-6FD7-4039-A80B-63C684E1AF24}"/>
              </a:ext>
              <a:ext uri="{C183D7F6-B498-43B3-948B-1728B52AA6E4}">
                <adec:decorative xmlns:adec="http://schemas.microsoft.com/office/drawing/2017/decorative" val="1"/>
              </a:ext>
            </a:extLst>
          </p:cNvPr>
          <p:cNvCxnSpPr/>
          <p:nvPr/>
        </p:nvCxnSpPr>
        <p:spPr>
          <a:xfrm flipH="1">
            <a:off x="2915721" y="4971721"/>
            <a:ext cx="83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C730C29-13AD-426B-9BA5-436A5D540AD1}"/>
              </a:ext>
              <a:ext uri="{C183D7F6-B498-43B3-948B-1728B52AA6E4}">
                <adec:decorative xmlns:adec="http://schemas.microsoft.com/office/drawing/2017/decorative" val="1"/>
              </a:ext>
            </a:extLst>
          </p:cNvPr>
          <p:cNvCxnSpPr>
            <a:cxnSpLocks/>
          </p:cNvCxnSpPr>
          <p:nvPr/>
        </p:nvCxnSpPr>
        <p:spPr>
          <a:xfrm flipH="1">
            <a:off x="2915721" y="4971721"/>
            <a:ext cx="68826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9DCEEAB4-5D56-4126-BDDD-43F8499EF89E}"/>
              </a:ext>
              <a:ext uri="{C183D7F6-B498-43B3-948B-1728B52AA6E4}">
                <adec:decorative xmlns:adec="http://schemas.microsoft.com/office/drawing/2017/decorative" val="1"/>
              </a:ext>
            </a:extLst>
          </p:cNvPr>
          <p:cNvSpPr/>
          <p:nvPr/>
        </p:nvSpPr>
        <p:spPr>
          <a:xfrm>
            <a:off x="1099659" y="4575248"/>
            <a:ext cx="1666243" cy="848309"/>
          </a:xfrm>
          <a:prstGeom prst="round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5098CB4-28E6-4847-9A00-1A4E469EB52B}"/>
              </a:ext>
            </a:extLst>
          </p:cNvPr>
          <p:cNvSpPr txBox="1"/>
          <p:nvPr/>
        </p:nvSpPr>
        <p:spPr>
          <a:xfrm>
            <a:off x="1347307" y="5423557"/>
            <a:ext cx="1075831" cy="584775"/>
          </a:xfrm>
          <a:prstGeom prst="rect">
            <a:avLst/>
          </a:prstGeom>
          <a:noFill/>
        </p:spPr>
        <p:txBody>
          <a:bodyPr wrap="square" rtlCol="0">
            <a:spAutoFit/>
          </a:bodyPr>
          <a:lstStyle/>
          <a:p>
            <a:pPr algn="ctr"/>
            <a:r>
              <a:rPr lang="en-US" sz="1600" dirty="0"/>
              <a:t>June 2019</a:t>
            </a:r>
          </a:p>
        </p:txBody>
      </p:sp>
      <p:sp>
        <p:nvSpPr>
          <p:cNvPr id="48" name="Footer Placeholder 1">
            <a:extLst>
              <a:ext uri="{FF2B5EF4-FFF2-40B4-BE49-F238E27FC236}">
                <a16:creationId xmlns:a16="http://schemas.microsoft.com/office/drawing/2014/main" id="{24943975-5F9E-48F9-8807-42A884260406}"/>
              </a:ext>
            </a:extLst>
          </p:cNvPr>
          <p:cNvSpPr>
            <a:spLocks noGrp="1"/>
          </p:cNvSpPr>
          <p:nvPr>
            <p:ph type="ftr" sz="quarter" idx="11"/>
          </p:nvPr>
        </p:nvSpPr>
        <p:spPr>
          <a:xfrm>
            <a:off x="1942415" y="6135809"/>
            <a:ext cx="5716488" cy="365125"/>
          </a:xfrm>
        </p:spPr>
        <p:txBody>
          <a:bodyPr/>
          <a:lstStyle/>
          <a:p>
            <a:pPr algn="ctr"/>
            <a:r>
              <a:rPr lang="en-US" dirty="0"/>
              <a:t>· An Excellent Education for Every Student Every Day ·</a:t>
            </a:r>
          </a:p>
        </p:txBody>
      </p:sp>
    </p:spTree>
    <p:extLst>
      <p:ext uri="{BB962C8B-B14F-4D97-AF65-F5344CB8AC3E}">
        <p14:creationId xmlns:p14="http://schemas.microsoft.com/office/powerpoint/2010/main" val="257971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04E854-FB57-4B60-931A-E74C0B2656BD}"/>
              </a:ext>
              <a:ext uri="{C183D7F6-B498-43B3-948B-1728B52AA6E4}">
                <adec:decorative xmlns:adec="http://schemas.microsoft.com/office/drawing/2017/decorative" val="1"/>
              </a:ext>
            </a:extLst>
          </p:cNvPr>
          <p:cNvSpPr>
            <a:spLocks noGrp="1"/>
          </p:cNvSpPr>
          <p:nvPr>
            <p:ph type="sldNum" sz="quarter" idx="12"/>
          </p:nvPr>
        </p:nvSpPr>
        <p:spPr>
          <a:xfrm>
            <a:off x="511228" y="787783"/>
            <a:ext cx="584978" cy="365125"/>
          </a:xfrm>
        </p:spPr>
        <p:txBody>
          <a:bodyPr/>
          <a:lstStyle/>
          <a:p>
            <a:fld id="{8F70FDB2-A6A2-4330-993F-395761078E77}" type="slidenum">
              <a:rPr lang="en-US" smtClean="0"/>
              <a:pPr/>
              <a:t>12</a:t>
            </a:fld>
            <a:endParaRPr lang="en-US" dirty="0"/>
          </a:p>
        </p:txBody>
      </p:sp>
      <p:sp>
        <p:nvSpPr>
          <p:cNvPr id="2" name="Title 1">
            <a:extLst>
              <a:ext uri="{FF2B5EF4-FFF2-40B4-BE49-F238E27FC236}">
                <a16:creationId xmlns:a16="http://schemas.microsoft.com/office/drawing/2014/main" id="{C67156A0-08E5-4577-BABA-3898E727D499}"/>
              </a:ext>
            </a:extLst>
          </p:cNvPr>
          <p:cNvSpPr>
            <a:spLocks noGrp="1"/>
          </p:cNvSpPr>
          <p:nvPr>
            <p:ph type="title"/>
          </p:nvPr>
        </p:nvSpPr>
        <p:spPr/>
        <p:txBody>
          <a:bodyPr/>
          <a:lstStyle/>
          <a:p>
            <a:r>
              <a:rPr lang="en-US" dirty="0"/>
              <a:t>What standards were considered as examples?</a:t>
            </a:r>
          </a:p>
        </p:txBody>
      </p:sp>
      <p:pic>
        <p:nvPicPr>
          <p:cNvPr id="7" name="Picture 4" descr="Next Generation Science Standards">
            <a:extLst>
              <a:ext uri="{FF2B5EF4-FFF2-40B4-BE49-F238E27FC236}">
                <a16:creationId xmlns:a16="http://schemas.microsoft.com/office/drawing/2014/main" id="{09438FC9-B693-4735-A13D-E0356B2885F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0072" y="2181422"/>
            <a:ext cx="2286000" cy="18882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 Framework for K-12 Science Education">
            <a:extLst>
              <a:ext uri="{FF2B5EF4-FFF2-40B4-BE49-F238E27FC236}">
                <a16:creationId xmlns:a16="http://schemas.microsoft.com/office/drawing/2014/main" id="{081EEEDF-2EC7-42CF-9F35-737028AC7570}"/>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27818" y="2181422"/>
            <a:ext cx="1884066" cy="2286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NAEP National Assessment of Educational Progress">
            <a:extLst>
              <a:ext uri="{FF2B5EF4-FFF2-40B4-BE49-F238E27FC236}">
                <a16:creationId xmlns:a16="http://schemas.microsoft.com/office/drawing/2014/main" id="{24BA9FD4-A88E-461A-9957-928CEFB6D072}"/>
              </a:ext>
              <a:ext uri="{C183D7F6-B498-43B3-948B-1728B52AA6E4}">
                <adec:decorative xmlns:adec="http://schemas.microsoft.com/office/drawing/2017/decorative" val="0"/>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26986" y="1598791"/>
            <a:ext cx="203661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Science for all Americans">
            <a:extLst>
              <a:ext uri="{FF2B5EF4-FFF2-40B4-BE49-F238E27FC236}">
                <a16:creationId xmlns:a16="http://schemas.microsoft.com/office/drawing/2014/main" id="{BB3C9177-4DC8-40BC-AF20-E6409AE12D7F}"/>
              </a:ext>
              <a:ext uri="{C183D7F6-B498-43B3-948B-1728B52AA6E4}">
                <adec:decorative xmlns:adec="http://schemas.microsoft.com/office/drawing/2017/decorative" val="0"/>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15386" y="4301896"/>
            <a:ext cx="149733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8" descr="Washington State Science K-12 Learning Standards">
            <a:extLst>
              <a:ext uri="{FF2B5EF4-FFF2-40B4-BE49-F238E27FC236}">
                <a16:creationId xmlns:a16="http://schemas.microsoft.com/office/drawing/2014/main" id="{BD539323-8A3B-4821-B91A-2881F04CE277}"/>
              </a:ext>
              <a:ext uri="{C183D7F6-B498-43B3-948B-1728B52AA6E4}">
                <adec:decorative xmlns:adec="http://schemas.microsoft.com/office/drawing/2017/decorative" val="0"/>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50162" y="4958155"/>
            <a:ext cx="2143125" cy="12287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ISA">
            <a:extLst>
              <a:ext uri="{FF2B5EF4-FFF2-40B4-BE49-F238E27FC236}">
                <a16:creationId xmlns:a16="http://schemas.microsoft.com/office/drawing/2014/main" id="{1CEB26B6-3070-43F6-8EAE-DF828CBA4169}"/>
              </a:ext>
              <a:ext uri="{C183D7F6-B498-43B3-948B-1728B52AA6E4}">
                <adec:decorative xmlns:adec="http://schemas.microsoft.com/office/drawing/2017/decorative" val="0"/>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026986" y="3865830"/>
            <a:ext cx="2286000" cy="10247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ACT">
            <a:extLst>
              <a:ext uri="{FF2B5EF4-FFF2-40B4-BE49-F238E27FC236}">
                <a16:creationId xmlns:a16="http://schemas.microsoft.com/office/drawing/2014/main" id="{79FACCCC-513A-49BF-A745-96B4CE99E832}"/>
              </a:ext>
              <a:ext uri="{C183D7F6-B498-43B3-948B-1728B52AA6E4}">
                <adec:decorative xmlns:adec="http://schemas.microsoft.com/office/drawing/2017/decorative" val="0"/>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930733" y="5201401"/>
            <a:ext cx="2286000" cy="589788"/>
          </a:xfrm>
          <a:prstGeom prst="rect">
            <a:avLst/>
          </a:prstGeom>
          <a:noFill/>
          <a:extLst>
            <a:ext uri="{909E8E84-426E-40DD-AFC4-6F175D3DCCD1}">
              <a14:hiddenFill xmlns:a14="http://schemas.microsoft.com/office/drawing/2010/main">
                <a:solidFill>
                  <a:srgbClr val="FFFFFF"/>
                </a:solidFill>
              </a14:hiddenFill>
            </a:ext>
          </a:extLst>
        </p:spPr>
      </p:pic>
      <p:sp>
        <p:nvSpPr>
          <p:cNvPr id="13" name="Footer Placeholder 1">
            <a:extLst>
              <a:ext uri="{FF2B5EF4-FFF2-40B4-BE49-F238E27FC236}">
                <a16:creationId xmlns:a16="http://schemas.microsoft.com/office/drawing/2014/main" id="{AFD79510-2CEA-46D9-A073-F0B8D5747DE6}"/>
              </a:ext>
              <a:ext uri="{C183D7F6-B498-43B3-948B-1728B52AA6E4}">
                <adec:decorative xmlns:adec="http://schemas.microsoft.com/office/drawing/2017/decorative" val="0"/>
              </a:ext>
            </a:extLst>
          </p:cNvPr>
          <p:cNvSpPr>
            <a:spLocks noGrp="1"/>
          </p:cNvSpPr>
          <p:nvPr>
            <p:ph type="ftr" sz="quarter" idx="11"/>
          </p:nvPr>
        </p:nvSpPr>
        <p:spPr>
          <a:xfrm>
            <a:off x="1942415" y="6135809"/>
            <a:ext cx="5716488" cy="365125"/>
          </a:xfrm>
        </p:spPr>
        <p:txBody>
          <a:bodyPr/>
          <a:lstStyle/>
          <a:p>
            <a:pPr algn="ctr"/>
            <a:r>
              <a:rPr lang="en-US" dirty="0"/>
              <a:t>· An Excellent Education for Every Student Every Day ·</a:t>
            </a:r>
          </a:p>
        </p:txBody>
      </p:sp>
    </p:spTree>
    <p:extLst>
      <p:ext uri="{BB962C8B-B14F-4D97-AF65-F5344CB8AC3E}">
        <p14:creationId xmlns:p14="http://schemas.microsoft.com/office/powerpoint/2010/main" val="248547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39452A-DEB5-4897-9A1D-F8DF7B7DFC59}"/>
              </a:ext>
            </a:extLst>
          </p:cNvPr>
          <p:cNvSpPr>
            <a:spLocks noGrp="1"/>
          </p:cNvSpPr>
          <p:nvPr>
            <p:ph type="title" idx="4294967295"/>
          </p:nvPr>
        </p:nvSpPr>
        <p:spPr>
          <a:xfrm>
            <a:off x="1945200" y="-1280890"/>
            <a:ext cx="6589200" cy="1280890"/>
          </a:xfrm>
        </p:spPr>
        <p:txBody>
          <a:bodyPr vert="horz" lIns="91440" tIns="45720" rIns="91440" bIns="45720" rtlCol="0" anchor="b">
            <a:normAutofit/>
          </a:bodyPr>
          <a:lstStyle/>
          <a:p>
            <a:r>
              <a:rPr lang="en-US" dirty="0"/>
              <a:t>K-12 Framework</a:t>
            </a:r>
          </a:p>
        </p:txBody>
      </p:sp>
      <p:sp>
        <p:nvSpPr>
          <p:cNvPr id="3" name="Slide Number Placeholder 2">
            <a:extLst>
              <a:ext uri="{FF2B5EF4-FFF2-40B4-BE49-F238E27FC236}">
                <a16:creationId xmlns:a16="http://schemas.microsoft.com/office/drawing/2014/main" id="{BE1858ED-4757-479E-BFE6-45F0EBD3D6FC}"/>
              </a:ext>
              <a:ext uri="{C183D7F6-B498-43B3-948B-1728B52AA6E4}">
                <adec:decorative xmlns:adec="http://schemas.microsoft.com/office/drawing/2017/decorative" val="1"/>
              </a:ext>
            </a:extLst>
          </p:cNvPr>
          <p:cNvSpPr>
            <a:spLocks noGrp="1"/>
          </p:cNvSpPr>
          <p:nvPr>
            <p:ph type="sldNum" sz="quarter" idx="12"/>
          </p:nvPr>
        </p:nvSpPr>
        <p:spPr/>
        <p:txBody>
          <a:bodyPr/>
          <a:lstStyle/>
          <a:p>
            <a:fld id="{8F70FDB2-A6A2-4330-993F-395761078E77}" type="slidenum">
              <a:rPr lang="en-US" smtClean="0"/>
              <a:pPr/>
              <a:t>13</a:t>
            </a:fld>
            <a:endParaRPr lang="en-US" dirty="0"/>
          </a:p>
        </p:txBody>
      </p:sp>
      <p:pic>
        <p:nvPicPr>
          <p:cNvPr id="4" name="Picture 2" descr="Image result for framework for k-12 science education">
            <a:extLst>
              <a:ext uri="{FF2B5EF4-FFF2-40B4-BE49-F238E27FC236}">
                <a16:creationId xmlns:a16="http://schemas.microsoft.com/office/drawing/2014/main" id="{05DE64B1-8F20-43BD-A3DD-F0732F4FCE74}"/>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1309472" y="1181103"/>
            <a:ext cx="3973620" cy="48165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NGSS">
            <a:extLst>
              <a:ext uri="{FF2B5EF4-FFF2-40B4-BE49-F238E27FC236}">
                <a16:creationId xmlns:a16="http://schemas.microsoft.com/office/drawing/2014/main" id="{A7F39602-A463-4575-BA2A-50C6D3CCDE9A}"/>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5672842" y="1152908"/>
            <a:ext cx="2499617" cy="20621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epartment of Education and Early development K through 12 science standards for Alaska">
            <a:extLst>
              <a:ext uri="{FF2B5EF4-FFF2-40B4-BE49-F238E27FC236}">
                <a16:creationId xmlns:a16="http://schemas.microsoft.com/office/drawing/2014/main" id="{D4A1F6B4-6B6D-4BB7-ABE0-B32A9439D2B5}"/>
              </a:ext>
            </a:extLst>
          </p:cNvPr>
          <p:cNvPicPr>
            <a:picLocks noChangeAspect="1"/>
          </p:cNvPicPr>
          <p:nvPr/>
        </p:nvPicPr>
        <p:blipFill>
          <a:blip r:embed="rId5"/>
          <a:stretch>
            <a:fillRect/>
          </a:stretch>
        </p:blipFill>
        <p:spPr>
          <a:xfrm>
            <a:off x="5672842" y="4024853"/>
            <a:ext cx="3060753" cy="1828800"/>
          </a:xfrm>
          <a:prstGeom prst="rect">
            <a:avLst/>
          </a:prstGeom>
        </p:spPr>
      </p:pic>
      <p:sp>
        <p:nvSpPr>
          <p:cNvPr id="8" name="Footer Placeholder 1">
            <a:extLst>
              <a:ext uri="{FF2B5EF4-FFF2-40B4-BE49-F238E27FC236}">
                <a16:creationId xmlns:a16="http://schemas.microsoft.com/office/drawing/2014/main" id="{D53029C8-C907-4563-A51E-5477EE91CDD9}"/>
              </a:ext>
            </a:extLst>
          </p:cNvPr>
          <p:cNvSpPr>
            <a:spLocks noGrp="1"/>
          </p:cNvSpPr>
          <p:nvPr>
            <p:ph type="ftr" sz="quarter" idx="11"/>
          </p:nvPr>
        </p:nvSpPr>
        <p:spPr>
          <a:xfrm>
            <a:off x="1942415" y="6135809"/>
            <a:ext cx="5716488" cy="365125"/>
          </a:xfrm>
        </p:spPr>
        <p:txBody>
          <a:bodyPr/>
          <a:lstStyle/>
          <a:p>
            <a:pPr algn="ctr"/>
            <a:r>
              <a:rPr lang="en-US" dirty="0"/>
              <a:t>· An Excellent Education for Every Student Every Day ·</a:t>
            </a:r>
          </a:p>
        </p:txBody>
      </p:sp>
    </p:spTree>
    <p:extLst>
      <p:ext uri="{BB962C8B-B14F-4D97-AF65-F5344CB8AC3E}">
        <p14:creationId xmlns:p14="http://schemas.microsoft.com/office/powerpoint/2010/main" val="2071533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5D21F1-3D32-4E57-A249-6B751044BE07}"/>
              </a:ext>
              <a:ext uri="{C183D7F6-B498-43B3-948B-1728B52AA6E4}">
                <adec:decorative xmlns:adec="http://schemas.microsoft.com/office/drawing/2017/decorative" val="1"/>
              </a:ext>
            </a:extLst>
          </p:cNvPr>
          <p:cNvSpPr>
            <a:spLocks noGrp="1"/>
          </p:cNvSpPr>
          <p:nvPr>
            <p:ph type="title" idx="4294967295"/>
          </p:nvPr>
        </p:nvSpPr>
        <p:spPr>
          <a:xfrm>
            <a:off x="1945200" y="-1280890"/>
            <a:ext cx="6589200" cy="1280890"/>
          </a:xfrm>
        </p:spPr>
        <p:txBody>
          <a:bodyPr vert="horz" lIns="91440" tIns="45720" rIns="91440" bIns="45720" rtlCol="0" anchor="b">
            <a:normAutofit/>
          </a:bodyPr>
          <a:lstStyle/>
          <a:p>
            <a:r>
              <a:rPr lang="en-US" dirty="0"/>
              <a:t>Map of USA</a:t>
            </a:r>
          </a:p>
        </p:txBody>
      </p:sp>
      <p:sp>
        <p:nvSpPr>
          <p:cNvPr id="3" name="Slide Number Placeholder 2">
            <a:extLst>
              <a:ext uri="{FF2B5EF4-FFF2-40B4-BE49-F238E27FC236}">
                <a16:creationId xmlns:a16="http://schemas.microsoft.com/office/drawing/2014/main" id="{397AB828-EA11-486D-A72C-3E2BA4222025}"/>
              </a:ext>
              <a:ext uri="{C183D7F6-B498-43B3-948B-1728B52AA6E4}">
                <adec:decorative xmlns:adec="http://schemas.microsoft.com/office/drawing/2017/decorative" val="1"/>
              </a:ext>
            </a:extLst>
          </p:cNvPr>
          <p:cNvSpPr>
            <a:spLocks noGrp="1"/>
          </p:cNvSpPr>
          <p:nvPr>
            <p:ph type="sldNum" sz="quarter" idx="12"/>
          </p:nvPr>
        </p:nvSpPr>
        <p:spPr/>
        <p:txBody>
          <a:bodyPr/>
          <a:lstStyle/>
          <a:p>
            <a:fld id="{8F70FDB2-A6A2-4330-993F-395761078E77}" type="slidenum">
              <a:rPr lang="en-US" smtClean="0"/>
              <a:pPr/>
              <a:t>14</a:t>
            </a:fld>
            <a:endParaRPr lang="en-US" dirty="0"/>
          </a:p>
        </p:txBody>
      </p:sp>
      <p:pic>
        <p:nvPicPr>
          <p:cNvPr id="4" name="Content Placeholder 7" descr="Map of USA Alaska and Hawaii">
            <a:extLst>
              <a:ext uri="{FF2B5EF4-FFF2-40B4-BE49-F238E27FC236}">
                <a16:creationId xmlns:a16="http://schemas.microsoft.com/office/drawing/2014/main" id="{5E239986-91D4-4BA6-87D5-802E32DE369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85096" y="990070"/>
            <a:ext cx="7286623" cy="5149074"/>
          </a:xfrm>
          <a:prstGeom prst="rect">
            <a:avLst/>
          </a:prstGeom>
        </p:spPr>
      </p:pic>
      <p:sp>
        <p:nvSpPr>
          <p:cNvPr id="2" name="Footer Placeholder 1">
            <a:extLst>
              <a:ext uri="{FF2B5EF4-FFF2-40B4-BE49-F238E27FC236}">
                <a16:creationId xmlns:a16="http://schemas.microsoft.com/office/drawing/2014/main" id="{946E0AC9-B5B8-4ADE-B9BB-32F5537F40C5}"/>
              </a:ext>
            </a:extLst>
          </p:cNvPr>
          <p:cNvSpPr>
            <a:spLocks noGrp="1"/>
          </p:cNvSpPr>
          <p:nvPr>
            <p:ph type="ftr" sz="quarter" idx="11"/>
          </p:nvPr>
        </p:nvSpPr>
        <p:spPr/>
        <p:txBody>
          <a:bodyPr/>
          <a:lstStyle/>
          <a:p>
            <a:pPr algn="ctr"/>
            <a:r>
              <a:rPr lang="en-US" dirty="0"/>
              <a:t>· An Excellent Education for Every Student Every Day ·</a:t>
            </a:r>
          </a:p>
        </p:txBody>
      </p:sp>
    </p:spTree>
    <p:extLst>
      <p:ext uri="{BB962C8B-B14F-4D97-AF65-F5344CB8AC3E}">
        <p14:creationId xmlns:p14="http://schemas.microsoft.com/office/powerpoint/2010/main" val="72620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1DBE429-8660-4D88-BC47-B159B7251B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B7DF222-98CD-4513-8AEA-F83CF2A11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382543" y="624110"/>
            <a:ext cx="7037556" cy="1280890"/>
          </a:xfrm>
        </p:spPr>
        <p:txBody>
          <a:bodyPr>
            <a:normAutofit/>
          </a:bodyPr>
          <a:lstStyle/>
          <a:p>
            <a:r>
              <a:rPr lang="en-US">
                <a:solidFill>
                  <a:schemeClr val="bg1"/>
                </a:solidFill>
              </a:rPr>
              <a:t>Misconceptions about science</a:t>
            </a:r>
          </a:p>
        </p:txBody>
      </p:sp>
      <p:sp>
        <p:nvSpPr>
          <p:cNvPr id="16" name="Freeform 11">
            <a:extLst>
              <a:ext uri="{FF2B5EF4-FFF2-40B4-BE49-F238E27FC236}">
                <a16:creationId xmlns:a16="http://schemas.microsoft.com/office/drawing/2014/main" id="{92C98781-DD9B-44BA-B873-BD5060A9C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a:extLst>
              <a:ext uri="{FF2B5EF4-FFF2-40B4-BE49-F238E27FC236}">
                <a16:creationId xmlns:a16="http://schemas.microsoft.com/office/drawing/2014/main" id="{4AAF085C-39FA-4016-ABC8-7CFF52C5F7B4}"/>
              </a:ext>
              <a:ext uri="{C183D7F6-B498-43B3-948B-1728B52AA6E4}">
                <adec:decorative xmlns:adec="http://schemas.microsoft.com/office/drawing/2017/decorative" val="1"/>
              </a:ext>
            </a:extLst>
          </p:cNvPr>
          <p:cNvSpPr>
            <a:spLocks noGrp="1"/>
          </p:cNvSpPr>
          <p:nvPr>
            <p:ph type="sldNum" sz="quarter" idx="12"/>
          </p:nvPr>
        </p:nvSpPr>
        <p:spPr>
          <a:xfrm>
            <a:off x="398859" y="787782"/>
            <a:ext cx="584825" cy="365125"/>
          </a:xfrm>
        </p:spPr>
        <p:txBody>
          <a:bodyPr>
            <a:normAutofit/>
          </a:bodyPr>
          <a:lstStyle/>
          <a:p>
            <a:pPr>
              <a:lnSpc>
                <a:spcPct val="90000"/>
              </a:lnSpc>
              <a:spcAft>
                <a:spcPts val="600"/>
              </a:spcAft>
            </a:pPr>
            <a:fld id="{8F70FDB2-A6A2-4330-993F-395761078E77}" type="slidenum">
              <a:rPr lang="en-US" sz="1900" smtClean="0"/>
              <a:pPr>
                <a:lnSpc>
                  <a:spcPct val="90000"/>
                </a:lnSpc>
                <a:spcAft>
                  <a:spcPts val="600"/>
                </a:spcAft>
              </a:pPr>
              <a:t>15</a:t>
            </a:fld>
            <a:endParaRPr lang="en-US" sz="1900"/>
          </a:p>
        </p:txBody>
      </p:sp>
      <p:graphicFrame>
        <p:nvGraphicFramePr>
          <p:cNvPr id="7" name="Content Placeholder 2" descr="Content Place Holder&#10;">
            <a:extLst>
              <a:ext uri="{FF2B5EF4-FFF2-40B4-BE49-F238E27FC236}">
                <a16:creationId xmlns:a16="http://schemas.microsoft.com/office/drawing/2014/main" id="{A7631B72-9221-4D20-BC32-0A5632ACCB3E}"/>
              </a:ext>
            </a:extLst>
          </p:cNvPr>
          <p:cNvGraphicFramePr>
            <a:graphicFrameLocks noGrp="1"/>
          </p:cNvGraphicFramePr>
          <p:nvPr>
            <p:ph idx="1"/>
            <p:extLst>
              <p:ext uri="{D42A27DB-BD31-4B8C-83A1-F6EECF244321}">
                <p14:modId xmlns:p14="http://schemas.microsoft.com/office/powerpoint/2010/main" val="3301644041"/>
              </p:ext>
            </p:extLst>
          </p:nvPr>
        </p:nvGraphicFramePr>
        <p:xfrm>
          <a:off x="720760" y="2380102"/>
          <a:ext cx="7699339" cy="3853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Footer Placeholder 1">
            <a:extLst>
              <a:ext uri="{FF2B5EF4-FFF2-40B4-BE49-F238E27FC236}">
                <a16:creationId xmlns:a16="http://schemas.microsoft.com/office/drawing/2014/main" id="{C992791B-A8A1-4BCB-9E3E-A00F2E086A9A}"/>
              </a:ext>
            </a:extLst>
          </p:cNvPr>
          <p:cNvSpPr>
            <a:spLocks noGrp="1"/>
          </p:cNvSpPr>
          <p:nvPr>
            <p:ph type="ftr" sz="quarter" idx="11"/>
          </p:nvPr>
        </p:nvSpPr>
        <p:spPr>
          <a:xfrm>
            <a:off x="1942415" y="6135809"/>
            <a:ext cx="5716488" cy="365125"/>
          </a:xfrm>
        </p:spPr>
        <p:txBody>
          <a:bodyPr/>
          <a:lstStyle/>
          <a:p>
            <a:pPr algn="ctr"/>
            <a:r>
              <a:rPr lang="en-US" dirty="0"/>
              <a:t>· An Excellent Education for Every Student Every Day ·</a:t>
            </a:r>
          </a:p>
        </p:txBody>
      </p:sp>
    </p:spTree>
    <p:extLst>
      <p:ext uri="{BB962C8B-B14F-4D97-AF65-F5344CB8AC3E}">
        <p14:creationId xmlns:p14="http://schemas.microsoft.com/office/powerpoint/2010/main" val="618621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20"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1"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2"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3"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4"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5"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6"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7"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8"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9"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0"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1"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33" name="Group 32">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157"/>
            <a:ext cx="1767505" cy="6853096"/>
            <a:chOff x="6627813" y="195610"/>
            <a:chExt cx="1952625" cy="5678141"/>
          </a:xfrm>
        </p:grpSpPr>
        <p:sp>
          <p:nvSpPr>
            <p:cNvPr id="34"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5"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6"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7"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8"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9"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40"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41"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42"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43"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4"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5"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7" name="Rectangle 46">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9"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51" name="Rectangle 50">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Slide Number Placeholder 4">
            <a:extLst>
              <a:ext uri="{FF2B5EF4-FFF2-40B4-BE49-F238E27FC236}">
                <a16:creationId xmlns:a16="http://schemas.microsoft.com/office/drawing/2014/main" id="{43167A00-A81F-4F5E-8A63-551913DD8076}"/>
              </a:ext>
              <a:ext uri="{C183D7F6-B498-43B3-948B-1728B52AA6E4}">
                <adec:decorative xmlns:adec="http://schemas.microsoft.com/office/drawing/2017/decorative" val="1"/>
              </a:ext>
            </a:extLst>
          </p:cNvPr>
          <p:cNvSpPr>
            <a:spLocks noGrp="1"/>
          </p:cNvSpPr>
          <p:nvPr>
            <p:ph type="sldNum" sz="quarter" idx="4"/>
          </p:nvPr>
        </p:nvSpPr>
        <p:spPr>
          <a:xfrm>
            <a:off x="5878906" y="982516"/>
            <a:ext cx="584825"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rgbClr val="4F4F4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defRPr/>
            </a:pPr>
            <a:fld id="{8F70FDB2-A6A2-4330-993F-395761078E77}" type="slidenum">
              <a:rPr lang="en-US" sz="1900" smtClean="0">
                <a:solidFill>
                  <a:srgbClr val="FEFFFF"/>
                </a:solidFill>
              </a:rPr>
              <a:pPr>
                <a:lnSpc>
                  <a:spcPct val="90000"/>
                </a:lnSpc>
                <a:spcAft>
                  <a:spcPts val="600"/>
                </a:spcAft>
                <a:defRPr/>
              </a:pPr>
              <a:t>16</a:t>
            </a:fld>
            <a:endParaRPr lang="en-US" sz="1900">
              <a:solidFill>
                <a:srgbClr val="FEFFFF"/>
              </a:solidFill>
            </a:endParaRPr>
          </a:p>
        </p:txBody>
      </p:sp>
      <p:pic>
        <p:nvPicPr>
          <p:cNvPr id="14" name="Content Placeholder 9" descr="Image of people collecting sand from beach">
            <a:extLst>
              <a:ext uri="{FF2B5EF4-FFF2-40B4-BE49-F238E27FC236}">
                <a16:creationId xmlns:a16="http://schemas.microsoft.com/office/drawing/2014/main" id="{4BA429D0-B6AA-4499-A175-431053192559}"/>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l="6005" r="11783" b="3"/>
          <a:stretch/>
        </p:blipFill>
        <p:spPr>
          <a:xfrm>
            <a:off x="20" y="10"/>
            <a:ext cx="5680810" cy="6857990"/>
          </a:xfrm>
          <a:prstGeom prst="rect">
            <a:avLst/>
          </a:prstGeom>
        </p:spPr>
      </p:pic>
      <p:sp>
        <p:nvSpPr>
          <p:cNvPr id="53"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59027"/>
            <a:ext cx="6782018"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93A6786-C5EE-461E-942A-3E780BB6145A}"/>
              </a:ext>
            </a:extLst>
          </p:cNvPr>
          <p:cNvSpPr>
            <a:spLocks noGrp="1"/>
          </p:cNvSpPr>
          <p:nvPr>
            <p:ph type="title"/>
          </p:nvPr>
        </p:nvSpPr>
        <p:spPr>
          <a:xfrm>
            <a:off x="406400" y="787400"/>
            <a:ext cx="5359399" cy="778933"/>
          </a:xfrm>
        </p:spPr>
        <p:txBody>
          <a:bodyPr vert="horz" lIns="91440" tIns="45720" rIns="91440" bIns="45720" rtlCol="0" anchor="ctr">
            <a:normAutofit/>
          </a:bodyPr>
          <a:lstStyle/>
          <a:p>
            <a:r>
              <a:rPr lang="en-US" sz="2800">
                <a:solidFill>
                  <a:srgbClr val="FEFFFF"/>
                </a:solidFill>
              </a:rPr>
              <a:t>Moving on from just facts</a:t>
            </a:r>
          </a:p>
        </p:txBody>
      </p:sp>
      <p:sp>
        <p:nvSpPr>
          <p:cNvPr id="12" name="Content Placeholder 11">
            <a:extLst>
              <a:ext uri="{FF2B5EF4-FFF2-40B4-BE49-F238E27FC236}">
                <a16:creationId xmlns:a16="http://schemas.microsoft.com/office/drawing/2014/main" id="{C42CF1A4-A0B4-4999-89E8-199901E2DC2F}"/>
              </a:ext>
            </a:extLst>
          </p:cNvPr>
          <p:cNvSpPr>
            <a:spLocks noGrp="1"/>
          </p:cNvSpPr>
          <p:nvPr>
            <p:ph sz="half" idx="1"/>
          </p:nvPr>
        </p:nvSpPr>
        <p:spPr>
          <a:xfrm>
            <a:off x="5895577" y="2017668"/>
            <a:ext cx="2812654" cy="3857816"/>
          </a:xfrm>
        </p:spPr>
        <p:txBody>
          <a:bodyPr vert="horz" lIns="91440" tIns="45720" rIns="91440" bIns="45720" rtlCol="0">
            <a:normAutofit/>
          </a:bodyPr>
          <a:lstStyle/>
          <a:p>
            <a:pPr marL="0" indent="0">
              <a:buNone/>
            </a:pPr>
            <a:r>
              <a:rPr lang="en-US" dirty="0">
                <a:solidFill>
                  <a:schemeClr val="tx1">
                    <a:lumMod val="95000"/>
                    <a:lumOff val="5000"/>
                  </a:schemeClr>
                </a:solidFill>
              </a:rPr>
              <a:t>When instruction focuses on facts…</a:t>
            </a:r>
          </a:p>
          <a:p>
            <a:r>
              <a:rPr lang="en-US" dirty="0">
                <a:solidFill>
                  <a:schemeClr val="tx1">
                    <a:lumMod val="95000"/>
                    <a:lumOff val="5000"/>
                  </a:schemeClr>
                </a:solidFill>
              </a:rPr>
              <a:t>Students don’t build the skills needed for real science</a:t>
            </a:r>
          </a:p>
          <a:p>
            <a:r>
              <a:rPr lang="en-US" dirty="0">
                <a:solidFill>
                  <a:schemeClr val="tx1">
                    <a:lumMod val="95000"/>
                    <a:lumOff val="5000"/>
                  </a:schemeClr>
                </a:solidFill>
              </a:rPr>
              <a:t>Students don’t relate to science or scientists</a:t>
            </a:r>
          </a:p>
          <a:p>
            <a:r>
              <a:rPr lang="en-US" dirty="0">
                <a:solidFill>
                  <a:schemeClr val="tx1">
                    <a:lumMod val="95000"/>
                    <a:lumOff val="5000"/>
                  </a:schemeClr>
                </a:solidFill>
              </a:rPr>
              <a:t>Students don’t understand where science comes from</a:t>
            </a:r>
          </a:p>
        </p:txBody>
      </p:sp>
      <p:sp>
        <p:nvSpPr>
          <p:cNvPr id="46" name="Footer Placeholder 1">
            <a:extLst>
              <a:ext uri="{FF2B5EF4-FFF2-40B4-BE49-F238E27FC236}">
                <a16:creationId xmlns:a16="http://schemas.microsoft.com/office/drawing/2014/main" id="{1A2E310A-BA0D-454C-A9FC-C05A5BF1A231}"/>
              </a:ext>
            </a:extLst>
          </p:cNvPr>
          <p:cNvSpPr>
            <a:spLocks noGrp="1"/>
          </p:cNvSpPr>
          <p:nvPr>
            <p:ph type="ftr" sz="quarter" idx="11"/>
          </p:nvPr>
        </p:nvSpPr>
        <p:spPr>
          <a:xfrm>
            <a:off x="4443660" y="6204468"/>
            <a:ext cx="5716488" cy="365125"/>
          </a:xfrm>
        </p:spPr>
        <p:txBody>
          <a:bodyPr/>
          <a:lstStyle/>
          <a:p>
            <a:pPr algn="ctr"/>
            <a:r>
              <a:rPr lang="en-US" dirty="0"/>
              <a:t>· An Excellent Education for Every Student Every Day ·</a:t>
            </a:r>
          </a:p>
        </p:txBody>
      </p:sp>
    </p:spTree>
    <p:extLst>
      <p:ext uri="{BB962C8B-B14F-4D97-AF65-F5344CB8AC3E}">
        <p14:creationId xmlns:p14="http://schemas.microsoft.com/office/powerpoint/2010/main" val="3683306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142AA4-7517-4C4F-8CE4-748D9608FE92}"/>
              </a:ext>
              <a:ext uri="{C183D7F6-B498-43B3-948B-1728B52AA6E4}">
                <adec:decorative xmlns:adec="http://schemas.microsoft.com/office/drawing/2017/decorative" val="1"/>
              </a:ext>
            </a:extLst>
          </p:cNvPr>
          <p:cNvSpPr>
            <a:spLocks noGrp="1"/>
          </p:cNvSpPr>
          <p:nvPr>
            <p:ph type="sldNum" sz="quarter" idx="12"/>
          </p:nvPr>
        </p:nvSpPr>
        <p:spPr/>
        <p:txBody>
          <a:bodyPr/>
          <a:lstStyle/>
          <a:p>
            <a:fld id="{8F70FDB2-A6A2-4330-993F-395761078E77}" type="slidenum">
              <a:rPr lang="en-US" smtClean="0"/>
              <a:pPr/>
              <a:t>17</a:t>
            </a:fld>
            <a:endParaRPr lang="en-US" dirty="0"/>
          </a:p>
        </p:txBody>
      </p:sp>
      <p:sp>
        <p:nvSpPr>
          <p:cNvPr id="5" name="Title 4"/>
          <p:cNvSpPr>
            <a:spLocks noGrp="1"/>
          </p:cNvSpPr>
          <p:nvPr>
            <p:ph type="title"/>
          </p:nvPr>
        </p:nvSpPr>
        <p:spPr/>
        <p:txBody>
          <a:bodyPr/>
          <a:lstStyle/>
          <a:p>
            <a:r>
              <a:rPr lang="en-US" dirty="0"/>
              <a:t>Old Alaska GLEs for Science</a:t>
            </a:r>
          </a:p>
        </p:txBody>
      </p:sp>
      <p:sp>
        <p:nvSpPr>
          <p:cNvPr id="12" name="Left-Right Arrow 11">
            <a:extLst>
              <a:ext uri="{C183D7F6-B498-43B3-948B-1728B52AA6E4}">
                <adec:decorative xmlns:adec="http://schemas.microsoft.com/office/drawing/2017/decorative" val="1"/>
              </a:ext>
            </a:extLst>
          </p:cNvPr>
          <p:cNvSpPr/>
          <p:nvPr/>
        </p:nvSpPr>
        <p:spPr bwMode="auto">
          <a:xfrm>
            <a:off x="635578" y="1951552"/>
            <a:ext cx="6483928" cy="554182"/>
          </a:xfrm>
          <a:prstGeom prst="leftRightArrow">
            <a:avLst/>
          </a:prstGeom>
          <a:solidFill>
            <a:schemeClr val="bg1">
              <a:lumMod val="65000"/>
            </a:scheme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800" b="1" i="0" u="none" strike="noStrike" cap="none" normalizeH="0" baseline="0" dirty="0">
              <a:ln>
                <a:noFill/>
              </a:ln>
              <a:solidFill>
                <a:schemeClr val="tx1"/>
              </a:solidFill>
              <a:effectLst/>
              <a:latin typeface="Arial" charset="0"/>
            </a:endParaRPr>
          </a:p>
        </p:txBody>
      </p:sp>
      <p:sp>
        <p:nvSpPr>
          <p:cNvPr id="15" name="Left-Right Arrow 14">
            <a:extLst>
              <a:ext uri="{C183D7F6-B498-43B3-948B-1728B52AA6E4}">
                <adec:decorative xmlns:adec="http://schemas.microsoft.com/office/drawing/2017/decorative" val="1"/>
              </a:ext>
            </a:extLst>
          </p:cNvPr>
          <p:cNvSpPr/>
          <p:nvPr/>
        </p:nvSpPr>
        <p:spPr bwMode="auto">
          <a:xfrm>
            <a:off x="7244195" y="1951552"/>
            <a:ext cx="1177638" cy="554182"/>
          </a:xfrm>
          <a:prstGeom prst="leftRightArrow">
            <a:avLst/>
          </a:prstGeom>
          <a:solidFill>
            <a:schemeClr val="bg1">
              <a:lumMod val="65000"/>
            </a:scheme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800" b="1" i="0" u="none" strike="noStrike" cap="none" normalizeH="0" baseline="0" dirty="0">
              <a:ln>
                <a:noFill/>
              </a:ln>
              <a:solidFill>
                <a:schemeClr val="tx1"/>
              </a:solidFill>
              <a:effectLst/>
              <a:latin typeface="Arial" charset="0"/>
            </a:endParaRPr>
          </a:p>
        </p:txBody>
      </p:sp>
      <p:sp>
        <p:nvSpPr>
          <p:cNvPr id="8" name="Rectangle 7">
            <a:extLst>
              <a:ext uri="{C183D7F6-B498-43B3-948B-1728B52AA6E4}">
                <adec:decorative xmlns:adec="http://schemas.microsoft.com/office/drawing/2017/decorative" val="1"/>
              </a:ext>
            </a:extLst>
          </p:cNvPr>
          <p:cNvSpPr/>
          <p:nvPr/>
        </p:nvSpPr>
        <p:spPr>
          <a:xfrm>
            <a:off x="628650" y="2701016"/>
            <a:ext cx="6422571" cy="2743200"/>
          </a:xfrm>
          <a:prstGeom prst="rect">
            <a:avLst/>
          </a:prstGeom>
          <a:solidFill>
            <a:srgbClr val="C0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8000"/>
              </a:solidFill>
            </a:endParaRPr>
          </a:p>
        </p:txBody>
      </p:sp>
      <p:sp>
        <p:nvSpPr>
          <p:cNvPr id="13" name="Rectangle 12">
            <a:extLst>
              <a:ext uri="{C183D7F6-B498-43B3-948B-1728B52AA6E4}">
                <adec:decorative xmlns:adec="http://schemas.microsoft.com/office/drawing/2017/decorative" val="1"/>
              </a:ext>
            </a:extLst>
          </p:cNvPr>
          <p:cNvSpPr/>
          <p:nvPr/>
        </p:nvSpPr>
        <p:spPr>
          <a:xfrm>
            <a:off x="7186798" y="2687161"/>
            <a:ext cx="1256211" cy="2743200"/>
          </a:xfrm>
          <a:prstGeom prst="rect">
            <a:avLst/>
          </a:prstGeom>
          <a:solidFill>
            <a:srgbClr val="C0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8000"/>
              </a:solidFill>
            </a:endParaRPr>
          </a:p>
        </p:txBody>
      </p:sp>
      <p:sp>
        <p:nvSpPr>
          <p:cNvPr id="14" name="TextBox 13"/>
          <p:cNvSpPr txBox="1"/>
          <p:nvPr/>
        </p:nvSpPr>
        <p:spPr>
          <a:xfrm>
            <a:off x="2255575" y="3429039"/>
            <a:ext cx="3352787" cy="1077218"/>
          </a:xfrm>
          <a:prstGeom prst="rect">
            <a:avLst/>
          </a:prstGeom>
          <a:noFill/>
        </p:spPr>
        <p:txBody>
          <a:bodyPr wrap="square" rtlCol="0">
            <a:spAutoFit/>
          </a:bodyPr>
          <a:lstStyle/>
          <a:p>
            <a:pPr algn="ctr"/>
            <a:r>
              <a:rPr lang="en-US" sz="3200" dirty="0">
                <a:solidFill>
                  <a:schemeClr val="bg1"/>
                </a:solidFill>
                <a:latin typeface="Arial"/>
                <a:cs typeface="Arial"/>
              </a:rPr>
              <a:t>Facts about science</a:t>
            </a:r>
          </a:p>
        </p:txBody>
      </p:sp>
      <p:sp>
        <p:nvSpPr>
          <p:cNvPr id="17" name="TextBox 16"/>
          <p:cNvSpPr txBox="1"/>
          <p:nvPr/>
        </p:nvSpPr>
        <p:spPr>
          <a:xfrm>
            <a:off x="7186798" y="3496333"/>
            <a:ext cx="1256211" cy="707886"/>
          </a:xfrm>
          <a:prstGeom prst="rect">
            <a:avLst/>
          </a:prstGeom>
          <a:noFill/>
        </p:spPr>
        <p:txBody>
          <a:bodyPr wrap="square" rtlCol="0">
            <a:spAutoFit/>
          </a:bodyPr>
          <a:lstStyle/>
          <a:p>
            <a:pPr algn="ctr"/>
            <a:r>
              <a:rPr lang="en-US" sz="2000" dirty="0">
                <a:solidFill>
                  <a:schemeClr val="bg1"/>
                </a:solidFill>
                <a:latin typeface="Arial"/>
                <a:cs typeface="Arial"/>
              </a:rPr>
              <a:t>Doing science</a:t>
            </a:r>
          </a:p>
        </p:txBody>
      </p:sp>
      <p:sp>
        <p:nvSpPr>
          <p:cNvPr id="16" name="Footer Placeholder 1">
            <a:extLst>
              <a:ext uri="{FF2B5EF4-FFF2-40B4-BE49-F238E27FC236}">
                <a16:creationId xmlns:a16="http://schemas.microsoft.com/office/drawing/2014/main" id="{B3C7C3EA-7C78-4EC1-98CB-3921D393425F}"/>
              </a:ext>
            </a:extLst>
          </p:cNvPr>
          <p:cNvSpPr>
            <a:spLocks noGrp="1"/>
          </p:cNvSpPr>
          <p:nvPr>
            <p:ph type="ftr" sz="quarter" idx="11"/>
          </p:nvPr>
        </p:nvSpPr>
        <p:spPr>
          <a:xfrm>
            <a:off x="1942415" y="6135809"/>
            <a:ext cx="5716488" cy="365125"/>
          </a:xfrm>
        </p:spPr>
        <p:txBody>
          <a:bodyPr/>
          <a:lstStyle/>
          <a:p>
            <a:pPr algn="ctr"/>
            <a:r>
              <a:rPr lang="en-US" dirty="0"/>
              <a:t>· An Excellent Education for Every Student Every Day ·</a:t>
            </a:r>
          </a:p>
        </p:txBody>
      </p:sp>
    </p:spTree>
    <p:extLst>
      <p:ext uri="{BB962C8B-B14F-4D97-AF65-F5344CB8AC3E}">
        <p14:creationId xmlns:p14="http://schemas.microsoft.com/office/powerpoint/2010/main" val="1043978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29F8D9-4EC7-4712-A3BD-94481C43D979}"/>
              </a:ext>
              <a:ext uri="{C183D7F6-B498-43B3-948B-1728B52AA6E4}">
                <adec:decorative xmlns:adec="http://schemas.microsoft.com/office/drawing/2017/decorative" val="1"/>
              </a:ext>
            </a:extLst>
          </p:cNvPr>
          <p:cNvSpPr>
            <a:spLocks noGrp="1"/>
          </p:cNvSpPr>
          <p:nvPr>
            <p:ph type="sldNum" sz="quarter" idx="12"/>
          </p:nvPr>
        </p:nvSpPr>
        <p:spPr/>
        <p:txBody>
          <a:bodyPr/>
          <a:lstStyle/>
          <a:p>
            <a:fld id="{8F70FDB2-A6A2-4330-993F-395761078E77}" type="slidenum">
              <a:rPr lang="en-US" smtClean="0"/>
              <a:pPr/>
              <a:t>18</a:t>
            </a:fld>
            <a:endParaRPr lang="en-US" dirty="0"/>
          </a:p>
        </p:txBody>
      </p:sp>
      <p:sp>
        <p:nvSpPr>
          <p:cNvPr id="19459" name="Rectangle 3"/>
          <p:cNvSpPr>
            <a:spLocks noGrp="1" noChangeArrowheads="1"/>
          </p:cNvSpPr>
          <p:nvPr>
            <p:ph type="title"/>
          </p:nvPr>
        </p:nvSpPr>
        <p:spPr>
          <a:ln/>
        </p:spPr>
        <p:txBody>
          <a:bodyPr>
            <a:normAutofit/>
          </a:bodyPr>
          <a:lstStyle/>
          <a:p>
            <a:r>
              <a:rPr lang="en-US" dirty="0"/>
              <a:t>Organization of the SSAs</a:t>
            </a:r>
          </a:p>
        </p:txBody>
      </p:sp>
      <p:sp>
        <p:nvSpPr>
          <p:cNvPr id="9" name="Rectangle 8">
            <a:extLst>
              <a:ext uri="{C183D7F6-B498-43B3-948B-1728B52AA6E4}">
                <adec:decorative xmlns:adec="http://schemas.microsoft.com/office/drawing/2017/decorative" val="1"/>
              </a:ext>
            </a:extLst>
          </p:cNvPr>
          <p:cNvSpPr/>
          <p:nvPr/>
        </p:nvSpPr>
        <p:spPr>
          <a:xfrm>
            <a:off x="514350" y="2983291"/>
            <a:ext cx="2286000" cy="2743200"/>
          </a:xfrm>
          <a:prstGeom prst="rect">
            <a:avLst/>
          </a:prstGeom>
          <a:solidFill>
            <a:srgbClr val="0070C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C183D7F6-B498-43B3-948B-1728B52AA6E4}">
                <adec:decorative xmlns:adec="http://schemas.microsoft.com/office/drawing/2017/decorative" val="1"/>
              </a:ext>
            </a:extLst>
          </p:cNvPr>
          <p:cNvSpPr/>
          <p:nvPr/>
        </p:nvSpPr>
        <p:spPr>
          <a:xfrm>
            <a:off x="3285259" y="2983291"/>
            <a:ext cx="2286000" cy="2743200"/>
          </a:xfrm>
          <a:prstGeom prst="rect">
            <a:avLst/>
          </a:prstGeom>
          <a:solidFill>
            <a:srgbClr val="FF99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 name="Rectangle 9">
            <a:extLst>
              <a:ext uri="{C183D7F6-B498-43B3-948B-1728B52AA6E4}">
                <adec:decorative xmlns:adec="http://schemas.microsoft.com/office/drawing/2017/decorative" val="1"/>
              </a:ext>
            </a:extLst>
          </p:cNvPr>
          <p:cNvSpPr/>
          <p:nvPr/>
        </p:nvSpPr>
        <p:spPr>
          <a:xfrm>
            <a:off x="6229350" y="2983291"/>
            <a:ext cx="2286000" cy="2743200"/>
          </a:xfrm>
          <a:prstGeom prst="rect">
            <a:avLst/>
          </a:prstGeom>
          <a:solidFill>
            <a:srgbClr val="7D9E3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24412"/>
              </a:solidFill>
            </a:endParaRPr>
          </a:p>
        </p:txBody>
      </p:sp>
      <p:sp>
        <p:nvSpPr>
          <p:cNvPr id="12" name="TextBox 11"/>
          <p:cNvSpPr txBox="1"/>
          <p:nvPr/>
        </p:nvSpPr>
        <p:spPr>
          <a:xfrm>
            <a:off x="374581" y="3455874"/>
            <a:ext cx="2618510" cy="1569660"/>
          </a:xfrm>
          <a:prstGeom prst="rect">
            <a:avLst/>
          </a:prstGeom>
          <a:noFill/>
        </p:spPr>
        <p:txBody>
          <a:bodyPr wrap="square" rtlCol="0">
            <a:spAutoFit/>
          </a:bodyPr>
          <a:lstStyle/>
          <a:p>
            <a:pPr algn="ctr"/>
            <a:r>
              <a:rPr lang="en-US" sz="2400" dirty="0">
                <a:solidFill>
                  <a:schemeClr val="bg1"/>
                </a:solidFill>
                <a:latin typeface="Arial"/>
                <a:cs typeface="Arial"/>
              </a:rPr>
              <a:t>Science and Engineering Practices</a:t>
            </a:r>
          </a:p>
          <a:p>
            <a:pPr algn="ctr"/>
            <a:r>
              <a:rPr lang="en-US" sz="2400" b="0" dirty="0">
                <a:solidFill>
                  <a:schemeClr val="bg1"/>
                </a:solidFill>
                <a:latin typeface="Arial"/>
                <a:cs typeface="Arial"/>
              </a:rPr>
              <a:t>(doing science)</a:t>
            </a:r>
          </a:p>
        </p:txBody>
      </p:sp>
      <p:sp>
        <p:nvSpPr>
          <p:cNvPr id="11" name="TextBox 10"/>
          <p:cNvSpPr txBox="1"/>
          <p:nvPr/>
        </p:nvSpPr>
        <p:spPr>
          <a:xfrm>
            <a:off x="3312468" y="3506519"/>
            <a:ext cx="2231582" cy="1200328"/>
          </a:xfrm>
          <a:prstGeom prst="rect">
            <a:avLst/>
          </a:prstGeom>
          <a:noFill/>
        </p:spPr>
        <p:txBody>
          <a:bodyPr wrap="square" rtlCol="0">
            <a:spAutoFit/>
          </a:bodyPr>
          <a:lstStyle/>
          <a:p>
            <a:pPr algn="ctr"/>
            <a:r>
              <a:rPr lang="en-US" sz="2400" dirty="0">
                <a:solidFill>
                  <a:schemeClr val="bg1"/>
                </a:solidFill>
                <a:latin typeface="Arial"/>
                <a:cs typeface="Arial"/>
              </a:rPr>
              <a:t>Disciplinary Core Ideas</a:t>
            </a:r>
          </a:p>
          <a:p>
            <a:pPr algn="ctr"/>
            <a:r>
              <a:rPr lang="en-US" sz="2400" b="0" dirty="0">
                <a:solidFill>
                  <a:schemeClr val="bg1"/>
                </a:solidFill>
                <a:latin typeface="Arial"/>
                <a:cs typeface="Arial"/>
              </a:rPr>
              <a:t>(facts)</a:t>
            </a:r>
          </a:p>
        </p:txBody>
      </p:sp>
      <p:sp>
        <p:nvSpPr>
          <p:cNvPr id="13" name="TextBox 12"/>
          <p:cNvSpPr txBox="1"/>
          <p:nvPr/>
        </p:nvSpPr>
        <p:spPr>
          <a:xfrm>
            <a:off x="6235287" y="3573752"/>
            <a:ext cx="2278083" cy="1569660"/>
          </a:xfrm>
          <a:prstGeom prst="rect">
            <a:avLst/>
          </a:prstGeom>
          <a:noFill/>
        </p:spPr>
        <p:txBody>
          <a:bodyPr wrap="square" rtlCol="0">
            <a:spAutoFit/>
          </a:bodyPr>
          <a:lstStyle/>
          <a:p>
            <a:pPr algn="ctr"/>
            <a:r>
              <a:rPr lang="en-US" sz="2400" dirty="0">
                <a:solidFill>
                  <a:schemeClr val="bg1"/>
                </a:solidFill>
                <a:latin typeface="Arial"/>
                <a:cs typeface="Arial"/>
              </a:rPr>
              <a:t>Crosscutting Concepts</a:t>
            </a:r>
          </a:p>
          <a:p>
            <a:pPr algn="ctr"/>
            <a:r>
              <a:rPr lang="en-US" sz="2400" b="0" dirty="0">
                <a:solidFill>
                  <a:schemeClr val="bg1"/>
                </a:solidFill>
                <a:latin typeface="Arial"/>
                <a:cs typeface="Arial"/>
              </a:rPr>
              <a:t>(connecting science)</a:t>
            </a:r>
          </a:p>
        </p:txBody>
      </p:sp>
      <p:sp>
        <p:nvSpPr>
          <p:cNvPr id="14" name="Left-Right Arrow 13">
            <a:extLst>
              <a:ext uri="{C183D7F6-B498-43B3-948B-1728B52AA6E4}">
                <adec:decorative xmlns:adec="http://schemas.microsoft.com/office/drawing/2017/decorative" val="1"/>
              </a:ext>
            </a:extLst>
          </p:cNvPr>
          <p:cNvSpPr/>
          <p:nvPr/>
        </p:nvSpPr>
        <p:spPr bwMode="auto">
          <a:xfrm>
            <a:off x="448294" y="2315530"/>
            <a:ext cx="2327563" cy="554182"/>
          </a:xfrm>
          <a:prstGeom prst="leftRightArrow">
            <a:avLst/>
          </a:prstGeom>
          <a:solidFill>
            <a:schemeClr val="bg1">
              <a:lumMod val="65000"/>
            </a:scheme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800" b="1" i="0" u="none" strike="noStrike" cap="none" normalizeH="0" baseline="0" dirty="0">
              <a:ln>
                <a:noFill/>
              </a:ln>
              <a:solidFill>
                <a:schemeClr val="tx1"/>
              </a:solidFill>
              <a:effectLst/>
              <a:latin typeface="Arial" charset="0"/>
            </a:endParaRPr>
          </a:p>
        </p:txBody>
      </p:sp>
      <p:sp>
        <p:nvSpPr>
          <p:cNvPr id="15" name="Left-Right Arrow 14">
            <a:extLst>
              <a:ext uri="{C183D7F6-B498-43B3-948B-1728B52AA6E4}">
                <adec:decorative xmlns:adec="http://schemas.microsoft.com/office/drawing/2017/decorative" val="1"/>
              </a:ext>
            </a:extLst>
          </p:cNvPr>
          <p:cNvSpPr/>
          <p:nvPr/>
        </p:nvSpPr>
        <p:spPr bwMode="auto">
          <a:xfrm>
            <a:off x="3264478" y="2297491"/>
            <a:ext cx="2327563" cy="554182"/>
          </a:xfrm>
          <a:prstGeom prst="leftRightArrow">
            <a:avLst/>
          </a:prstGeom>
          <a:solidFill>
            <a:schemeClr val="bg1">
              <a:lumMod val="65000"/>
            </a:scheme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800" b="1" i="0" u="none" strike="noStrike" cap="none" normalizeH="0" baseline="0" dirty="0">
              <a:ln>
                <a:noFill/>
              </a:ln>
              <a:solidFill>
                <a:schemeClr val="tx1"/>
              </a:solidFill>
              <a:effectLst/>
              <a:latin typeface="Arial" charset="0"/>
            </a:endParaRPr>
          </a:p>
        </p:txBody>
      </p:sp>
      <p:sp>
        <p:nvSpPr>
          <p:cNvPr id="16" name="Left-Right Arrow 15">
            <a:extLst>
              <a:ext uri="{C183D7F6-B498-43B3-948B-1728B52AA6E4}">
                <adec:decorative xmlns:adec="http://schemas.microsoft.com/office/drawing/2017/decorative" val="1"/>
              </a:ext>
            </a:extLst>
          </p:cNvPr>
          <p:cNvSpPr/>
          <p:nvPr/>
        </p:nvSpPr>
        <p:spPr bwMode="auto">
          <a:xfrm>
            <a:off x="6185807" y="2297491"/>
            <a:ext cx="2327563" cy="554182"/>
          </a:xfrm>
          <a:prstGeom prst="leftRightArrow">
            <a:avLst/>
          </a:prstGeom>
          <a:solidFill>
            <a:schemeClr val="bg1">
              <a:lumMod val="65000"/>
            </a:scheme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800" b="1" i="0" u="none" strike="noStrike" cap="none" normalizeH="0" baseline="0" dirty="0">
              <a:ln>
                <a:noFill/>
              </a:ln>
              <a:solidFill>
                <a:schemeClr val="tx1"/>
              </a:solidFill>
              <a:effectLst/>
              <a:latin typeface="Arial" charset="0"/>
            </a:endParaRPr>
          </a:p>
        </p:txBody>
      </p:sp>
      <p:sp>
        <p:nvSpPr>
          <p:cNvPr id="18" name="Footer Placeholder 1">
            <a:extLst>
              <a:ext uri="{FF2B5EF4-FFF2-40B4-BE49-F238E27FC236}">
                <a16:creationId xmlns:a16="http://schemas.microsoft.com/office/drawing/2014/main" id="{2F19F604-E558-4474-B80D-D0611AEB5D28}"/>
              </a:ext>
            </a:extLst>
          </p:cNvPr>
          <p:cNvSpPr>
            <a:spLocks noGrp="1"/>
          </p:cNvSpPr>
          <p:nvPr>
            <p:ph type="ftr" sz="quarter" idx="11"/>
          </p:nvPr>
        </p:nvSpPr>
        <p:spPr>
          <a:xfrm>
            <a:off x="1942415" y="6135809"/>
            <a:ext cx="5716488" cy="365125"/>
          </a:xfrm>
        </p:spPr>
        <p:txBody>
          <a:bodyPr/>
          <a:lstStyle/>
          <a:p>
            <a:pPr algn="ctr"/>
            <a:r>
              <a:rPr lang="en-US" dirty="0"/>
              <a:t>· An Excellent Education for Every Student Every Day ·</a:t>
            </a:r>
          </a:p>
        </p:txBody>
      </p:sp>
    </p:spTree>
    <p:extLst>
      <p:ext uri="{BB962C8B-B14F-4D97-AF65-F5344CB8AC3E}">
        <p14:creationId xmlns:p14="http://schemas.microsoft.com/office/powerpoint/2010/main" val="3418816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4A5BEBA-F1E3-4BA5-85CE-A6DF95FE08B5}"/>
              </a:ext>
              <a:ext uri="{C183D7F6-B498-43B3-948B-1728B52AA6E4}">
                <adec:decorative xmlns:adec="http://schemas.microsoft.com/office/drawing/2017/decorative" val="1"/>
              </a:ext>
            </a:extLst>
          </p:cNvPr>
          <p:cNvSpPr>
            <a:spLocks noGrp="1"/>
          </p:cNvSpPr>
          <p:nvPr>
            <p:ph type="sldNum" sz="quarter" idx="12"/>
          </p:nvPr>
        </p:nvSpPr>
        <p:spPr/>
        <p:txBody>
          <a:bodyPr/>
          <a:lstStyle/>
          <a:p>
            <a:fld id="{8F70FDB2-A6A2-4330-993F-395761078E77}" type="slidenum">
              <a:rPr lang="en-US" smtClean="0"/>
              <a:pPr/>
              <a:t>19</a:t>
            </a:fld>
            <a:endParaRPr lang="en-US" dirty="0"/>
          </a:p>
        </p:txBody>
      </p:sp>
      <p:sp>
        <p:nvSpPr>
          <p:cNvPr id="2" name="Title 1"/>
          <p:cNvSpPr>
            <a:spLocks noGrp="1"/>
          </p:cNvSpPr>
          <p:nvPr>
            <p:ph type="title"/>
          </p:nvPr>
        </p:nvSpPr>
        <p:spPr/>
        <p:txBody>
          <a:bodyPr/>
          <a:lstStyle/>
          <a:p>
            <a:r>
              <a:rPr lang="en-US" dirty="0"/>
              <a:t>Active Learning</a:t>
            </a:r>
          </a:p>
        </p:txBody>
      </p:sp>
      <p:sp>
        <p:nvSpPr>
          <p:cNvPr id="3" name="Content Placeholder 2" descr="Science is constructivist &#10;Experiential&#10;Students create own epistemology of the world within the bounds of evidence&#10;&#10;Benefits of active learning in science:&#10;Provide opportunity for and promotes higher order thinking&#10;Promotes interaction&#10;Increases retention&#10;Connects theory to application&#10;Builds proficiency and self-esteem"/>
          <p:cNvSpPr>
            <a:spLocks noGrp="1"/>
          </p:cNvSpPr>
          <p:nvPr>
            <p:ph idx="1"/>
          </p:nvPr>
        </p:nvSpPr>
        <p:spPr>
          <a:xfrm>
            <a:off x="1942415" y="1683834"/>
            <a:ext cx="6591985" cy="4227388"/>
          </a:xfrm>
        </p:spPr>
        <p:txBody>
          <a:bodyPr>
            <a:normAutofit fontScale="85000" lnSpcReduction="20000"/>
          </a:bodyPr>
          <a:lstStyle/>
          <a:p>
            <a:pPr marL="457200" lvl="2">
              <a:buClr>
                <a:schemeClr val="accent1"/>
              </a:buClr>
            </a:pPr>
            <a:r>
              <a:rPr lang="en-US" sz="2400" dirty="0"/>
              <a:t>Science is constructivist </a:t>
            </a:r>
          </a:p>
          <a:p>
            <a:pPr marL="731837" lvl="3">
              <a:buClr>
                <a:schemeClr val="accent2"/>
              </a:buClr>
            </a:pPr>
            <a:r>
              <a:rPr lang="en-US" sz="2400" dirty="0"/>
              <a:t>Experiential</a:t>
            </a:r>
          </a:p>
          <a:p>
            <a:pPr marL="731837" lvl="3">
              <a:buClr>
                <a:schemeClr val="accent2"/>
              </a:buClr>
            </a:pPr>
            <a:r>
              <a:rPr lang="en-US" sz="2400" dirty="0"/>
              <a:t>Students create own epistemology of the world within the bounds of evidence</a:t>
            </a:r>
          </a:p>
          <a:p>
            <a:pPr marL="503237" lvl="3" indent="0">
              <a:buClr>
                <a:schemeClr val="accent2"/>
              </a:buClr>
              <a:buNone/>
            </a:pPr>
            <a:endParaRPr lang="en-US" sz="2400" dirty="0"/>
          </a:p>
          <a:p>
            <a:pPr marL="457200" lvl="2">
              <a:buClr>
                <a:schemeClr val="accent1"/>
              </a:buClr>
            </a:pPr>
            <a:r>
              <a:rPr lang="en-US" sz="2400" dirty="0"/>
              <a:t>Benefits of active learning in science:</a:t>
            </a:r>
          </a:p>
          <a:p>
            <a:pPr marL="731837" lvl="3">
              <a:buClr>
                <a:schemeClr val="accent2"/>
              </a:buClr>
            </a:pPr>
            <a:r>
              <a:rPr lang="en-US" sz="2400" dirty="0"/>
              <a:t>Provide opportunity for and promotes higher order thinking</a:t>
            </a:r>
          </a:p>
          <a:p>
            <a:pPr marL="731837" lvl="3">
              <a:buClr>
                <a:schemeClr val="accent2"/>
              </a:buClr>
            </a:pPr>
            <a:r>
              <a:rPr lang="en-US" sz="2400" dirty="0"/>
              <a:t>Promotes interaction</a:t>
            </a:r>
          </a:p>
          <a:p>
            <a:pPr marL="731837" lvl="3">
              <a:buClr>
                <a:schemeClr val="accent2"/>
              </a:buClr>
            </a:pPr>
            <a:r>
              <a:rPr lang="en-US" sz="2400" dirty="0"/>
              <a:t>Increases retention</a:t>
            </a:r>
          </a:p>
          <a:p>
            <a:pPr marL="731837" lvl="3">
              <a:buClr>
                <a:schemeClr val="accent2"/>
              </a:buClr>
            </a:pPr>
            <a:r>
              <a:rPr lang="en-US" sz="2400" dirty="0"/>
              <a:t>Connects theory to application</a:t>
            </a:r>
          </a:p>
          <a:p>
            <a:pPr marL="731837" lvl="3">
              <a:buClr>
                <a:schemeClr val="accent2"/>
              </a:buClr>
            </a:pPr>
            <a:r>
              <a:rPr lang="en-US" sz="2400" dirty="0"/>
              <a:t>Builds proficiency and self-esteem</a:t>
            </a:r>
          </a:p>
        </p:txBody>
      </p:sp>
      <p:sp>
        <p:nvSpPr>
          <p:cNvPr id="9" name="Footer Placeholder 1">
            <a:extLst>
              <a:ext uri="{FF2B5EF4-FFF2-40B4-BE49-F238E27FC236}">
                <a16:creationId xmlns:a16="http://schemas.microsoft.com/office/drawing/2014/main" id="{8A9EF991-FCF2-4C66-86BF-8E033C863FC6}"/>
              </a:ext>
            </a:extLst>
          </p:cNvPr>
          <p:cNvSpPr>
            <a:spLocks noGrp="1"/>
          </p:cNvSpPr>
          <p:nvPr>
            <p:ph type="ftr" sz="quarter" idx="11"/>
          </p:nvPr>
        </p:nvSpPr>
        <p:spPr>
          <a:xfrm>
            <a:off x="1942415" y="6135809"/>
            <a:ext cx="5716488" cy="365125"/>
          </a:xfrm>
        </p:spPr>
        <p:txBody>
          <a:bodyPr/>
          <a:lstStyle/>
          <a:p>
            <a:pPr algn="ctr"/>
            <a:r>
              <a:rPr lang="en-US" dirty="0"/>
              <a:t>· An Excellent Education for Every Student Every Day ·</a:t>
            </a:r>
          </a:p>
        </p:txBody>
      </p:sp>
    </p:spTree>
    <p:extLst>
      <p:ext uri="{BB962C8B-B14F-4D97-AF65-F5344CB8AC3E}">
        <p14:creationId xmlns:p14="http://schemas.microsoft.com/office/powerpoint/2010/main" val="2150744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080621"/>
            <a:ext cx="6600451" cy="2696762"/>
          </a:xfrm>
        </p:spPr>
        <p:txBody>
          <a:bodyPr anchor="ctr">
            <a:noAutofit/>
          </a:bodyPr>
          <a:lstStyle/>
          <a:p>
            <a:r>
              <a:rPr lang="en-US" dirty="0"/>
              <a:t>Science Standards for Alaska (SSAs)</a:t>
            </a:r>
          </a:p>
        </p:txBody>
      </p:sp>
      <p:sp>
        <p:nvSpPr>
          <p:cNvPr id="3" name="Subtitle 2"/>
          <p:cNvSpPr>
            <a:spLocks noGrp="1"/>
          </p:cNvSpPr>
          <p:nvPr>
            <p:ph type="subTitle" idx="1"/>
          </p:nvPr>
        </p:nvSpPr>
        <p:spPr>
          <a:xfrm>
            <a:off x="1942416" y="4777380"/>
            <a:ext cx="6844745" cy="1126283"/>
          </a:xfrm>
        </p:spPr>
        <p:txBody>
          <a:bodyPr>
            <a:noAutofit/>
          </a:bodyPr>
          <a:lstStyle/>
          <a:p>
            <a:r>
              <a:rPr lang="en-US" sz="2000" b="1" dirty="0">
                <a:solidFill>
                  <a:srgbClr val="4F4F4F"/>
                </a:solidFill>
              </a:rPr>
              <a:t>Bjørn Wolter, Ph.D. &amp; Deb Riddle</a:t>
            </a:r>
          </a:p>
          <a:p>
            <a:r>
              <a:rPr lang="en-US" sz="2000" b="1" dirty="0"/>
              <a:t>Alaska Department of Education &amp; Early Development</a:t>
            </a:r>
          </a:p>
          <a:p>
            <a:r>
              <a:rPr lang="en-US" sz="2000" b="1" dirty="0"/>
              <a:t>January 27, 2021</a:t>
            </a:r>
          </a:p>
        </p:txBody>
      </p:sp>
    </p:spTree>
    <p:extLst>
      <p:ext uri="{BB962C8B-B14F-4D97-AF65-F5344CB8AC3E}">
        <p14:creationId xmlns:p14="http://schemas.microsoft.com/office/powerpoint/2010/main" val="491188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9DC573E-057D-46BE-A5D2-4924BD2B0BAC}"/>
              </a:ext>
              <a:ext uri="{C183D7F6-B498-43B3-948B-1728B52AA6E4}">
                <adec:decorative xmlns:adec="http://schemas.microsoft.com/office/drawing/2017/decorative" val="1"/>
              </a:ext>
            </a:extLst>
          </p:cNvPr>
          <p:cNvSpPr>
            <a:spLocks noGrp="1"/>
          </p:cNvSpPr>
          <p:nvPr>
            <p:ph type="sldNum" sz="quarter" idx="12"/>
          </p:nvPr>
        </p:nvSpPr>
        <p:spPr/>
        <p:txBody>
          <a:bodyPr/>
          <a:lstStyle/>
          <a:p>
            <a:fld id="{8F70FDB2-A6A2-4330-993F-395761078E77}" type="slidenum">
              <a:rPr lang="en-US" smtClean="0"/>
              <a:pPr/>
              <a:t>20</a:t>
            </a:fld>
            <a:endParaRPr lang="en-US" dirty="0"/>
          </a:p>
        </p:txBody>
      </p:sp>
      <p:sp>
        <p:nvSpPr>
          <p:cNvPr id="2" name="Title 1">
            <a:extLst>
              <a:ext uri="{FF2B5EF4-FFF2-40B4-BE49-F238E27FC236}">
                <a16:creationId xmlns:a16="http://schemas.microsoft.com/office/drawing/2014/main" id="{F4269A13-95C1-4824-AAC3-AD30A459F83C}"/>
              </a:ext>
              <a:ext uri="{C183D7F6-B498-43B3-948B-1728B52AA6E4}">
                <adec:decorative xmlns:adec="http://schemas.microsoft.com/office/drawing/2017/decorative" val="0"/>
              </a:ext>
            </a:extLst>
          </p:cNvPr>
          <p:cNvSpPr>
            <a:spLocks noGrp="1"/>
          </p:cNvSpPr>
          <p:nvPr>
            <p:ph type="title"/>
          </p:nvPr>
        </p:nvSpPr>
        <p:spPr/>
        <p:txBody>
          <a:bodyPr/>
          <a:lstStyle/>
          <a:p>
            <a:r>
              <a:rPr lang="en-US" dirty="0"/>
              <a:t>Active Learning Pyramid</a:t>
            </a:r>
          </a:p>
        </p:txBody>
      </p:sp>
      <p:pic>
        <p:nvPicPr>
          <p:cNvPr id="5" name="Picture 4" descr="Pyramid with passive learning on to and active learning below. Left of pyramid Top People remember 1% of what they read 20% of what they hear 30% of what they see and hear Left of pyramid bottom 70% of what they say and Write and 9% of what they do. Right side of pyramid top People are able to define, list, describe, explain then demonstrate apply practice. bottom right of pyramid analyze define create evaluate">
            <a:extLst>
              <a:ext uri="{FF2B5EF4-FFF2-40B4-BE49-F238E27FC236}">
                <a16:creationId xmlns:a16="http://schemas.microsoft.com/office/drawing/2014/main" id="{266E13D3-C548-486F-B78F-0A78C3A4114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29208" y="1647020"/>
            <a:ext cx="7552638" cy="4440036"/>
          </a:xfrm>
          <a:prstGeom prst="rect">
            <a:avLst/>
          </a:prstGeom>
        </p:spPr>
      </p:pic>
      <p:sp>
        <p:nvSpPr>
          <p:cNvPr id="3" name="Footer Placeholder 2">
            <a:extLst>
              <a:ext uri="{FF2B5EF4-FFF2-40B4-BE49-F238E27FC236}">
                <a16:creationId xmlns:a16="http://schemas.microsoft.com/office/drawing/2014/main" id="{0408494C-AE16-4F68-AEC0-482741F02925}"/>
              </a:ext>
            </a:extLst>
          </p:cNvPr>
          <p:cNvSpPr>
            <a:spLocks noGrp="1"/>
          </p:cNvSpPr>
          <p:nvPr>
            <p:ph type="ftr" sz="quarter" idx="11"/>
          </p:nvPr>
        </p:nvSpPr>
        <p:spPr/>
        <p:txBody>
          <a:bodyPr/>
          <a:lstStyle/>
          <a:p>
            <a:pPr algn="ctr"/>
            <a:r>
              <a:rPr lang="en-US"/>
              <a:t>· An Excellent Education for Every Student Every Day ·</a:t>
            </a:r>
            <a:endParaRPr lang="en-US" dirty="0"/>
          </a:p>
        </p:txBody>
      </p:sp>
    </p:spTree>
    <p:extLst>
      <p:ext uri="{BB962C8B-B14F-4D97-AF65-F5344CB8AC3E}">
        <p14:creationId xmlns:p14="http://schemas.microsoft.com/office/powerpoint/2010/main" val="2767818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3"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6" name="Group 25">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157"/>
            <a:ext cx="1767505" cy="6853096"/>
            <a:chOff x="6627813" y="195610"/>
            <a:chExt cx="1952625" cy="5678141"/>
          </a:xfrm>
        </p:grpSpPr>
        <p:sp>
          <p:nvSpPr>
            <p:cNvPr id="27"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0" name="Rectangle 39">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6">
            <a:extLst>
              <a:ext uri="{FF2B5EF4-FFF2-40B4-BE49-F238E27FC236}">
                <a16:creationId xmlns:a16="http://schemas.microsoft.com/office/drawing/2014/main" id="{76CB6AE4-A444-41E5-A744-47F048A15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4" name="Rectangle 43">
            <a:extLst>
              <a:ext uri="{FF2B5EF4-FFF2-40B4-BE49-F238E27FC236}">
                <a16:creationId xmlns:a16="http://schemas.microsoft.com/office/drawing/2014/main" id="{25F129D9-8F3D-4302-AB5D-DE987A6B1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6" name="Rectangle 45">
            <a:extLst>
              <a:ext uri="{FF2B5EF4-FFF2-40B4-BE49-F238E27FC236}">
                <a16:creationId xmlns:a16="http://schemas.microsoft.com/office/drawing/2014/main" id="{1F4A57F6-BEF1-4CA6-A0F1-3A01F6AB4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9799"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D55F1E0-90AC-41A4-BD67-E068A8C8978A}"/>
              </a:ext>
            </a:extLst>
          </p:cNvPr>
          <p:cNvSpPr>
            <a:spLocks noGrp="1"/>
          </p:cNvSpPr>
          <p:nvPr>
            <p:ph type="title"/>
          </p:nvPr>
        </p:nvSpPr>
        <p:spPr>
          <a:xfrm>
            <a:off x="405209" y="967417"/>
            <a:ext cx="2834152" cy="3943250"/>
          </a:xfrm>
        </p:spPr>
        <p:txBody>
          <a:bodyPr vert="horz" lIns="91440" tIns="45720" rIns="91440" bIns="45720" rtlCol="0" anchor="b">
            <a:normAutofit/>
          </a:bodyPr>
          <a:lstStyle/>
          <a:p>
            <a:r>
              <a:rPr lang="en-US" sz="3500">
                <a:solidFill>
                  <a:srgbClr val="FEFFFF"/>
                </a:solidFill>
              </a:rPr>
              <a:t>Brain Break!</a:t>
            </a:r>
          </a:p>
        </p:txBody>
      </p:sp>
      <p:sp>
        <p:nvSpPr>
          <p:cNvPr id="48" name="Freeform 5">
            <a:extLst>
              <a:ext uri="{FF2B5EF4-FFF2-40B4-BE49-F238E27FC236}">
                <a16:creationId xmlns:a16="http://schemas.microsoft.com/office/drawing/2014/main" id="{E3336A73-1C9B-4BAA-A893-AD3C79E666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4053016"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Slide Number Placeholder 4">
            <a:extLst>
              <a:ext uri="{FF2B5EF4-FFF2-40B4-BE49-F238E27FC236}">
                <a16:creationId xmlns:a16="http://schemas.microsoft.com/office/drawing/2014/main" id="{D3DEB565-CE6B-404E-BA8F-45B2D4DA33C4}"/>
              </a:ext>
            </a:extLst>
          </p:cNvPr>
          <p:cNvSpPr>
            <a:spLocks noGrp="1"/>
          </p:cNvSpPr>
          <p:nvPr>
            <p:ph type="sldNum" sz="quarter" idx="12"/>
          </p:nvPr>
        </p:nvSpPr>
        <p:spPr>
          <a:xfrm>
            <a:off x="3181864" y="5202719"/>
            <a:ext cx="487883" cy="517624"/>
          </a:xfrm>
        </p:spPr>
        <p:txBody>
          <a:bodyPr vert="horz" lIns="91440" tIns="45720" rIns="91440" bIns="45720" rtlCol="0" anchor="ctr">
            <a:normAutofit/>
          </a:bodyPr>
          <a:lstStyle/>
          <a:p>
            <a:pPr defTabSz="914400">
              <a:spcAft>
                <a:spcPts val="600"/>
              </a:spcAft>
            </a:pPr>
            <a:fld id="{8F70FDB2-A6A2-4330-993F-395761078E77}" type="slidenum">
              <a:rPr lang="en-US" smtClean="0"/>
              <a:pPr defTabSz="914400">
                <a:spcAft>
                  <a:spcPts val="600"/>
                </a:spcAft>
              </a:pPr>
              <a:t>21</a:t>
            </a:fld>
            <a:endParaRPr lang="en-US"/>
          </a:p>
        </p:txBody>
      </p:sp>
      <p:pic>
        <p:nvPicPr>
          <p:cNvPr id="9" name="Graphic 8" descr="Brain in head">
            <a:extLst>
              <a:ext uri="{FF2B5EF4-FFF2-40B4-BE49-F238E27FC236}">
                <a16:creationId xmlns:a16="http://schemas.microsoft.com/office/drawing/2014/main" id="{3302DF48-667A-44A4-9FF4-5E28504671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90995" y="1317462"/>
            <a:ext cx="4230377" cy="4230377"/>
          </a:xfrm>
          <a:prstGeom prst="rect">
            <a:avLst/>
          </a:prstGeom>
        </p:spPr>
      </p:pic>
      <p:sp>
        <p:nvSpPr>
          <p:cNvPr id="4" name="Footer Placeholder 3">
            <a:extLst>
              <a:ext uri="{FF2B5EF4-FFF2-40B4-BE49-F238E27FC236}">
                <a16:creationId xmlns:a16="http://schemas.microsoft.com/office/drawing/2014/main" id="{B2273118-AEDF-4936-935D-249EFF05604D}"/>
              </a:ext>
            </a:extLst>
          </p:cNvPr>
          <p:cNvSpPr>
            <a:spLocks noGrp="1"/>
          </p:cNvSpPr>
          <p:nvPr>
            <p:ph type="ftr" sz="quarter" idx="11"/>
          </p:nvPr>
        </p:nvSpPr>
        <p:spPr>
          <a:xfrm>
            <a:off x="153934" y="6135968"/>
            <a:ext cx="3209688" cy="365125"/>
          </a:xfrm>
        </p:spPr>
        <p:txBody>
          <a:bodyPr vert="horz" lIns="91440" tIns="45720" rIns="91440" bIns="45720" rtlCol="0" anchor="ctr">
            <a:normAutofit/>
          </a:bodyPr>
          <a:lstStyle/>
          <a:p>
            <a:pPr defTabSz="914400">
              <a:lnSpc>
                <a:spcPct val="90000"/>
              </a:lnSpc>
              <a:spcAft>
                <a:spcPts val="600"/>
              </a:spcAft>
            </a:pPr>
            <a:r>
              <a:rPr lang="en-US" kern="1200" dirty="0">
                <a:solidFill>
                  <a:srgbClr val="FEFFFF"/>
                </a:solidFill>
                <a:latin typeface="+mn-lt"/>
                <a:ea typeface="+mn-ea"/>
                <a:cs typeface="+mn-cs"/>
              </a:rPr>
              <a:t>· An Excellent Education for Every Student Every Day ·</a:t>
            </a:r>
          </a:p>
        </p:txBody>
      </p:sp>
    </p:spTree>
    <p:extLst>
      <p:ext uri="{BB962C8B-B14F-4D97-AF65-F5344CB8AC3E}">
        <p14:creationId xmlns:p14="http://schemas.microsoft.com/office/powerpoint/2010/main" val="1789317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A2DB0C-FBC0-4630-9C1C-B3B40C956613}"/>
              </a:ext>
              <a:ext uri="{C183D7F6-B498-43B3-948B-1728B52AA6E4}">
                <adec:decorative xmlns:adec="http://schemas.microsoft.com/office/drawing/2017/decorative" val="1"/>
              </a:ext>
            </a:extLst>
          </p:cNvPr>
          <p:cNvSpPr>
            <a:spLocks noGrp="1"/>
          </p:cNvSpPr>
          <p:nvPr>
            <p:ph type="sldNum" sz="quarter" idx="12"/>
          </p:nvPr>
        </p:nvSpPr>
        <p:spPr>
          <a:xfrm>
            <a:off x="511228" y="840538"/>
            <a:ext cx="584978" cy="365125"/>
          </a:xfrm>
        </p:spPr>
        <p:txBody>
          <a:bodyPr/>
          <a:lstStyle/>
          <a:p>
            <a:fld id="{8F70FDB2-A6A2-4330-993F-395761078E77}" type="slidenum">
              <a:rPr lang="en-US" smtClean="0"/>
              <a:pPr/>
              <a:t>22</a:t>
            </a:fld>
            <a:endParaRPr lang="en-US" dirty="0"/>
          </a:p>
        </p:txBody>
      </p:sp>
      <p:pic>
        <p:nvPicPr>
          <p:cNvPr id="1046" name="Picture 22">
            <a:extLst>
              <a:ext uri="{FF2B5EF4-FFF2-40B4-BE49-F238E27FC236}">
                <a16:creationId xmlns:a16="http://schemas.microsoft.com/office/drawing/2014/main" id="{FC45102A-8D27-4BBE-8345-0D66236BEE30}"/>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26526"/>
          <a:stretch/>
        </p:blipFill>
        <p:spPr bwMode="auto">
          <a:xfrm>
            <a:off x="2154311" y="511033"/>
            <a:ext cx="1465300"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BA64D61-D379-4B2E-9050-8C770778715E}"/>
              </a:ext>
            </a:extLst>
          </p:cNvPr>
          <p:cNvSpPr>
            <a:spLocks noGrp="1"/>
          </p:cNvSpPr>
          <p:nvPr>
            <p:ph type="title" idx="4294967295"/>
          </p:nvPr>
        </p:nvSpPr>
        <p:spPr>
          <a:xfrm>
            <a:off x="1945200" y="-1280890"/>
            <a:ext cx="6589200" cy="1280890"/>
          </a:xfrm>
        </p:spPr>
        <p:txBody>
          <a:bodyPr vert="horz" lIns="91440" tIns="45720" rIns="91440" bIns="45720" rtlCol="0" anchor="b">
            <a:normAutofit/>
          </a:bodyPr>
          <a:lstStyle/>
          <a:p>
            <a:r>
              <a:rPr lang="en-US" dirty="0"/>
              <a:t>Evaluate</a:t>
            </a:r>
          </a:p>
        </p:txBody>
      </p:sp>
      <p:sp>
        <p:nvSpPr>
          <p:cNvPr id="5" name="TextBox 4">
            <a:extLst>
              <a:ext uri="{FF2B5EF4-FFF2-40B4-BE49-F238E27FC236}">
                <a16:creationId xmlns:a16="http://schemas.microsoft.com/office/drawing/2014/main" id="{235361AF-B691-44BC-AF7F-B9AB0D1F0C9C}"/>
              </a:ext>
            </a:extLst>
          </p:cNvPr>
          <p:cNvSpPr txBox="1"/>
          <p:nvPr/>
        </p:nvSpPr>
        <p:spPr>
          <a:xfrm>
            <a:off x="2374005" y="2363160"/>
            <a:ext cx="1025912" cy="646331"/>
          </a:xfrm>
          <a:prstGeom prst="rect">
            <a:avLst/>
          </a:prstGeom>
          <a:noFill/>
        </p:spPr>
        <p:txBody>
          <a:bodyPr wrap="square" rtlCol="0">
            <a:spAutoFit/>
          </a:bodyPr>
          <a:lstStyle/>
          <a:p>
            <a:pPr algn="ctr"/>
            <a:r>
              <a:rPr lang="en-US" dirty="0"/>
              <a:t>1 Perfect</a:t>
            </a:r>
          </a:p>
        </p:txBody>
      </p:sp>
      <p:pic>
        <p:nvPicPr>
          <p:cNvPr id="1048" name="Picture 24">
            <a:extLst>
              <a:ext uri="{FF2B5EF4-FFF2-40B4-BE49-F238E27FC236}">
                <a16:creationId xmlns:a16="http://schemas.microsoft.com/office/drawing/2014/main" id="{74DD737E-2E4A-4155-8063-FAA10581EBB8}"/>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439" y="511033"/>
            <a:ext cx="1465118"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C912AEB-1A76-44FC-B4C8-9DC39754E500}"/>
              </a:ext>
            </a:extLst>
          </p:cNvPr>
          <p:cNvSpPr txBox="1"/>
          <p:nvPr/>
        </p:nvSpPr>
        <p:spPr>
          <a:xfrm>
            <a:off x="4572000" y="2376514"/>
            <a:ext cx="1407557" cy="923330"/>
          </a:xfrm>
          <a:prstGeom prst="rect">
            <a:avLst/>
          </a:prstGeom>
          <a:noFill/>
        </p:spPr>
        <p:txBody>
          <a:bodyPr wrap="square" rtlCol="0">
            <a:spAutoFit/>
          </a:bodyPr>
          <a:lstStyle/>
          <a:p>
            <a:pPr algn="ctr"/>
            <a:r>
              <a:rPr lang="en-US" dirty="0"/>
              <a:t>2</a:t>
            </a:r>
          </a:p>
          <a:p>
            <a:pPr algn="ctr"/>
            <a:r>
              <a:rPr lang="en-US" dirty="0"/>
              <a:t>Pretty Good</a:t>
            </a:r>
          </a:p>
        </p:txBody>
      </p:sp>
      <p:pic>
        <p:nvPicPr>
          <p:cNvPr id="1042" name="Picture 18">
            <a:extLst>
              <a:ext uri="{FF2B5EF4-FFF2-40B4-BE49-F238E27FC236}">
                <a16:creationId xmlns:a16="http://schemas.microsoft.com/office/drawing/2014/main" id="{6FE7F934-64E1-4953-A411-53F14DF80B91}"/>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256" y="511033"/>
            <a:ext cx="1461774" cy="18288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13E9607-0C27-433B-A581-44D6907575C0}"/>
              </a:ext>
            </a:extLst>
          </p:cNvPr>
          <p:cNvSpPr txBox="1"/>
          <p:nvPr/>
        </p:nvSpPr>
        <p:spPr>
          <a:xfrm>
            <a:off x="7249017" y="2376514"/>
            <a:ext cx="1156253" cy="646331"/>
          </a:xfrm>
          <a:prstGeom prst="rect">
            <a:avLst/>
          </a:prstGeom>
          <a:noFill/>
        </p:spPr>
        <p:txBody>
          <a:bodyPr wrap="square" rtlCol="0">
            <a:spAutoFit/>
          </a:bodyPr>
          <a:lstStyle/>
          <a:p>
            <a:pPr algn="ctr"/>
            <a:r>
              <a:rPr lang="en-US" dirty="0"/>
              <a:t>3</a:t>
            </a:r>
          </a:p>
          <a:p>
            <a:pPr algn="ctr"/>
            <a:r>
              <a:rPr lang="en-US" dirty="0"/>
              <a:t>Average</a:t>
            </a:r>
          </a:p>
        </p:txBody>
      </p:sp>
      <p:pic>
        <p:nvPicPr>
          <p:cNvPr id="1038" name="Picture 14">
            <a:extLst>
              <a:ext uri="{FF2B5EF4-FFF2-40B4-BE49-F238E27FC236}">
                <a16:creationId xmlns:a16="http://schemas.microsoft.com/office/drawing/2014/main" id="{B1BF6D23-DA27-4E70-B62E-E9DAD0184104}"/>
              </a:ext>
              <a:ext uri="{C183D7F6-B498-43B3-948B-1728B52AA6E4}">
                <adec:decorative xmlns:adec="http://schemas.microsoft.com/office/drawing/2017/decorative" val="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981" r="11122"/>
          <a:stretch/>
        </p:blipFill>
        <p:spPr bwMode="auto">
          <a:xfrm>
            <a:off x="3310655" y="3558157"/>
            <a:ext cx="1488558" cy="18288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99A2B5B-F31E-483F-A163-679E183CEB98}"/>
              </a:ext>
            </a:extLst>
          </p:cNvPr>
          <p:cNvSpPr txBox="1"/>
          <p:nvPr/>
        </p:nvSpPr>
        <p:spPr>
          <a:xfrm>
            <a:off x="3310655" y="5374276"/>
            <a:ext cx="1488557" cy="646331"/>
          </a:xfrm>
          <a:prstGeom prst="rect">
            <a:avLst/>
          </a:prstGeom>
          <a:noFill/>
        </p:spPr>
        <p:txBody>
          <a:bodyPr wrap="square" rtlCol="0">
            <a:spAutoFit/>
          </a:bodyPr>
          <a:lstStyle/>
          <a:p>
            <a:pPr algn="ctr"/>
            <a:r>
              <a:rPr lang="en-US" dirty="0"/>
              <a:t>4 </a:t>
            </a:r>
          </a:p>
          <a:p>
            <a:pPr algn="ctr"/>
            <a:r>
              <a:rPr lang="en-US" dirty="0"/>
              <a:t>Some Issues</a:t>
            </a:r>
          </a:p>
        </p:txBody>
      </p:sp>
      <p:pic>
        <p:nvPicPr>
          <p:cNvPr id="1034" name="Picture 10">
            <a:extLst>
              <a:ext uri="{FF2B5EF4-FFF2-40B4-BE49-F238E27FC236}">
                <a16:creationId xmlns:a16="http://schemas.microsoft.com/office/drawing/2014/main" id="{51ACF1EA-19E7-4574-A4EE-D3944FF144CD}"/>
              </a:ext>
              <a:ext uri="{C183D7F6-B498-43B3-948B-1728B52AA6E4}">
                <adec:decorative xmlns:adec="http://schemas.microsoft.com/office/drawing/2017/decorative" val="1"/>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825125" y="3558157"/>
            <a:ext cx="1488558" cy="18288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EFC2622-9C65-4FCE-AEEF-F59D79E43D57}"/>
              </a:ext>
            </a:extLst>
          </p:cNvPr>
          <p:cNvSpPr txBox="1"/>
          <p:nvPr/>
        </p:nvSpPr>
        <p:spPr>
          <a:xfrm>
            <a:off x="6034614" y="5386957"/>
            <a:ext cx="1156253" cy="646331"/>
          </a:xfrm>
          <a:prstGeom prst="rect">
            <a:avLst/>
          </a:prstGeom>
          <a:noFill/>
        </p:spPr>
        <p:txBody>
          <a:bodyPr wrap="square" rtlCol="0">
            <a:spAutoFit/>
          </a:bodyPr>
          <a:lstStyle/>
          <a:p>
            <a:pPr algn="ctr"/>
            <a:r>
              <a:rPr lang="en-US" dirty="0"/>
              <a:t>5</a:t>
            </a:r>
          </a:p>
          <a:p>
            <a:pPr algn="ctr"/>
            <a:r>
              <a:rPr lang="en-US" dirty="0"/>
              <a:t>HELP!</a:t>
            </a:r>
          </a:p>
        </p:txBody>
      </p:sp>
      <p:sp>
        <p:nvSpPr>
          <p:cNvPr id="3" name="Footer Placeholder 2">
            <a:extLst>
              <a:ext uri="{FF2B5EF4-FFF2-40B4-BE49-F238E27FC236}">
                <a16:creationId xmlns:a16="http://schemas.microsoft.com/office/drawing/2014/main" id="{87CABEAA-DB39-43C5-8A06-159D1AC7917A}"/>
              </a:ext>
            </a:extLst>
          </p:cNvPr>
          <p:cNvSpPr>
            <a:spLocks noGrp="1"/>
          </p:cNvSpPr>
          <p:nvPr>
            <p:ph type="ftr" sz="quarter" idx="11"/>
          </p:nvPr>
        </p:nvSpPr>
        <p:spPr/>
        <p:txBody>
          <a:bodyPr/>
          <a:lstStyle/>
          <a:p>
            <a:pPr algn="ctr"/>
            <a:r>
              <a:rPr lang="en-US"/>
              <a:t>· An Excellent Education for Every Student Every Day ·</a:t>
            </a:r>
            <a:endParaRPr lang="en-US" dirty="0"/>
          </a:p>
        </p:txBody>
      </p:sp>
    </p:spTree>
    <p:extLst>
      <p:ext uri="{BB962C8B-B14F-4D97-AF65-F5344CB8AC3E}">
        <p14:creationId xmlns:p14="http://schemas.microsoft.com/office/powerpoint/2010/main" val="2404276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1269803-8C32-4C65-886B-454100BADF61}"/>
              </a:ext>
              <a:ext uri="{C183D7F6-B498-43B3-948B-1728B52AA6E4}">
                <adec:decorative xmlns:adec="http://schemas.microsoft.com/office/drawing/2017/decorative" val="1"/>
              </a:ext>
            </a:extLst>
          </p:cNvPr>
          <p:cNvSpPr>
            <a:spLocks noGrp="1"/>
          </p:cNvSpPr>
          <p:nvPr>
            <p:ph type="sldNum" sz="quarter" idx="12"/>
          </p:nvPr>
        </p:nvSpPr>
        <p:spPr/>
        <p:txBody>
          <a:bodyPr/>
          <a:lstStyle/>
          <a:p>
            <a:fld id="{8F70FDB2-A6A2-4330-993F-395761078E77}" type="slidenum">
              <a:rPr lang="en-US" smtClean="0"/>
              <a:pPr/>
              <a:t>23</a:t>
            </a:fld>
            <a:endParaRPr lang="en-US" dirty="0"/>
          </a:p>
        </p:txBody>
      </p:sp>
      <p:sp>
        <p:nvSpPr>
          <p:cNvPr id="2" name="Title 1">
            <a:extLst>
              <a:ext uri="{FF2B5EF4-FFF2-40B4-BE49-F238E27FC236}">
                <a16:creationId xmlns:a16="http://schemas.microsoft.com/office/drawing/2014/main" id="{DD4D9A59-E941-4150-AC32-1664306A84C4}"/>
              </a:ext>
            </a:extLst>
          </p:cNvPr>
          <p:cNvSpPr>
            <a:spLocks noGrp="1"/>
          </p:cNvSpPr>
          <p:nvPr>
            <p:ph type="title"/>
          </p:nvPr>
        </p:nvSpPr>
        <p:spPr/>
        <p:txBody>
          <a:bodyPr/>
          <a:lstStyle/>
          <a:p>
            <a:r>
              <a:rPr lang="en-US" dirty="0"/>
              <a:t>The Standards</a:t>
            </a:r>
          </a:p>
        </p:txBody>
      </p:sp>
      <p:sp>
        <p:nvSpPr>
          <p:cNvPr id="3" name="Text Placeholder 2">
            <a:extLst>
              <a:ext uri="{FF2B5EF4-FFF2-40B4-BE49-F238E27FC236}">
                <a16:creationId xmlns:a16="http://schemas.microsoft.com/office/drawing/2014/main" id="{1CAB1C03-7A28-4904-B6D3-633D2292876D}"/>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1F785CAB-972D-4E64-B66A-6448C9B5C136}"/>
              </a:ext>
            </a:extLst>
          </p:cNvPr>
          <p:cNvSpPr>
            <a:spLocks noGrp="1"/>
          </p:cNvSpPr>
          <p:nvPr>
            <p:ph type="ftr" sz="quarter" idx="11"/>
          </p:nvPr>
        </p:nvSpPr>
        <p:spPr/>
        <p:txBody>
          <a:bodyPr/>
          <a:lstStyle/>
          <a:p>
            <a:pPr algn="ctr"/>
            <a:r>
              <a:rPr lang="en-US"/>
              <a:t>· An Excellent Education for Every Student Every Day ·</a:t>
            </a:r>
            <a:endParaRPr lang="en-US" dirty="0"/>
          </a:p>
        </p:txBody>
      </p:sp>
    </p:spTree>
    <p:extLst>
      <p:ext uri="{BB962C8B-B14F-4D97-AF65-F5344CB8AC3E}">
        <p14:creationId xmlns:p14="http://schemas.microsoft.com/office/powerpoint/2010/main" val="3404382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92B8-45E8-44B9-A20D-CE046ACFC52E}"/>
              </a:ext>
            </a:extLst>
          </p:cNvPr>
          <p:cNvSpPr>
            <a:spLocks noGrp="1"/>
          </p:cNvSpPr>
          <p:nvPr>
            <p:ph type="title"/>
          </p:nvPr>
        </p:nvSpPr>
        <p:spPr/>
        <p:txBody>
          <a:bodyPr/>
          <a:lstStyle/>
          <a:p>
            <a:r>
              <a:rPr lang="en-US" dirty="0"/>
              <a:t>Goals of Science Education</a:t>
            </a:r>
          </a:p>
        </p:txBody>
      </p:sp>
      <p:sp>
        <p:nvSpPr>
          <p:cNvPr id="5" name="Slide Number Placeholder 4">
            <a:extLst>
              <a:ext uri="{FF2B5EF4-FFF2-40B4-BE49-F238E27FC236}">
                <a16:creationId xmlns:a16="http://schemas.microsoft.com/office/drawing/2014/main" id="{6CC2A76F-6EB6-4DAB-B13A-9ED6D9F36359}"/>
              </a:ext>
            </a:extLst>
          </p:cNvPr>
          <p:cNvSpPr>
            <a:spLocks noGrp="1"/>
          </p:cNvSpPr>
          <p:nvPr>
            <p:ph type="sldNum" sz="quarter" idx="12"/>
          </p:nvPr>
        </p:nvSpPr>
        <p:spPr/>
        <p:txBody>
          <a:bodyPr/>
          <a:lstStyle/>
          <a:p>
            <a:fld id="{8F70FDB2-A6A2-4330-993F-395761078E77}" type="slidenum">
              <a:rPr lang="en-US" smtClean="0"/>
              <a:pPr/>
              <a:t>24</a:t>
            </a:fld>
            <a:endParaRPr lang="en-US" dirty="0"/>
          </a:p>
        </p:txBody>
      </p:sp>
      <p:pic>
        <p:nvPicPr>
          <p:cNvPr id="6" name="Content Placeholder 5" descr="Curiosity is the essence of the scientific mind">
            <a:extLst>
              <a:ext uri="{FF2B5EF4-FFF2-40B4-BE49-F238E27FC236}">
                <a16:creationId xmlns:a16="http://schemas.microsoft.com/office/drawing/2014/main" id="{2D8D20A3-53F6-4AF3-B403-F0FDC4D7BF9C}"/>
              </a:ext>
            </a:extLst>
          </p:cNvPr>
          <p:cNvPicPr>
            <a:picLocks noGrp="1" noChangeAspect="1"/>
          </p:cNvPicPr>
          <p:nvPr>
            <p:ph idx="1"/>
          </p:nvPr>
        </p:nvPicPr>
        <p:blipFill rotWithShape="1">
          <a:blip r:embed="rId3">
            <a:extLst>
              <a:ext uri="{28A0092B-C50C-407E-A947-70E740481C1C}">
                <a14:useLocalDpi xmlns:a14="http://schemas.microsoft.com/office/drawing/2010/main"/>
              </a:ext>
            </a:extLst>
          </a:blip>
          <a:srcRect r="5054" b="2"/>
          <a:stretch/>
        </p:blipFill>
        <p:spPr>
          <a:xfrm>
            <a:off x="3026705" y="1985481"/>
            <a:ext cx="3090589" cy="4138312"/>
          </a:xfrm>
          <a:prstGeom prst="rect">
            <a:avLst/>
          </a:prstGeom>
        </p:spPr>
      </p:pic>
      <p:sp>
        <p:nvSpPr>
          <p:cNvPr id="7" name="Footer Placeholder 4">
            <a:extLst>
              <a:ext uri="{FF2B5EF4-FFF2-40B4-BE49-F238E27FC236}">
                <a16:creationId xmlns:a16="http://schemas.microsoft.com/office/drawing/2014/main" id="{3ED799AF-0093-4E9C-B29C-A84D695C3515}"/>
              </a:ext>
            </a:extLst>
          </p:cNvPr>
          <p:cNvSpPr>
            <a:spLocks noGrp="1"/>
          </p:cNvSpPr>
          <p:nvPr>
            <p:ph type="ftr" sz="quarter" idx="11"/>
          </p:nvPr>
        </p:nvSpPr>
        <p:spPr>
          <a:xfrm>
            <a:off x="1942415" y="6135809"/>
            <a:ext cx="5716488" cy="365125"/>
          </a:xfrm>
          <a:prstGeom prst="rect">
            <a:avLst/>
          </a:prstGeom>
        </p:spPr>
        <p:txBody>
          <a:bodyPr anchor="b"/>
          <a:lstStyle>
            <a:defPPr>
              <a:defRPr lang="en-US"/>
            </a:defPPr>
            <a:lvl1pPr marL="0" algn="l" defTabSz="914400" rtl="0" eaLnBrk="1" latinLnBrk="0" hangingPunct="1">
              <a:defRPr sz="1200" b="1" i="1" kern="1200">
                <a:solidFill>
                  <a:srgbClr val="4F4F4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 An Excellent Education for Every Student Every Day ·</a:t>
            </a:r>
          </a:p>
        </p:txBody>
      </p:sp>
    </p:spTree>
    <p:extLst>
      <p:ext uri="{BB962C8B-B14F-4D97-AF65-F5344CB8AC3E}">
        <p14:creationId xmlns:p14="http://schemas.microsoft.com/office/powerpoint/2010/main" val="2205029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74D49C4-0A63-46B3-9FEA-CC98AED3A376}"/>
              </a:ext>
              <a:ext uri="{C183D7F6-B498-43B3-948B-1728B52AA6E4}">
                <adec:decorative xmlns:adec="http://schemas.microsoft.com/office/drawing/2017/decorative" val="1"/>
              </a:ext>
            </a:extLst>
          </p:cNvPr>
          <p:cNvSpPr>
            <a:spLocks noGrp="1"/>
          </p:cNvSpPr>
          <p:nvPr>
            <p:ph type="sldNum" sz="quarter" idx="12"/>
          </p:nvPr>
        </p:nvSpPr>
        <p:spPr/>
        <p:txBody>
          <a:bodyPr/>
          <a:lstStyle/>
          <a:p>
            <a:fld id="{8F70FDB2-A6A2-4330-993F-395761078E77}" type="slidenum">
              <a:rPr lang="en-US" smtClean="0"/>
              <a:pPr/>
              <a:t>25</a:t>
            </a:fld>
            <a:endParaRPr lang="en-US" dirty="0"/>
          </a:p>
        </p:txBody>
      </p:sp>
      <p:sp>
        <p:nvSpPr>
          <p:cNvPr id="2" name="Title 1">
            <a:extLst>
              <a:ext uri="{FF2B5EF4-FFF2-40B4-BE49-F238E27FC236}">
                <a16:creationId xmlns:a16="http://schemas.microsoft.com/office/drawing/2014/main" id="{FD4564D9-0EDC-4A72-AFBB-D97A724475FB}"/>
              </a:ext>
            </a:extLst>
          </p:cNvPr>
          <p:cNvSpPr>
            <a:spLocks noGrp="1"/>
          </p:cNvSpPr>
          <p:nvPr>
            <p:ph type="title"/>
          </p:nvPr>
        </p:nvSpPr>
        <p:spPr/>
        <p:txBody>
          <a:bodyPr/>
          <a:lstStyle/>
          <a:p>
            <a:r>
              <a:rPr lang="en-US" dirty="0"/>
              <a:t>How to Read the SSAs</a:t>
            </a:r>
          </a:p>
        </p:txBody>
      </p:sp>
      <p:sp>
        <p:nvSpPr>
          <p:cNvPr id="6" name="Text Placeholder 2">
            <a:extLst>
              <a:ext uri="{FF2B5EF4-FFF2-40B4-BE49-F238E27FC236}">
                <a16:creationId xmlns:a16="http://schemas.microsoft.com/office/drawing/2014/main" id="{5A4B9173-F905-4AA3-BE57-14DA52FBB1F5}"/>
              </a:ext>
            </a:extLst>
          </p:cNvPr>
          <p:cNvSpPr>
            <a:spLocks noGrp="1"/>
          </p:cNvSpPr>
          <p:nvPr>
            <p:ph type="body" idx="1"/>
          </p:nvPr>
        </p:nvSpPr>
        <p:spPr>
          <a:xfrm>
            <a:off x="1942415" y="3581400"/>
            <a:ext cx="6591985" cy="860400"/>
          </a:xfrm>
        </p:spPr>
        <p:txBody>
          <a:bodyPr/>
          <a:lstStyle/>
          <a:p>
            <a:endParaRPr lang="en-US" dirty="0"/>
          </a:p>
        </p:txBody>
      </p:sp>
      <p:sp>
        <p:nvSpPr>
          <p:cNvPr id="4" name="Footer Placeholder 3">
            <a:extLst>
              <a:ext uri="{FF2B5EF4-FFF2-40B4-BE49-F238E27FC236}">
                <a16:creationId xmlns:a16="http://schemas.microsoft.com/office/drawing/2014/main" id="{7F70C2B7-E50A-47A1-B110-999B0E63B000}"/>
              </a:ext>
            </a:extLst>
          </p:cNvPr>
          <p:cNvSpPr>
            <a:spLocks noGrp="1"/>
          </p:cNvSpPr>
          <p:nvPr>
            <p:ph type="ftr" sz="quarter" idx="11"/>
          </p:nvPr>
        </p:nvSpPr>
        <p:spPr/>
        <p:txBody>
          <a:bodyPr/>
          <a:lstStyle/>
          <a:p>
            <a:pPr algn="ctr"/>
            <a:r>
              <a:rPr lang="en-US"/>
              <a:t>· An Excellent Education for Every Student Every Day ·</a:t>
            </a:r>
            <a:endParaRPr lang="en-US" dirty="0"/>
          </a:p>
        </p:txBody>
      </p:sp>
    </p:spTree>
    <p:extLst>
      <p:ext uri="{BB962C8B-B14F-4D97-AF65-F5344CB8AC3E}">
        <p14:creationId xmlns:p14="http://schemas.microsoft.com/office/powerpoint/2010/main" val="2869841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CEE57B-6BD0-4065-A052-0B9CC03DBCDA}"/>
              </a:ext>
              <a:ext uri="{C183D7F6-B498-43B3-948B-1728B52AA6E4}">
                <adec:decorative xmlns:adec="http://schemas.microsoft.com/office/drawing/2017/decorative" val="1"/>
              </a:ext>
            </a:extLst>
          </p:cNvPr>
          <p:cNvSpPr>
            <a:spLocks noGrp="1"/>
          </p:cNvSpPr>
          <p:nvPr>
            <p:ph type="sldNum" sz="quarter" idx="12"/>
          </p:nvPr>
        </p:nvSpPr>
        <p:spPr/>
        <p:txBody>
          <a:bodyPr/>
          <a:lstStyle/>
          <a:p>
            <a:fld id="{8F70FDB2-A6A2-4330-993F-395761078E77}" type="slidenum">
              <a:rPr lang="en-US" smtClean="0"/>
              <a:pPr/>
              <a:t>26</a:t>
            </a:fld>
            <a:endParaRPr lang="en-US" dirty="0"/>
          </a:p>
        </p:txBody>
      </p:sp>
      <p:sp>
        <p:nvSpPr>
          <p:cNvPr id="2" name="Title 1">
            <a:extLst>
              <a:ext uri="{FF2B5EF4-FFF2-40B4-BE49-F238E27FC236}">
                <a16:creationId xmlns:a16="http://schemas.microsoft.com/office/drawing/2014/main" id="{905F3D46-143D-4F3D-B4C4-3B9F6699DFF5}"/>
              </a:ext>
            </a:extLst>
          </p:cNvPr>
          <p:cNvSpPr>
            <a:spLocks noGrp="1"/>
          </p:cNvSpPr>
          <p:nvPr>
            <p:ph type="title"/>
          </p:nvPr>
        </p:nvSpPr>
        <p:spPr>
          <a:xfrm>
            <a:off x="1945200" y="624110"/>
            <a:ext cx="6784272" cy="1280890"/>
          </a:xfrm>
        </p:spPr>
        <p:txBody>
          <a:bodyPr/>
          <a:lstStyle/>
          <a:p>
            <a:r>
              <a:rPr lang="en-US" dirty="0"/>
              <a:t>How to Read the Standards..</a:t>
            </a:r>
          </a:p>
        </p:txBody>
      </p:sp>
      <p:pic>
        <p:nvPicPr>
          <p:cNvPr id="5" name="Picture 4" descr="MS-PS4-1&#10;Student who demonstrate understanding:&#10;Qualitatively and quantitively describe a simple model for waves that includes how the amplitude of wave is related to the energy in a wave.&#10;Clarification Statement: Examples can include waves modeled with a jump rope slinky, water, seismic activity, and sound.&#10;Assessment Boundary: Assessment does not include electromagnetic waves and is limited to standard repeating waves.&#10;The performance expectation above were developed using the following elements from the NRC document a Framework for K-12 Science Education.&#10;Science and Engineering Practices&#10;Using Mathematics and Computational Thinking&#10;Use mathematical representations to describe and/or support scientific conclusions and design solutions.&#10;Connections to Nature of Science&#10;Scientific Knowledge is Based on Empirical Evidence&#10;Sciene knowledge is based upon logical and conceptual connections between evidence and explanations.&#10;Disciplinary Core concepts&#10;PS4.A: Wave Properties&#10;A simple wave has a repeating pattern with a specific wavelength, frequency, and amplitude.&#10;Crosscutting Concepts&#10;Patterns&#10;Graphs and charts can be used to identify patterns in data.">
            <a:extLst>
              <a:ext uri="{FF2B5EF4-FFF2-40B4-BE49-F238E27FC236}">
                <a16:creationId xmlns:a16="http://schemas.microsoft.com/office/drawing/2014/main" id="{31700896-E2FF-44DF-8026-128F4CE83FFF}"/>
              </a:ext>
            </a:extLst>
          </p:cNvPr>
          <p:cNvPicPr>
            <a:picLocks noChangeAspect="1"/>
          </p:cNvPicPr>
          <p:nvPr/>
        </p:nvPicPr>
        <p:blipFill>
          <a:blip r:embed="rId3"/>
          <a:stretch>
            <a:fillRect/>
          </a:stretch>
        </p:blipFill>
        <p:spPr>
          <a:xfrm>
            <a:off x="673576" y="1905000"/>
            <a:ext cx="8254165" cy="3725780"/>
          </a:xfrm>
          <a:prstGeom prst="rect">
            <a:avLst/>
          </a:prstGeom>
        </p:spPr>
      </p:pic>
      <p:sp>
        <p:nvSpPr>
          <p:cNvPr id="3" name="Footer Placeholder 2">
            <a:extLst>
              <a:ext uri="{FF2B5EF4-FFF2-40B4-BE49-F238E27FC236}">
                <a16:creationId xmlns:a16="http://schemas.microsoft.com/office/drawing/2014/main" id="{9B24BAFD-75EF-41F8-9DA8-94EE45A6951E}"/>
              </a:ext>
            </a:extLst>
          </p:cNvPr>
          <p:cNvSpPr>
            <a:spLocks noGrp="1"/>
          </p:cNvSpPr>
          <p:nvPr>
            <p:ph type="ftr" sz="quarter" idx="11"/>
          </p:nvPr>
        </p:nvSpPr>
        <p:spPr/>
        <p:txBody>
          <a:bodyPr/>
          <a:lstStyle/>
          <a:p>
            <a:pPr algn="ctr"/>
            <a:r>
              <a:rPr lang="en-US"/>
              <a:t>· An Excellent Education for Every Student Every Day ·</a:t>
            </a:r>
            <a:endParaRPr lang="en-US" dirty="0"/>
          </a:p>
        </p:txBody>
      </p:sp>
    </p:spTree>
    <p:extLst>
      <p:ext uri="{BB962C8B-B14F-4D97-AF65-F5344CB8AC3E}">
        <p14:creationId xmlns:p14="http://schemas.microsoft.com/office/powerpoint/2010/main" val="3024376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CEE57B-6BD0-4065-A052-0B9CC03DBCDA}"/>
              </a:ext>
              <a:ext uri="{C183D7F6-B498-43B3-948B-1728B52AA6E4}">
                <adec:decorative xmlns:adec="http://schemas.microsoft.com/office/drawing/2017/decorative" val="1"/>
              </a:ext>
            </a:extLst>
          </p:cNvPr>
          <p:cNvSpPr>
            <a:spLocks noGrp="1"/>
          </p:cNvSpPr>
          <p:nvPr>
            <p:ph type="sldNum" sz="quarter" idx="12"/>
          </p:nvPr>
        </p:nvSpPr>
        <p:spPr/>
        <p:txBody>
          <a:bodyPr/>
          <a:lstStyle/>
          <a:p>
            <a:fld id="{8F70FDB2-A6A2-4330-993F-395761078E77}" type="slidenum">
              <a:rPr lang="en-US" smtClean="0"/>
              <a:pPr/>
              <a:t>27</a:t>
            </a:fld>
            <a:endParaRPr lang="en-US" dirty="0"/>
          </a:p>
        </p:txBody>
      </p:sp>
      <p:sp>
        <p:nvSpPr>
          <p:cNvPr id="2" name="Title 1">
            <a:extLst>
              <a:ext uri="{FF2B5EF4-FFF2-40B4-BE49-F238E27FC236}">
                <a16:creationId xmlns:a16="http://schemas.microsoft.com/office/drawing/2014/main" id="{905F3D46-143D-4F3D-B4C4-3B9F6699DFF5}"/>
              </a:ext>
            </a:extLst>
          </p:cNvPr>
          <p:cNvSpPr>
            <a:spLocks noGrp="1"/>
          </p:cNvSpPr>
          <p:nvPr>
            <p:ph type="title"/>
          </p:nvPr>
        </p:nvSpPr>
        <p:spPr>
          <a:xfrm>
            <a:off x="1945201" y="624110"/>
            <a:ext cx="7008967" cy="1280890"/>
          </a:xfrm>
        </p:spPr>
        <p:txBody>
          <a:bodyPr/>
          <a:lstStyle/>
          <a:p>
            <a:r>
              <a:rPr lang="en-US" dirty="0"/>
              <a:t>How to Read the Standards.…</a:t>
            </a:r>
          </a:p>
        </p:txBody>
      </p:sp>
      <p:sp>
        <p:nvSpPr>
          <p:cNvPr id="13" name="TextBox 12">
            <a:extLst>
              <a:ext uri="{FF2B5EF4-FFF2-40B4-BE49-F238E27FC236}">
                <a16:creationId xmlns:a16="http://schemas.microsoft.com/office/drawing/2014/main" id="{EAFDA930-3991-4A13-A67C-75C8BE9405EE}"/>
              </a:ext>
            </a:extLst>
          </p:cNvPr>
          <p:cNvSpPr txBox="1"/>
          <p:nvPr/>
        </p:nvSpPr>
        <p:spPr>
          <a:xfrm>
            <a:off x="4716930" y="1601794"/>
            <a:ext cx="3464417" cy="369332"/>
          </a:xfrm>
          <a:prstGeom prst="rect">
            <a:avLst/>
          </a:prstGeom>
          <a:noFill/>
        </p:spPr>
        <p:txBody>
          <a:bodyPr wrap="square" rtlCol="0">
            <a:spAutoFit/>
          </a:bodyPr>
          <a:lstStyle/>
          <a:p>
            <a:r>
              <a:rPr lang="en-US" dirty="0">
                <a:solidFill>
                  <a:schemeClr val="accent2">
                    <a:lumMod val="75000"/>
                  </a:schemeClr>
                </a:solidFill>
              </a:rPr>
              <a:t>Performance Expectation</a:t>
            </a:r>
          </a:p>
        </p:txBody>
      </p:sp>
      <p:sp>
        <p:nvSpPr>
          <p:cNvPr id="6" name="Content Placeholder 5">
            <a:extLst>
              <a:ext uri="{FF2B5EF4-FFF2-40B4-BE49-F238E27FC236}">
                <a16:creationId xmlns:a16="http://schemas.microsoft.com/office/drawing/2014/main" id="{E55D4231-24A7-484F-B51C-7EA4B30C2009}"/>
              </a:ext>
            </a:extLst>
          </p:cNvPr>
          <p:cNvSpPr>
            <a:spLocks noGrp="1"/>
          </p:cNvSpPr>
          <p:nvPr>
            <p:ph idx="1"/>
          </p:nvPr>
        </p:nvSpPr>
        <p:spPr>
          <a:xfrm>
            <a:off x="1942415" y="1601794"/>
            <a:ext cx="6591985" cy="4301878"/>
          </a:xfrm>
        </p:spPr>
        <p:txBody>
          <a:bodyPr/>
          <a:lstStyle/>
          <a:p>
            <a:pPr marL="0" indent="0">
              <a:buNone/>
            </a:pPr>
            <a:r>
              <a:rPr lang="en-US" b="1" dirty="0"/>
              <a:t>MS-PS4-1</a:t>
            </a:r>
          </a:p>
          <a:p>
            <a:pPr marL="0" indent="0">
              <a:spcAft>
                <a:spcPts val="1200"/>
              </a:spcAft>
              <a:buNone/>
            </a:pPr>
            <a:r>
              <a:rPr lang="en-US" b="1" dirty="0"/>
              <a:t>Students who demonstrate understanding:  </a:t>
            </a:r>
            <a:r>
              <a:rPr lang="en-US" dirty="0"/>
              <a:t>Qualitatively and quantitatively describe a simple model for waves that includes how the amplitude of a wave is related to the energy in a wave</a:t>
            </a:r>
            <a:r>
              <a:rPr lang="en-US" b="1" dirty="0"/>
              <a:t>. </a:t>
            </a:r>
            <a:endParaRPr lang="en-US" dirty="0"/>
          </a:p>
          <a:p>
            <a:pPr marL="0" indent="0">
              <a:spcAft>
                <a:spcPts val="1200"/>
              </a:spcAft>
              <a:buNone/>
            </a:pPr>
            <a:r>
              <a:rPr lang="en-US" b="1" dirty="0"/>
              <a:t>Clarification Statement:</a:t>
            </a:r>
            <a:r>
              <a:rPr lang="en-US" dirty="0"/>
              <a:t> Examples can include waves modeled with a jump rope, slinky, water, seismic activity, and sound.</a:t>
            </a:r>
            <a:r>
              <a:rPr lang="en-US" b="1" dirty="0"/>
              <a:t> </a:t>
            </a:r>
            <a:endParaRPr lang="en-US" dirty="0"/>
          </a:p>
          <a:p>
            <a:pPr marL="0" indent="0">
              <a:spcAft>
                <a:spcPts val="1200"/>
              </a:spcAft>
              <a:buNone/>
            </a:pPr>
            <a:r>
              <a:rPr lang="en-US" b="1" dirty="0"/>
              <a:t>Assessment Boundary:</a:t>
            </a:r>
            <a:r>
              <a:rPr lang="en-US" dirty="0"/>
              <a:t> Assessment does not include electromagnetic waves and is limited to standard repeating waves.</a:t>
            </a:r>
            <a:r>
              <a:rPr lang="en-US" b="1" dirty="0"/>
              <a:t> </a:t>
            </a:r>
            <a:endParaRPr lang="en-US" dirty="0"/>
          </a:p>
        </p:txBody>
      </p:sp>
      <p:sp>
        <p:nvSpPr>
          <p:cNvPr id="7" name="TextBox 6">
            <a:extLst>
              <a:ext uri="{FF2B5EF4-FFF2-40B4-BE49-F238E27FC236}">
                <a16:creationId xmlns:a16="http://schemas.microsoft.com/office/drawing/2014/main" id="{23F0DA42-303B-4BD2-B1C4-277E9C714D1E}"/>
              </a:ext>
              <a:ext uri="{C183D7F6-B498-43B3-948B-1728B52AA6E4}">
                <adec:decorative xmlns:adec="http://schemas.microsoft.com/office/drawing/2017/decorative" val="1"/>
              </a:ext>
            </a:extLst>
          </p:cNvPr>
          <p:cNvSpPr txBox="1"/>
          <p:nvPr/>
        </p:nvSpPr>
        <p:spPr>
          <a:xfrm>
            <a:off x="1522647" y="1555628"/>
            <a:ext cx="425003" cy="461665"/>
          </a:xfrm>
          <a:prstGeom prst="rect">
            <a:avLst/>
          </a:prstGeom>
          <a:noFill/>
        </p:spPr>
        <p:txBody>
          <a:bodyPr wrap="square" rtlCol="0">
            <a:spAutoFit/>
          </a:bodyPr>
          <a:lstStyle/>
          <a:p>
            <a:r>
              <a:rPr lang="en-US" sz="2400" b="1" dirty="0">
                <a:sym typeface="Wingdings" panose="05000000000000000000" pitchFamily="2" charset="2"/>
              </a:rPr>
              <a:t></a:t>
            </a:r>
            <a:endParaRPr lang="en-US" sz="2400" dirty="0"/>
          </a:p>
        </p:txBody>
      </p:sp>
      <p:sp>
        <p:nvSpPr>
          <p:cNvPr id="9" name="TextBox 8">
            <a:extLst>
              <a:ext uri="{FF2B5EF4-FFF2-40B4-BE49-F238E27FC236}">
                <a16:creationId xmlns:a16="http://schemas.microsoft.com/office/drawing/2014/main" id="{34661C74-9077-441D-9061-6855FAC0C3DA}"/>
              </a:ext>
              <a:ext uri="{C183D7F6-B498-43B3-948B-1728B52AA6E4}">
                <adec:decorative xmlns:adec="http://schemas.microsoft.com/office/drawing/2017/decorative" val="1"/>
              </a:ext>
            </a:extLst>
          </p:cNvPr>
          <p:cNvSpPr txBox="1"/>
          <p:nvPr/>
        </p:nvSpPr>
        <p:spPr>
          <a:xfrm>
            <a:off x="1522646" y="3347960"/>
            <a:ext cx="425003" cy="461665"/>
          </a:xfrm>
          <a:prstGeom prst="rect">
            <a:avLst/>
          </a:prstGeom>
          <a:noFill/>
        </p:spPr>
        <p:txBody>
          <a:bodyPr wrap="square" rtlCol="0">
            <a:spAutoFit/>
          </a:bodyPr>
          <a:lstStyle/>
          <a:p>
            <a:r>
              <a:rPr lang="en-US" sz="2400" b="1" dirty="0">
                <a:sym typeface="Wingdings" panose="05000000000000000000" pitchFamily="2" charset="2"/>
              </a:rPr>
              <a:t></a:t>
            </a:r>
            <a:endParaRPr lang="en-US" sz="2400" dirty="0"/>
          </a:p>
        </p:txBody>
      </p:sp>
      <p:sp>
        <p:nvSpPr>
          <p:cNvPr id="10" name="TextBox 9">
            <a:extLst>
              <a:ext uri="{FF2B5EF4-FFF2-40B4-BE49-F238E27FC236}">
                <a16:creationId xmlns:a16="http://schemas.microsoft.com/office/drawing/2014/main" id="{7A3A63FC-D258-4C85-9404-124F4D413A5E}"/>
              </a:ext>
              <a:ext uri="{C183D7F6-B498-43B3-948B-1728B52AA6E4}">
                <adec:decorative xmlns:adec="http://schemas.microsoft.com/office/drawing/2017/decorative" val="1"/>
              </a:ext>
            </a:extLst>
          </p:cNvPr>
          <p:cNvSpPr txBox="1"/>
          <p:nvPr/>
        </p:nvSpPr>
        <p:spPr>
          <a:xfrm>
            <a:off x="1522645" y="4438663"/>
            <a:ext cx="425003" cy="461665"/>
          </a:xfrm>
          <a:prstGeom prst="rect">
            <a:avLst/>
          </a:prstGeom>
          <a:noFill/>
        </p:spPr>
        <p:txBody>
          <a:bodyPr wrap="square" rtlCol="0">
            <a:spAutoFit/>
          </a:bodyPr>
          <a:lstStyle/>
          <a:p>
            <a:r>
              <a:rPr lang="en-US" sz="2400" b="1" dirty="0">
                <a:sym typeface="Wingdings" panose="05000000000000000000" pitchFamily="2" charset="2"/>
              </a:rPr>
              <a:t></a:t>
            </a:r>
            <a:endParaRPr lang="en-US" sz="2400" dirty="0"/>
          </a:p>
        </p:txBody>
      </p:sp>
      <p:cxnSp>
        <p:nvCxnSpPr>
          <p:cNvPr id="14" name="Straight Arrow Connector 13">
            <a:extLst>
              <a:ext uri="{FF2B5EF4-FFF2-40B4-BE49-F238E27FC236}">
                <a16:creationId xmlns:a16="http://schemas.microsoft.com/office/drawing/2014/main" id="{B91C84F5-4B78-491F-B69B-3DB4985E1B84}"/>
              </a:ext>
              <a:ext uri="{C183D7F6-B498-43B3-948B-1728B52AA6E4}">
                <adec:decorative xmlns:adec="http://schemas.microsoft.com/office/drawing/2017/decorative" val="1"/>
              </a:ext>
            </a:extLst>
          </p:cNvPr>
          <p:cNvCxnSpPr>
            <a:cxnSpLocks/>
          </p:cNvCxnSpPr>
          <p:nvPr/>
        </p:nvCxnSpPr>
        <p:spPr>
          <a:xfrm flipH="1">
            <a:off x="3094193" y="1786460"/>
            <a:ext cx="1622737" cy="1"/>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9B24BAFD-75EF-41F8-9DA8-94EE45A6951E}"/>
              </a:ext>
            </a:extLst>
          </p:cNvPr>
          <p:cNvSpPr>
            <a:spLocks noGrp="1"/>
          </p:cNvSpPr>
          <p:nvPr>
            <p:ph type="ftr" sz="quarter" idx="11"/>
          </p:nvPr>
        </p:nvSpPr>
        <p:spPr/>
        <p:txBody>
          <a:bodyPr/>
          <a:lstStyle/>
          <a:p>
            <a:pPr algn="ctr"/>
            <a:r>
              <a:rPr lang="en-US"/>
              <a:t>· An Excellent Education for Every Student Every Day ·</a:t>
            </a:r>
            <a:endParaRPr lang="en-US" dirty="0"/>
          </a:p>
        </p:txBody>
      </p:sp>
    </p:spTree>
    <p:extLst>
      <p:ext uri="{BB962C8B-B14F-4D97-AF65-F5344CB8AC3E}">
        <p14:creationId xmlns:p14="http://schemas.microsoft.com/office/powerpoint/2010/main" val="812332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84264F4-6DFE-47B0-8597-239F07F69EA2}"/>
              </a:ext>
              <a:ext uri="{C183D7F6-B498-43B3-948B-1728B52AA6E4}">
                <adec:decorative xmlns:adec="http://schemas.microsoft.com/office/drawing/2017/decorative" val="1"/>
              </a:ext>
            </a:extLst>
          </p:cNvPr>
          <p:cNvSpPr>
            <a:spLocks noGrp="1"/>
          </p:cNvSpPr>
          <p:nvPr>
            <p:ph type="sldNum" sz="quarter" idx="12"/>
          </p:nvPr>
        </p:nvSpPr>
        <p:spPr/>
        <p:txBody>
          <a:bodyPr/>
          <a:lstStyle/>
          <a:p>
            <a:fld id="{8F70FDB2-A6A2-4330-993F-395761078E77}" type="slidenum">
              <a:rPr lang="en-US" smtClean="0"/>
              <a:pPr/>
              <a:t>28</a:t>
            </a:fld>
            <a:endParaRPr lang="en-US" dirty="0"/>
          </a:p>
        </p:txBody>
      </p:sp>
      <p:sp>
        <p:nvSpPr>
          <p:cNvPr id="6" name="Title 1">
            <a:extLst>
              <a:ext uri="{FF2B5EF4-FFF2-40B4-BE49-F238E27FC236}">
                <a16:creationId xmlns:a16="http://schemas.microsoft.com/office/drawing/2014/main" id="{5E6C0096-F74D-4C9F-AE4C-9CAB5D72D796}"/>
              </a:ext>
            </a:extLst>
          </p:cNvPr>
          <p:cNvSpPr>
            <a:spLocks noGrp="1"/>
          </p:cNvSpPr>
          <p:nvPr>
            <p:ph type="title"/>
          </p:nvPr>
        </p:nvSpPr>
        <p:spPr>
          <a:xfrm>
            <a:off x="1945201" y="624110"/>
            <a:ext cx="6796463" cy="1280890"/>
          </a:xfrm>
        </p:spPr>
        <p:txBody>
          <a:bodyPr/>
          <a:lstStyle/>
          <a:p>
            <a:r>
              <a:rPr lang="en-US" dirty="0"/>
              <a:t>How to Read the Standards…</a:t>
            </a:r>
          </a:p>
        </p:txBody>
      </p:sp>
      <p:sp>
        <p:nvSpPr>
          <p:cNvPr id="8" name="TextBox 7">
            <a:extLst>
              <a:ext uri="{FF2B5EF4-FFF2-40B4-BE49-F238E27FC236}">
                <a16:creationId xmlns:a16="http://schemas.microsoft.com/office/drawing/2014/main" id="{1D493F8D-1EA1-4B95-95F1-DC3B96B0477B}"/>
              </a:ext>
            </a:extLst>
          </p:cNvPr>
          <p:cNvSpPr txBox="1"/>
          <p:nvPr/>
        </p:nvSpPr>
        <p:spPr>
          <a:xfrm>
            <a:off x="3611750" y="2289222"/>
            <a:ext cx="3246619" cy="523220"/>
          </a:xfrm>
          <a:prstGeom prst="rect">
            <a:avLst/>
          </a:prstGeom>
          <a:noFill/>
        </p:spPr>
        <p:txBody>
          <a:bodyPr wrap="square" rtlCol="0">
            <a:spAutoFit/>
          </a:bodyPr>
          <a:lstStyle/>
          <a:p>
            <a:pPr algn="ctr"/>
            <a:r>
              <a:rPr lang="en-US" sz="2400" dirty="0">
                <a:solidFill>
                  <a:schemeClr val="accent1">
                    <a:lumMod val="75000"/>
                  </a:schemeClr>
                </a:solidFill>
              </a:rPr>
              <a:t>Foundational</a:t>
            </a:r>
            <a:r>
              <a:rPr lang="en-US" sz="2800" dirty="0">
                <a:solidFill>
                  <a:schemeClr val="accent1">
                    <a:lumMod val="75000"/>
                  </a:schemeClr>
                </a:solidFill>
              </a:rPr>
              <a:t> </a:t>
            </a:r>
            <a:r>
              <a:rPr lang="en-US" sz="2400" dirty="0">
                <a:solidFill>
                  <a:schemeClr val="accent1">
                    <a:lumMod val="75000"/>
                  </a:schemeClr>
                </a:solidFill>
              </a:rPr>
              <a:t>boxes</a:t>
            </a:r>
            <a:endParaRPr lang="en-US" sz="2800" dirty="0">
              <a:solidFill>
                <a:schemeClr val="accent1">
                  <a:lumMod val="75000"/>
                </a:schemeClr>
              </a:solidFill>
            </a:endParaRPr>
          </a:p>
        </p:txBody>
      </p:sp>
      <p:pic>
        <p:nvPicPr>
          <p:cNvPr id="7" name="Picture 6" descr="The performance expectation above were developed using the following elements from the NRC document a Framework for K-12 Science Education.&#10;Science and Engineering Practices&#10;Using Mathematics and Computational Thinking&#10;Use mathematical representations to describe and/or support scientific conclusions and design solutions.&#10;Connections to Nature of Science&#10;Scientific Knowledge is Based on Empirical Evidence&#10;Sciene knowledge is based upon logical and conceptual connections between evidence and explanations.&#10;Disciplinary Core concepts&#10;PS4.A: Wave Properties&#10;A simple wave has a repeating pattern with a specific wavelength, frequency, and amplitude.&#10;Crosscutting Concepts&#10;Patterns&#10;Graphs and charts can be used to identify patterns in data.">
            <a:extLst>
              <a:ext uri="{FF2B5EF4-FFF2-40B4-BE49-F238E27FC236}">
                <a16:creationId xmlns:a16="http://schemas.microsoft.com/office/drawing/2014/main" id="{778A4ABE-B8A1-4B43-8074-445C187A3B5F}"/>
              </a:ext>
            </a:extLst>
          </p:cNvPr>
          <p:cNvPicPr>
            <a:picLocks noChangeAspect="1"/>
          </p:cNvPicPr>
          <p:nvPr/>
        </p:nvPicPr>
        <p:blipFill>
          <a:blip r:embed="rId3"/>
          <a:stretch>
            <a:fillRect/>
          </a:stretch>
        </p:blipFill>
        <p:spPr>
          <a:xfrm>
            <a:off x="987552" y="3671781"/>
            <a:ext cx="8042398" cy="1882263"/>
          </a:xfrm>
          <a:prstGeom prst="rect">
            <a:avLst/>
          </a:prstGeom>
        </p:spPr>
      </p:pic>
      <p:cxnSp>
        <p:nvCxnSpPr>
          <p:cNvPr id="9" name="Straight Arrow Connector 8">
            <a:extLst>
              <a:ext uri="{FF2B5EF4-FFF2-40B4-BE49-F238E27FC236}">
                <a16:creationId xmlns:a16="http://schemas.microsoft.com/office/drawing/2014/main" id="{CE5B0CBC-0573-4463-A858-61215F5C0045}"/>
              </a:ext>
              <a:ext uri="{C183D7F6-B498-43B3-948B-1728B52AA6E4}">
                <adec:decorative xmlns:adec="http://schemas.microsoft.com/office/drawing/2017/decorative" val="1"/>
              </a:ext>
            </a:extLst>
          </p:cNvPr>
          <p:cNvCxnSpPr>
            <a:cxnSpLocks/>
          </p:cNvCxnSpPr>
          <p:nvPr/>
        </p:nvCxnSpPr>
        <p:spPr>
          <a:xfrm flipH="1">
            <a:off x="3162365" y="2812442"/>
            <a:ext cx="1249251" cy="613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AC3E8CB-B86D-4C01-8B53-E2877F58381A}"/>
              </a:ext>
              <a:ext uri="{C183D7F6-B498-43B3-948B-1728B52AA6E4}">
                <adec:decorative xmlns:adec="http://schemas.microsoft.com/office/drawing/2017/decorative" val="1"/>
              </a:ext>
            </a:extLst>
          </p:cNvPr>
          <p:cNvCxnSpPr>
            <a:cxnSpLocks/>
            <a:stCxn id="8" idx="2"/>
          </p:cNvCxnSpPr>
          <p:nvPr/>
        </p:nvCxnSpPr>
        <p:spPr>
          <a:xfrm>
            <a:off x="5235060" y="2812442"/>
            <a:ext cx="0" cy="723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ADE07E4-4406-4519-95F4-7D8CFC3AD4C3}"/>
              </a:ext>
              <a:ext uri="{C183D7F6-B498-43B3-948B-1728B52AA6E4}">
                <adec:decorative xmlns:adec="http://schemas.microsoft.com/office/drawing/2017/decorative" val="1"/>
              </a:ext>
            </a:extLst>
          </p:cNvPr>
          <p:cNvCxnSpPr>
            <a:cxnSpLocks/>
          </p:cNvCxnSpPr>
          <p:nvPr/>
        </p:nvCxnSpPr>
        <p:spPr>
          <a:xfrm>
            <a:off x="6058503" y="2812442"/>
            <a:ext cx="1249251" cy="613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ADBDA33-63C0-40F7-AB3D-D1DFA50E4C98}"/>
              </a:ext>
            </a:extLst>
          </p:cNvPr>
          <p:cNvSpPr>
            <a:spLocks noGrp="1"/>
          </p:cNvSpPr>
          <p:nvPr>
            <p:ph type="ftr" sz="quarter" idx="11"/>
          </p:nvPr>
        </p:nvSpPr>
        <p:spPr/>
        <p:txBody>
          <a:bodyPr/>
          <a:lstStyle/>
          <a:p>
            <a:pPr algn="ctr"/>
            <a:r>
              <a:rPr lang="en-US"/>
              <a:t>· An Excellent Education for Every Student Every Day ·</a:t>
            </a:r>
            <a:endParaRPr lang="en-US" dirty="0"/>
          </a:p>
        </p:txBody>
      </p:sp>
    </p:spTree>
    <p:extLst>
      <p:ext uri="{BB962C8B-B14F-4D97-AF65-F5344CB8AC3E}">
        <p14:creationId xmlns:p14="http://schemas.microsoft.com/office/powerpoint/2010/main" val="2274088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1160951-2FFE-4926-91CB-9E98ABB4D81B}"/>
              </a:ext>
              <a:ext uri="{C183D7F6-B498-43B3-948B-1728B52AA6E4}">
                <adec:decorative xmlns:adec="http://schemas.microsoft.com/office/drawing/2017/decorative" val="1"/>
              </a:ext>
            </a:extLst>
          </p:cNvPr>
          <p:cNvSpPr>
            <a:spLocks noGrp="1"/>
          </p:cNvSpPr>
          <p:nvPr>
            <p:ph type="sldNum" sz="quarter" idx="12"/>
          </p:nvPr>
        </p:nvSpPr>
        <p:spPr/>
        <p:txBody>
          <a:bodyPr/>
          <a:lstStyle/>
          <a:p>
            <a:fld id="{8F70FDB2-A6A2-4330-993F-395761078E77}" type="slidenum">
              <a:rPr lang="en-US" smtClean="0"/>
              <a:pPr/>
              <a:t>29</a:t>
            </a:fld>
            <a:endParaRPr lang="en-US" dirty="0"/>
          </a:p>
        </p:txBody>
      </p:sp>
      <p:sp>
        <p:nvSpPr>
          <p:cNvPr id="2" name="Title 1">
            <a:extLst>
              <a:ext uri="{FF2B5EF4-FFF2-40B4-BE49-F238E27FC236}">
                <a16:creationId xmlns:a16="http://schemas.microsoft.com/office/drawing/2014/main" id="{4BA281BD-4ADD-4B96-9003-2825EF4E4663}"/>
              </a:ext>
            </a:extLst>
          </p:cNvPr>
          <p:cNvSpPr>
            <a:spLocks noGrp="1"/>
          </p:cNvSpPr>
          <p:nvPr>
            <p:ph type="title"/>
          </p:nvPr>
        </p:nvSpPr>
        <p:spPr/>
        <p:txBody>
          <a:bodyPr/>
          <a:lstStyle/>
          <a:p>
            <a:r>
              <a:rPr lang="en-US" dirty="0"/>
              <a:t>Major Shifts in the SSAs</a:t>
            </a:r>
          </a:p>
        </p:txBody>
      </p:sp>
      <p:sp>
        <p:nvSpPr>
          <p:cNvPr id="6" name="Text Placeholder 2">
            <a:extLst>
              <a:ext uri="{FF2B5EF4-FFF2-40B4-BE49-F238E27FC236}">
                <a16:creationId xmlns:a16="http://schemas.microsoft.com/office/drawing/2014/main" id="{8DD3907E-D53E-448C-B8B9-B8BE27462343}"/>
              </a:ext>
            </a:extLst>
          </p:cNvPr>
          <p:cNvSpPr>
            <a:spLocks noGrp="1"/>
          </p:cNvSpPr>
          <p:nvPr>
            <p:ph type="body" idx="1"/>
          </p:nvPr>
        </p:nvSpPr>
        <p:spPr>
          <a:xfrm>
            <a:off x="1942415" y="3581400"/>
            <a:ext cx="6591985" cy="860400"/>
          </a:xfrm>
        </p:spPr>
        <p:txBody>
          <a:bodyPr/>
          <a:lstStyle/>
          <a:p>
            <a:endParaRPr lang="en-US" dirty="0"/>
          </a:p>
        </p:txBody>
      </p:sp>
      <p:sp>
        <p:nvSpPr>
          <p:cNvPr id="4" name="Footer Placeholder 3">
            <a:extLst>
              <a:ext uri="{FF2B5EF4-FFF2-40B4-BE49-F238E27FC236}">
                <a16:creationId xmlns:a16="http://schemas.microsoft.com/office/drawing/2014/main" id="{797958CD-AEAF-440A-B90C-FE70DB0E856F}"/>
              </a:ext>
            </a:extLst>
          </p:cNvPr>
          <p:cNvSpPr>
            <a:spLocks noGrp="1"/>
          </p:cNvSpPr>
          <p:nvPr>
            <p:ph type="ftr" sz="quarter" idx="11"/>
          </p:nvPr>
        </p:nvSpPr>
        <p:spPr/>
        <p:txBody>
          <a:bodyPr/>
          <a:lstStyle/>
          <a:p>
            <a:pPr algn="ctr"/>
            <a:r>
              <a:rPr lang="en-US"/>
              <a:t>· An Excellent Education for Every Student Every Day ·</a:t>
            </a:r>
            <a:endParaRPr lang="en-US" dirty="0"/>
          </a:p>
        </p:txBody>
      </p:sp>
    </p:spTree>
    <p:extLst>
      <p:ext uri="{BB962C8B-B14F-4D97-AF65-F5344CB8AC3E}">
        <p14:creationId xmlns:p14="http://schemas.microsoft.com/office/powerpoint/2010/main" val="2770719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51E4023-B5BE-42E5-8039-98E40E58E219}"/>
              </a:ext>
              <a:ext uri="{C183D7F6-B498-43B3-948B-1728B52AA6E4}">
                <adec:decorative xmlns:adec="http://schemas.microsoft.com/office/drawing/2017/decorative" val="1"/>
              </a:ext>
            </a:extLst>
          </p:cNvPr>
          <p:cNvSpPr>
            <a:spLocks noGrp="1"/>
          </p:cNvSpPr>
          <p:nvPr>
            <p:ph type="sldNum" sz="quarter" idx="12"/>
          </p:nvPr>
        </p:nvSpPr>
        <p:spPr/>
        <p:txBody>
          <a:bodyPr/>
          <a:lstStyle/>
          <a:p>
            <a:fld id="{8F70FDB2-A6A2-4330-993F-395761078E77}" type="slidenum">
              <a:rPr lang="en-US" smtClean="0"/>
              <a:pPr/>
              <a:t>3</a:t>
            </a:fld>
            <a:endParaRPr lang="en-US" dirty="0"/>
          </a:p>
        </p:txBody>
      </p:sp>
      <p:sp>
        <p:nvSpPr>
          <p:cNvPr id="17" name="Title 16"/>
          <p:cNvSpPr>
            <a:spLocks noGrp="1"/>
          </p:cNvSpPr>
          <p:nvPr>
            <p:ph type="title"/>
          </p:nvPr>
        </p:nvSpPr>
        <p:spPr/>
        <p:txBody>
          <a:bodyPr/>
          <a:lstStyle/>
          <a:p>
            <a:r>
              <a:rPr lang="en-US" dirty="0"/>
              <a:t>Our Mission and Vision</a:t>
            </a:r>
          </a:p>
        </p:txBody>
      </p:sp>
      <p:pic>
        <p:nvPicPr>
          <p:cNvPr id="8" name="Picture 7" descr="An excellent education for every student every day. " title="DEED Mission Statement">
            <a:extLst>
              <a:ext uri="{FF2B5EF4-FFF2-40B4-BE49-F238E27FC236}">
                <a16:creationId xmlns:a16="http://schemas.microsoft.com/office/drawing/2014/main" id="{47A84598-496A-4CC5-BF1D-630A82B3716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5200" y="1350878"/>
            <a:ext cx="6770621" cy="2803111"/>
          </a:xfrm>
          <a:prstGeom prst="rect">
            <a:avLst/>
          </a:prstGeom>
        </p:spPr>
      </p:pic>
      <p:sp>
        <p:nvSpPr>
          <p:cNvPr id="4" name="Rectangle 3">
            <a:extLst>
              <a:ext uri="{FF2B5EF4-FFF2-40B4-BE49-F238E27FC236}">
                <a16:creationId xmlns:a16="http://schemas.microsoft.com/office/drawing/2014/main" id="{32C5CDDB-00F5-4B3E-9CE3-A1AF67A2055B}"/>
              </a:ext>
              <a:ext uri="{C183D7F6-B498-43B3-948B-1728B52AA6E4}">
                <adec:decorative xmlns:adec="http://schemas.microsoft.com/office/drawing/2017/decorative" val="1"/>
              </a:ext>
            </a:extLst>
          </p:cNvPr>
          <p:cNvSpPr/>
          <p:nvPr/>
        </p:nvSpPr>
        <p:spPr>
          <a:xfrm>
            <a:off x="1942415" y="4149373"/>
            <a:ext cx="6770621" cy="1759131"/>
          </a:xfrm>
          <a:prstGeom prst="rect">
            <a:avLst/>
          </a:prstGeom>
          <a:solidFill>
            <a:srgbClr val="3B4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ll students will succeed in their vision and work, shape worthwhile and satisfying lives for themselves, exemplify the best values of society, and be effective in improving the character and quality of the world about them. " title="DEED Vision Statement">
            <a:extLst>
              <a:ext uri="{FF2B5EF4-FFF2-40B4-BE49-F238E27FC236}">
                <a16:creationId xmlns:a16="http://schemas.microsoft.com/office/drawing/2014/main" id="{050E9C9B-3DFE-4261-BEB0-30CFB47B724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663874" y="3076695"/>
            <a:ext cx="4051946" cy="2827192"/>
          </a:xfrm>
          <a:prstGeom prst="rect">
            <a:avLst/>
          </a:prstGeom>
        </p:spPr>
      </p:pic>
      <p:sp>
        <p:nvSpPr>
          <p:cNvPr id="14" name="Footer Placeholder 1">
            <a:extLst>
              <a:ext uri="{FF2B5EF4-FFF2-40B4-BE49-F238E27FC236}">
                <a16:creationId xmlns:a16="http://schemas.microsoft.com/office/drawing/2014/main" id="{B99A8F29-ABDD-4DA5-A501-B3AC236FF1D4}"/>
              </a:ext>
            </a:extLst>
          </p:cNvPr>
          <p:cNvSpPr>
            <a:spLocks noGrp="1"/>
          </p:cNvSpPr>
          <p:nvPr>
            <p:ph type="ftr" sz="quarter" idx="11"/>
          </p:nvPr>
        </p:nvSpPr>
        <p:spPr>
          <a:xfrm>
            <a:off x="1942415" y="6135809"/>
            <a:ext cx="5716488" cy="365125"/>
          </a:xfrm>
        </p:spPr>
        <p:txBody>
          <a:bodyPr/>
          <a:lstStyle/>
          <a:p>
            <a:pPr algn="ctr"/>
            <a:r>
              <a:rPr lang="en-US" dirty="0"/>
              <a:t>· An Excellent Education for Every Student Every Day ·</a:t>
            </a:r>
          </a:p>
        </p:txBody>
      </p:sp>
    </p:spTree>
    <p:extLst>
      <p:ext uri="{BB962C8B-B14F-4D97-AF65-F5344CB8AC3E}">
        <p14:creationId xmlns:p14="http://schemas.microsoft.com/office/powerpoint/2010/main" val="3461511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D758B2-8B19-4BC6-90E6-AB898BA8E82D}"/>
              </a:ext>
              <a:ext uri="{C183D7F6-B498-43B3-948B-1728B52AA6E4}">
                <adec:decorative xmlns:adec="http://schemas.microsoft.com/office/drawing/2017/decorative" val="1"/>
              </a:ext>
            </a:extLst>
          </p:cNvPr>
          <p:cNvSpPr>
            <a:spLocks noGrp="1"/>
          </p:cNvSpPr>
          <p:nvPr>
            <p:ph type="sldNum" sz="quarter" idx="12"/>
          </p:nvPr>
        </p:nvSpPr>
        <p:spPr/>
        <p:txBody>
          <a:bodyPr/>
          <a:lstStyle/>
          <a:p>
            <a:fld id="{8F70FDB2-A6A2-4330-993F-395761078E77}" type="slidenum">
              <a:rPr lang="en-US" smtClean="0"/>
              <a:pPr/>
              <a:t>30</a:t>
            </a:fld>
            <a:endParaRPr lang="en-US" dirty="0"/>
          </a:p>
        </p:txBody>
      </p:sp>
      <p:sp>
        <p:nvSpPr>
          <p:cNvPr id="2" name="Title 1">
            <a:extLst>
              <a:ext uri="{FF2B5EF4-FFF2-40B4-BE49-F238E27FC236}">
                <a16:creationId xmlns:a16="http://schemas.microsoft.com/office/drawing/2014/main" id="{B34DBEFE-552B-411D-9C08-3AFE2DA85E5D}"/>
              </a:ext>
            </a:extLst>
          </p:cNvPr>
          <p:cNvSpPr>
            <a:spLocks noGrp="1"/>
          </p:cNvSpPr>
          <p:nvPr>
            <p:ph type="title"/>
          </p:nvPr>
        </p:nvSpPr>
        <p:spPr/>
        <p:txBody>
          <a:bodyPr/>
          <a:lstStyle/>
          <a:p>
            <a:r>
              <a:rPr lang="en-US" dirty="0"/>
              <a:t>Five Major Shifts</a:t>
            </a:r>
          </a:p>
        </p:txBody>
      </p:sp>
      <p:pic>
        <p:nvPicPr>
          <p:cNvPr id="1026" name="Picture 2" descr="3D Glasses">
            <a:extLst>
              <a:ext uri="{FF2B5EF4-FFF2-40B4-BE49-F238E27FC236}">
                <a16:creationId xmlns:a16="http://schemas.microsoft.com/office/drawing/2014/main" id="{71A1E4D5-3FAD-4E8F-BC01-6ADB4526EE1E}"/>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2415" y="1824210"/>
            <a:ext cx="2258782" cy="9110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ightning">
            <a:extLst>
              <a:ext uri="{FF2B5EF4-FFF2-40B4-BE49-F238E27FC236}">
                <a16:creationId xmlns:a16="http://schemas.microsoft.com/office/drawing/2014/main" id="{79E765AF-8AB0-46E2-B288-89E50C12772A}"/>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2620" y="2754582"/>
            <a:ext cx="1574360" cy="23615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mpass and map">
            <a:extLst>
              <a:ext uri="{FF2B5EF4-FFF2-40B4-BE49-F238E27FC236}">
                <a16:creationId xmlns:a16="http://schemas.microsoft.com/office/drawing/2014/main" id="{E83CB6A0-1165-4C91-93EE-9E369C44878F}"/>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5903" y="1824210"/>
            <a:ext cx="2286000" cy="150772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ree interlocking rings">
            <a:extLst>
              <a:ext uri="{FF2B5EF4-FFF2-40B4-BE49-F238E27FC236}">
                <a16:creationId xmlns:a16="http://schemas.microsoft.com/office/drawing/2014/main" id="{F1CF37CD-80E7-4712-895C-667FE168D16C}"/>
              </a:ext>
              <a:ext uri="{C183D7F6-B498-43B3-948B-1728B52AA6E4}">
                <adec:decorative xmlns:adec="http://schemas.microsoft.com/office/drawing/2017/decorative" val="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2955" y="3935352"/>
            <a:ext cx="2387847" cy="22386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tairs going up">
            <a:extLst>
              <a:ext uri="{FF2B5EF4-FFF2-40B4-BE49-F238E27FC236}">
                <a16:creationId xmlns:a16="http://schemas.microsoft.com/office/drawing/2014/main" id="{1FA495E1-BF72-4926-8B8E-A647B2BEEFEC}"/>
              </a:ext>
              <a:ext uri="{C183D7F6-B498-43B3-948B-1728B52AA6E4}">
                <adec:decorative xmlns:adec="http://schemas.microsoft.com/office/drawing/2017/decorative" val="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7581" y="4771514"/>
            <a:ext cx="2382644" cy="1191322"/>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DB9716A8-D09A-4825-9D45-5982882ED2A7}"/>
              </a:ext>
            </a:extLst>
          </p:cNvPr>
          <p:cNvSpPr>
            <a:spLocks noGrp="1"/>
          </p:cNvSpPr>
          <p:nvPr>
            <p:ph type="ftr" sz="quarter" idx="11"/>
          </p:nvPr>
        </p:nvSpPr>
        <p:spPr/>
        <p:txBody>
          <a:bodyPr/>
          <a:lstStyle/>
          <a:p>
            <a:pPr algn="ctr"/>
            <a:r>
              <a:rPr lang="en-US"/>
              <a:t>· An Excellent Education for Every Student Every Day ·</a:t>
            </a:r>
            <a:endParaRPr lang="en-US" dirty="0"/>
          </a:p>
        </p:txBody>
      </p:sp>
    </p:spTree>
    <p:extLst>
      <p:ext uri="{BB962C8B-B14F-4D97-AF65-F5344CB8AC3E}">
        <p14:creationId xmlns:p14="http://schemas.microsoft.com/office/powerpoint/2010/main" val="217393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C445A-5B30-443B-A1D7-A2F7FE0E6214}"/>
              </a:ext>
              <a:ext uri="{C183D7F6-B498-43B3-948B-1728B52AA6E4}">
                <adec:decorative xmlns:adec="http://schemas.microsoft.com/office/drawing/2017/decorative" val="1"/>
              </a:ext>
            </a:extLst>
          </p:cNvPr>
          <p:cNvSpPr>
            <a:spLocks noGrp="1"/>
          </p:cNvSpPr>
          <p:nvPr>
            <p:ph type="sldNum" sz="quarter" idx="12"/>
          </p:nvPr>
        </p:nvSpPr>
        <p:spPr/>
        <p:txBody>
          <a:bodyPr/>
          <a:lstStyle/>
          <a:p>
            <a:fld id="{8F70FDB2-A6A2-4330-993F-395761078E77}" type="slidenum">
              <a:rPr lang="en-US" smtClean="0"/>
              <a:pPr/>
              <a:t>31</a:t>
            </a:fld>
            <a:endParaRPr lang="en-US" dirty="0"/>
          </a:p>
        </p:txBody>
      </p:sp>
      <p:sp>
        <p:nvSpPr>
          <p:cNvPr id="2" name="Title 1">
            <a:extLst>
              <a:ext uri="{FF2B5EF4-FFF2-40B4-BE49-F238E27FC236}">
                <a16:creationId xmlns:a16="http://schemas.microsoft.com/office/drawing/2014/main" id="{55B70D2C-CECF-42EB-8CBB-DF156E9412A3}"/>
              </a:ext>
            </a:extLst>
          </p:cNvPr>
          <p:cNvSpPr>
            <a:spLocks noGrp="1"/>
          </p:cNvSpPr>
          <p:nvPr>
            <p:ph type="title"/>
          </p:nvPr>
        </p:nvSpPr>
        <p:spPr/>
        <p:txBody>
          <a:bodyPr/>
          <a:lstStyle/>
          <a:p>
            <a:r>
              <a:rPr lang="en-US" dirty="0"/>
              <a:t>Three-Dimensional Learning</a:t>
            </a:r>
          </a:p>
        </p:txBody>
      </p:sp>
      <p:pic>
        <p:nvPicPr>
          <p:cNvPr id="5" name="Picture 4" descr="Practices&#10;Core Ideas&#10;Cross-Cutting Concepts">
            <a:extLst>
              <a:ext uri="{FF2B5EF4-FFF2-40B4-BE49-F238E27FC236}">
                <a16:creationId xmlns:a16="http://schemas.microsoft.com/office/drawing/2014/main" id="{511DB32E-D284-48E3-93FC-B08CA05FB457}"/>
              </a:ext>
              <a:ext uri="{C183D7F6-B498-43B3-948B-1728B52AA6E4}">
                <adec:decorative xmlns:adec="http://schemas.microsoft.com/office/drawing/2017/decorative" val="0"/>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15509" y="1793596"/>
            <a:ext cx="4243917" cy="4325542"/>
          </a:xfrm>
          <a:prstGeom prst="rect">
            <a:avLst/>
          </a:prstGeom>
          <a:noFill/>
        </p:spPr>
      </p:pic>
      <p:sp>
        <p:nvSpPr>
          <p:cNvPr id="3" name="Footer Placeholder 2">
            <a:extLst>
              <a:ext uri="{FF2B5EF4-FFF2-40B4-BE49-F238E27FC236}">
                <a16:creationId xmlns:a16="http://schemas.microsoft.com/office/drawing/2014/main" id="{5CF29B83-8687-4F03-B6DD-50F1287E39BC}"/>
              </a:ext>
            </a:extLst>
          </p:cNvPr>
          <p:cNvSpPr>
            <a:spLocks noGrp="1"/>
          </p:cNvSpPr>
          <p:nvPr>
            <p:ph type="ftr" sz="quarter" idx="11"/>
          </p:nvPr>
        </p:nvSpPr>
        <p:spPr/>
        <p:txBody>
          <a:bodyPr/>
          <a:lstStyle/>
          <a:p>
            <a:pPr algn="ctr"/>
            <a:r>
              <a:rPr lang="en-US"/>
              <a:t>· An Excellent Education for Every Student Every Day ·</a:t>
            </a:r>
            <a:endParaRPr lang="en-US" dirty="0"/>
          </a:p>
        </p:txBody>
      </p:sp>
    </p:spTree>
    <p:extLst>
      <p:ext uri="{BB962C8B-B14F-4D97-AF65-F5344CB8AC3E}">
        <p14:creationId xmlns:p14="http://schemas.microsoft.com/office/powerpoint/2010/main" val="961848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B086BA-9802-45BC-BBCE-1F13FFEEAA50}"/>
              </a:ext>
              <a:ext uri="{C183D7F6-B498-43B3-948B-1728B52AA6E4}">
                <adec:decorative xmlns:adec="http://schemas.microsoft.com/office/drawing/2017/decorative" val="1"/>
              </a:ext>
            </a:extLst>
          </p:cNvPr>
          <p:cNvSpPr>
            <a:spLocks noGrp="1"/>
          </p:cNvSpPr>
          <p:nvPr>
            <p:ph type="sldNum" sz="quarter" idx="12"/>
          </p:nvPr>
        </p:nvSpPr>
        <p:spPr/>
        <p:txBody>
          <a:bodyPr/>
          <a:lstStyle/>
          <a:p>
            <a:fld id="{8F70FDB2-A6A2-4330-993F-395761078E77}" type="slidenum">
              <a:rPr lang="en-US" smtClean="0"/>
              <a:pPr/>
              <a:t>32</a:t>
            </a:fld>
            <a:endParaRPr lang="en-US" dirty="0"/>
          </a:p>
        </p:txBody>
      </p:sp>
      <p:sp>
        <p:nvSpPr>
          <p:cNvPr id="2" name="Title 1">
            <a:extLst>
              <a:ext uri="{FF2B5EF4-FFF2-40B4-BE49-F238E27FC236}">
                <a16:creationId xmlns:a16="http://schemas.microsoft.com/office/drawing/2014/main" id="{BFE73063-95B5-413C-A955-635800068661}"/>
              </a:ext>
            </a:extLst>
          </p:cNvPr>
          <p:cNvSpPr>
            <a:spLocks noGrp="1"/>
          </p:cNvSpPr>
          <p:nvPr>
            <p:ph type="title"/>
          </p:nvPr>
        </p:nvSpPr>
        <p:spPr/>
        <p:txBody>
          <a:bodyPr/>
          <a:lstStyle/>
          <a:p>
            <a:r>
              <a:rPr lang="en-US" dirty="0"/>
              <a:t>Disciplinary Core Ideas</a:t>
            </a:r>
          </a:p>
        </p:txBody>
      </p:sp>
      <p:pic>
        <p:nvPicPr>
          <p:cNvPr id="5" name="Picture 4" descr="Life Science LS1: From molecules to organisms: Sturctures and processes&#10;LS2: ecosystems: interactions, energy and dynamics&#10;LS2: Heredity: inheritance and variation of traits&#10;LS4: biological evolution: unity and diversity&#10;Physical Science&#10;PS1: Matter and its interaction&#10;PS2: motion and stability: forces and interactions&#10;PS3: energy&#10;PS4: waves and their application in technologies for information transfer&#10;Earth &amp; Space Science&#10;ESS1: Earth's place in the universe&#10;ESS2: Earth's systems&#10;ESS3: Earth and Human activity&#10;Engineering &amp; Technoloty&#10;ETS1: Engineering Design&#10;ETS2: Links Among Engineering, Technology, Science, and Society">
            <a:extLst>
              <a:ext uri="{FF2B5EF4-FFF2-40B4-BE49-F238E27FC236}">
                <a16:creationId xmlns:a16="http://schemas.microsoft.com/office/drawing/2014/main" id="{2E373832-B524-44DB-BA6F-0893FA4B6F1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2415" y="1760034"/>
            <a:ext cx="6763019" cy="3990974"/>
          </a:xfrm>
          <a:prstGeom prst="rect">
            <a:avLst/>
          </a:prstGeom>
        </p:spPr>
      </p:pic>
      <p:sp>
        <p:nvSpPr>
          <p:cNvPr id="3" name="Footer Placeholder 2">
            <a:extLst>
              <a:ext uri="{FF2B5EF4-FFF2-40B4-BE49-F238E27FC236}">
                <a16:creationId xmlns:a16="http://schemas.microsoft.com/office/drawing/2014/main" id="{35FB0B83-D3D2-41C1-8621-F19D7729C1C2}"/>
              </a:ext>
            </a:extLst>
          </p:cNvPr>
          <p:cNvSpPr>
            <a:spLocks noGrp="1"/>
          </p:cNvSpPr>
          <p:nvPr>
            <p:ph type="ftr" sz="quarter" idx="11"/>
          </p:nvPr>
        </p:nvSpPr>
        <p:spPr/>
        <p:txBody>
          <a:bodyPr/>
          <a:lstStyle/>
          <a:p>
            <a:pPr algn="ctr"/>
            <a:r>
              <a:rPr lang="en-US"/>
              <a:t>· An Excellent Education for Every Student Every Day ·</a:t>
            </a:r>
            <a:endParaRPr lang="en-US" dirty="0"/>
          </a:p>
        </p:txBody>
      </p:sp>
    </p:spTree>
    <p:extLst>
      <p:ext uri="{BB962C8B-B14F-4D97-AF65-F5344CB8AC3E}">
        <p14:creationId xmlns:p14="http://schemas.microsoft.com/office/powerpoint/2010/main" val="2393681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977BB2-1C77-4518-A8D0-0439DDFDBA8D}"/>
              </a:ext>
              <a:ext uri="{C183D7F6-B498-43B3-948B-1728B52AA6E4}">
                <adec:decorative xmlns:adec="http://schemas.microsoft.com/office/drawing/2017/decorative" val="1"/>
              </a:ext>
            </a:extLst>
          </p:cNvPr>
          <p:cNvSpPr>
            <a:spLocks noGrp="1"/>
          </p:cNvSpPr>
          <p:nvPr>
            <p:ph type="sldNum" sz="quarter" idx="12"/>
          </p:nvPr>
        </p:nvSpPr>
        <p:spPr/>
        <p:txBody>
          <a:bodyPr/>
          <a:lstStyle/>
          <a:p>
            <a:fld id="{8F70FDB2-A6A2-4330-993F-395761078E77}" type="slidenum">
              <a:rPr lang="en-US" smtClean="0"/>
              <a:pPr/>
              <a:t>33</a:t>
            </a:fld>
            <a:endParaRPr lang="en-US" dirty="0"/>
          </a:p>
        </p:txBody>
      </p:sp>
      <p:sp>
        <p:nvSpPr>
          <p:cNvPr id="2" name="Title 1">
            <a:extLst>
              <a:ext uri="{FF2B5EF4-FFF2-40B4-BE49-F238E27FC236}">
                <a16:creationId xmlns:a16="http://schemas.microsoft.com/office/drawing/2014/main" id="{602AC771-6090-4336-94BF-11E0373EF216}"/>
              </a:ext>
            </a:extLst>
          </p:cNvPr>
          <p:cNvSpPr>
            <a:spLocks noGrp="1"/>
          </p:cNvSpPr>
          <p:nvPr>
            <p:ph type="title"/>
          </p:nvPr>
        </p:nvSpPr>
        <p:spPr/>
        <p:txBody>
          <a:bodyPr/>
          <a:lstStyle/>
          <a:p>
            <a:r>
              <a:rPr lang="en-US" dirty="0"/>
              <a:t>Crosscutting Concepts</a:t>
            </a:r>
          </a:p>
        </p:txBody>
      </p:sp>
      <p:sp>
        <p:nvSpPr>
          <p:cNvPr id="5" name="Content Placeholder 4">
            <a:extLst>
              <a:ext uri="{FF2B5EF4-FFF2-40B4-BE49-F238E27FC236}">
                <a16:creationId xmlns:a16="http://schemas.microsoft.com/office/drawing/2014/main" id="{46F17E99-A7F4-4F56-B661-D25B0366F485}"/>
              </a:ext>
            </a:extLst>
          </p:cNvPr>
          <p:cNvSpPr>
            <a:spLocks noGrp="1"/>
          </p:cNvSpPr>
          <p:nvPr>
            <p:ph idx="1"/>
          </p:nvPr>
        </p:nvSpPr>
        <p:spPr/>
        <p:txBody>
          <a:bodyPr>
            <a:normAutofit/>
          </a:bodyPr>
          <a:lstStyle/>
          <a:p>
            <a:pPr>
              <a:buFont typeface="+mj-lt"/>
              <a:buAutoNum type="arabicPeriod"/>
            </a:pPr>
            <a:r>
              <a:rPr lang="en-US" sz="2000" dirty="0"/>
              <a:t>Patterns</a:t>
            </a:r>
          </a:p>
          <a:p>
            <a:pPr>
              <a:buFont typeface="+mj-lt"/>
              <a:buAutoNum type="arabicPeriod"/>
            </a:pPr>
            <a:r>
              <a:rPr lang="en-US" sz="2000" dirty="0"/>
              <a:t>Cause and effect: Mechanisms and explanation</a:t>
            </a:r>
          </a:p>
          <a:p>
            <a:pPr>
              <a:buFont typeface="+mj-lt"/>
              <a:buAutoNum type="arabicPeriod"/>
            </a:pPr>
            <a:r>
              <a:rPr lang="en-US" sz="2000" dirty="0"/>
              <a:t>Scale, proportion, and quantity</a:t>
            </a:r>
          </a:p>
          <a:p>
            <a:pPr>
              <a:buFont typeface="+mj-lt"/>
              <a:buAutoNum type="arabicPeriod"/>
            </a:pPr>
            <a:r>
              <a:rPr lang="en-US" sz="2000" dirty="0"/>
              <a:t>Systems and system models</a:t>
            </a:r>
          </a:p>
          <a:p>
            <a:pPr>
              <a:buFont typeface="+mj-lt"/>
              <a:buAutoNum type="arabicPeriod"/>
            </a:pPr>
            <a:r>
              <a:rPr lang="en-US" sz="2000" dirty="0"/>
              <a:t>Energy and matter: Flows, cycles, and conservation</a:t>
            </a:r>
          </a:p>
          <a:p>
            <a:pPr>
              <a:buFont typeface="+mj-lt"/>
              <a:buAutoNum type="arabicPeriod"/>
            </a:pPr>
            <a:r>
              <a:rPr lang="en-US" sz="2000" dirty="0"/>
              <a:t>Structure and function</a:t>
            </a:r>
          </a:p>
          <a:p>
            <a:pPr>
              <a:buFont typeface="+mj-lt"/>
              <a:buAutoNum type="arabicPeriod"/>
            </a:pPr>
            <a:r>
              <a:rPr lang="en-US" sz="2000" dirty="0"/>
              <a:t>Stability and change</a:t>
            </a:r>
          </a:p>
        </p:txBody>
      </p:sp>
      <p:sp>
        <p:nvSpPr>
          <p:cNvPr id="3" name="Footer Placeholder 2">
            <a:extLst>
              <a:ext uri="{FF2B5EF4-FFF2-40B4-BE49-F238E27FC236}">
                <a16:creationId xmlns:a16="http://schemas.microsoft.com/office/drawing/2014/main" id="{A2551D6A-AD41-4437-9A74-989D3E7316EA}"/>
              </a:ext>
            </a:extLst>
          </p:cNvPr>
          <p:cNvSpPr>
            <a:spLocks noGrp="1"/>
          </p:cNvSpPr>
          <p:nvPr>
            <p:ph type="ftr" sz="quarter" idx="11"/>
          </p:nvPr>
        </p:nvSpPr>
        <p:spPr/>
        <p:txBody>
          <a:bodyPr/>
          <a:lstStyle/>
          <a:p>
            <a:pPr algn="ctr"/>
            <a:r>
              <a:rPr lang="en-US" dirty="0"/>
              <a:t>· An Excellent Education for Every Student Every Day ·</a:t>
            </a:r>
          </a:p>
        </p:txBody>
      </p:sp>
    </p:spTree>
    <p:extLst>
      <p:ext uri="{BB962C8B-B14F-4D97-AF65-F5344CB8AC3E}">
        <p14:creationId xmlns:p14="http://schemas.microsoft.com/office/powerpoint/2010/main" val="3077253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3F552D0-3720-4612-987E-9730DD9FE87A}"/>
              </a:ext>
              <a:ext uri="{C183D7F6-B498-43B3-948B-1728B52AA6E4}">
                <adec:decorative xmlns:adec="http://schemas.microsoft.com/office/drawing/2017/decorative" val="1"/>
              </a:ext>
            </a:extLst>
          </p:cNvPr>
          <p:cNvSpPr>
            <a:spLocks noGrp="1"/>
          </p:cNvSpPr>
          <p:nvPr>
            <p:ph type="sldNum" sz="quarter" idx="12"/>
          </p:nvPr>
        </p:nvSpPr>
        <p:spPr/>
        <p:txBody>
          <a:bodyPr/>
          <a:lstStyle/>
          <a:p>
            <a:fld id="{8F70FDB2-A6A2-4330-993F-395761078E77}" type="slidenum">
              <a:rPr lang="en-US" smtClean="0"/>
              <a:pPr/>
              <a:t>34</a:t>
            </a:fld>
            <a:endParaRPr lang="en-US" dirty="0"/>
          </a:p>
        </p:txBody>
      </p:sp>
      <p:sp>
        <p:nvSpPr>
          <p:cNvPr id="2" name="Title 1">
            <a:extLst>
              <a:ext uri="{FF2B5EF4-FFF2-40B4-BE49-F238E27FC236}">
                <a16:creationId xmlns:a16="http://schemas.microsoft.com/office/drawing/2014/main" id="{B328E2E8-8D12-4505-943F-E8DB2E1937C2}"/>
              </a:ext>
            </a:extLst>
          </p:cNvPr>
          <p:cNvSpPr>
            <a:spLocks noGrp="1"/>
          </p:cNvSpPr>
          <p:nvPr>
            <p:ph type="title"/>
          </p:nvPr>
        </p:nvSpPr>
        <p:spPr/>
        <p:txBody>
          <a:bodyPr/>
          <a:lstStyle/>
          <a:p>
            <a:r>
              <a:rPr lang="en-US" dirty="0"/>
              <a:t>Science and Engineering Practices (SEPs)</a:t>
            </a:r>
          </a:p>
        </p:txBody>
      </p:sp>
      <p:sp>
        <p:nvSpPr>
          <p:cNvPr id="3" name="Content Placeholder 2">
            <a:extLst>
              <a:ext uri="{FF2B5EF4-FFF2-40B4-BE49-F238E27FC236}">
                <a16:creationId xmlns:a16="http://schemas.microsoft.com/office/drawing/2014/main" id="{715D3530-932B-4336-ADE4-1EBDA68E462B}"/>
              </a:ext>
            </a:extLst>
          </p:cNvPr>
          <p:cNvSpPr>
            <a:spLocks noGrp="1"/>
          </p:cNvSpPr>
          <p:nvPr>
            <p:ph idx="1"/>
          </p:nvPr>
        </p:nvSpPr>
        <p:spPr/>
        <p:txBody>
          <a:bodyPr>
            <a:normAutofit lnSpcReduction="10000"/>
          </a:bodyPr>
          <a:lstStyle/>
          <a:p>
            <a:pPr>
              <a:buFont typeface="+mj-lt"/>
              <a:buAutoNum type="arabicPeriod"/>
            </a:pPr>
            <a:r>
              <a:rPr lang="en-US" dirty="0"/>
              <a:t>Asking questions (for science) and defining problems (for engineering)</a:t>
            </a:r>
          </a:p>
          <a:p>
            <a:pPr>
              <a:buFont typeface="+mj-lt"/>
              <a:buAutoNum type="arabicPeriod"/>
            </a:pPr>
            <a:r>
              <a:rPr lang="en-US" dirty="0"/>
              <a:t>Developing and using models</a:t>
            </a:r>
          </a:p>
          <a:p>
            <a:pPr>
              <a:buFont typeface="+mj-lt"/>
              <a:buAutoNum type="arabicPeriod"/>
            </a:pPr>
            <a:r>
              <a:rPr lang="en-US" dirty="0"/>
              <a:t>Planning and carrying out investigations</a:t>
            </a:r>
          </a:p>
          <a:p>
            <a:pPr>
              <a:buFont typeface="+mj-lt"/>
              <a:buAutoNum type="arabicPeriod"/>
            </a:pPr>
            <a:r>
              <a:rPr lang="en-US" dirty="0"/>
              <a:t>Analyzing and interpreting data</a:t>
            </a:r>
          </a:p>
          <a:p>
            <a:pPr>
              <a:buFont typeface="+mj-lt"/>
              <a:buAutoNum type="arabicPeriod"/>
            </a:pPr>
            <a:r>
              <a:rPr lang="en-US" dirty="0"/>
              <a:t>Using mathematics and computational thinking</a:t>
            </a:r>
          </a:p>
          <a:p>
            <a:pPr>
              <a:buFont typeface="+mj-lt"/>
              <a:buAutoNum type="arabicPeriod"/>
            </a:pPr>
            <a:r>
              <a:rPr lang="en-US" dirty="0"/>
              <a:t>Constructing explanations (for science) and designing solutions (for engineering)</a:t>
            </a:r>
          </a:p>
          <a:p>
            <a:pPr>
              <a:buFont typeface="+mj-lt"/>
              <a:buAutoNum type="arabicPeriod"/>
            </a:pPr>
            <a:r>
              <a:rPr lang="en-US" dirty="0"/>
              <a:t>Engaging in argument from evidence</a:t>
            </a:r>
          </a:p>
          <a:p>
            <a:pPr>
              <a:buFont typeface="+mj-lt"/>
              <a:buAutoNum type="arabicPeriod"/>
            </a:pPr>
            <a:r>
              <a:rPr lang="en-US" dirty="0"/>
              <a:t>Obtaining, evaluating, and communicating information.</a:t>
            </a:r>
          </a:p>
        </p:txBody>
      </p:sp>
      <p:sp>
        <p:nvSpPr>
          <p:cNvPr id="4" name="Footer Placeholder 3">
            <a:extLst>
              <a:ext uri="{FF2B5EF4-FFF2-40B4-BE49-F238E27FC236}">
                <a16:creationId xmlns:a16="http://schemas.microsoft.com/office/drawing/2014/main" id="{6A328809-5179-47C3-9E60-916445AC9BFA}"/>
              </a:ext>
            </a:extLst>
          </p:cNvPr>
          <p:cNvSpPr>
            <a:spLocks noGrp="1"/>
          </p:cNvSpPr>
          <p:nvPr>
            <p:ph type="ftr" sz="quarter" idx="11"/>
          </p:nvPr>
        </p:nvSpPr>
        <p:spPr/>
        <p:txBody>
          <a:bodyPr/>
          <a:lstStyle/>
          <a:p>
            <a:pPr algn="ctr"/>
            <a:r>
              <a:rPr lang="en-US"/>
              <a:t>· An Excellent Education for Every Student Every Day ·</a:t>
            </a:r>
            <a:endParaRPr lang="en-US" dirty="0"/>
          </a:p>
        </p:txBody>
      </p:sp>
    </p:spTree>
    <p:extLst>
      <p:ext uri="{BB962C8B-B14F-4D97-AF65-F5344CB8AC3E}">
        <p14:creationId xmlns:p14="http://schemas.microsoft.com/office/powerpoint/2010/main" val="29119961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56568D7-8003-4284-94EF-B00CA57A4235}"/>
              </a:ext>
              <a:ext uri="{C183D7F6-B498-43B3-948B-1728B52AA6E4}">
                <adec:decorative xmlns:adec="http://schemas.microsoft.com/office/drawing/2017/decorative" val="1"/>
              </a:ext>
            </a:extLst>
          </p:cNvPr>
          <p:cNvSpPr>
            <a:spLocks noGrp="1"/>
          </p:cNvSpPr>
          <p:nvPr>
            <p:ph type="sldNum" sz="quarter" idx="12"/>
          </p:nvPr>
        </p:nvSpPr>
        <p:spPr/>
        <p:txBody>
          <a:bodyPr/>
          <a:lstStyle/>
          <a:p>
            <a:fld id="{8F70FDB2-A6A2-4330-993F-395761078E77}" type="slidenum">
              <a:rPr lang="en-US" smtClean="0"/>
              <a:pPr/>
              <a:t>35</a:t>
            </a:fld>
            <a:endParaRPr lang="en-US" dirty="0"/>
          </a:p>
        </p:txBody>
      </p:sp>
      <p:sp>
        <p:nvSpPr>
          <p:cNvPr id="2" name="Title 1">
            <a:extLst>
              <a:ext uri="{FF2B5EF4-FFF2-40B4-BE49-F238E27FC236}">
                <a16:creationId xmlns:a16="http://schemas.microsoft.com/office/drawing/2014/main" id="{5860628B-5A17-42CB-A2FA-17DA76ADA154}"/>
              </a:ext>
            </a:extLst>
          </p:cNvPr>
          <p:cNvSpPr>
            <a:spLocks noGrp="1"/>
          </p:cNvSpPr>
          <p:nvPr>
            <p:ph type="title"/>
          </p:nvPr>
        </p:nvSpPr>
        <p:spPr/>
        <p:txBody>
          <a:bodyPr/>
          <a:lstStyle/>
          <a:p>
            <a:r>
              <a:rPr lang="en-US" dirty="0"/>
              <a:t>Learning Strategies</a:t>
            </a:r>
          </a:p>
        </p:txBody>
      </p:sp>
      <p:sp>
        <p:nvSpPr>
          <p:cNvPr id="6" name="Text Placeholder 2">
            <a:extLst>
              <a:ext uri="{FF2B5EF4-FFF2-40B4-BE49-F238E27FC236}">
                <a16:creationId xmlns:a16="http://schemas.microsoft.com/office/drawing/2014/main" id="{8CBCD8C1-021B-4A34-AB88-DF49D7EC3D26}"/>
              </a:ext>
            </a:extLst>
          </p:cNvPr>
          <p:cNvSpPr>
            <a:spLocks noGrp="1"/>
          </p:cNvSpPr>
          <p:nvPr>
            <p:ph type="body" idx="1"/>
          </p:nvPr>
        </p:nvSpPr>
        <p:spPr>
          <a:xfrm>
            <a:off x="1942415" y="3581400"/>
            <a:ext cx="6591985" cy="860400"/>
          </a:xfrm>
        </p:spPr>
        <p:txBody>
          <a:bodyPr/>
          <a:lstStyle/>
          <a:p>
            <a:endParaRPr lang="en-US" dirty="0"/>
          </a:p>
        </p:txBody>
      </p:sp>
      <p:sp>
        <p:nvSpPr>
          <p:cNvPr id="4" name="Footer Placeholder 3">
            <a:extLst>
              <a:ext uri="{FF2B5EF4-FFF2-40B4-BE49-F238E27FC236}">
                <a16:creationId xmlns:a16="http://schemas.microsoft.com/office/drawing/2014/main" id="{257074ED-5757-429E-9569-F31DE695A710}"/>
              </a:ext>
            </a:extLst>
          </p:cNvPr>
          <p:cNvSpPr>
            <a:spLocks noGrp="1"/>
          </p:cNvSpPr>
          <p:nvPr>
            <p:ph type="ftr" sz="quarter" idx="11"/>
          </p:nvPr>
        </p:nvSpPr>
        <p:spPr/>
        <p:txBody>
          <a:bodyPr/>
          <a:lstStyle/>
          <a:p>
            <a:pPr algn="ctr"/>
            <a:r>
              <a:rPr lang="en-US"/>
              <a:t>· An Excellent Education for Every Student Every Day ·</a:t>
            </a:r>
            <a:endParaRPr lang="en-US" dirty="0"/>
          </a:p>
        </p:txBody>
      </p:sp>
    </p:spTree>
    <p:extLst>
      <p:ext uri="{BB962C8B-B14F-4D97-AF65-F5344CB8AC3E}">
        <p14:creationId xmlns:p14="http://schemas.microsoft.com/office/powerpoint/2010/main" val="2790444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88C81C-5C34-4E9E-884D-ED8A42DB99BC}"/>
              </a:ext>
              <a:ext uri="{C183D7F6-B498-43B3-948B-1728B52AA6E4}">
                <adec:decorative xmlns:adec="http://schemas.microsoft.com/office/drawing/2017/decorative" val="1"/>
              </a:ext>
            </a:extLst>
          </p:cNvPr>
          <p:cNvSpPr>
            <a:spLocks noGrp="1"/>
          </p:cNvSpPr>
          <p:nvPr>
            <p:ph type="sldNum" sz="quarter" idx="12"/>
          </p:nvPr>
        </p:nvSpPr>
        <p:spPr/>
        <p:txBody>
          <a:bodyPr/>
          <a:lstStyle/>
          <a:p>
            <a:fld id="{8F70FDB2-A6A2-4330-993F-395761078E77}" type="slidenum">
              <a:rPr lang="en-US" smtClean="0"/>
              <a:pPr/>
              <a:t>36</a:t>
            </a:fld>
            <a:endParaRPr lang="en-US" dirty="0"/>
          </a:p>
        </p:txBody>
      </p:sp>
      <p:sp>
        <p:nvSpPr>
          <p:cNvPr id="2" name="Title 1">
            <a:extLst>
              <a:ext uri="{FF2B5EF4-FFF2-40B4-BE49-F238E27FC236}">
                <a16:creationId xmlns:a16="http://schemas.microsoft.com/office/drawing/2014/main" id="{00B1D37B-BAFC-4D74-A21E-ED642D4F1984}"/>
              </a:ext>
            </a:extLst>
          </p:cNvPr>
          <p:cNvSpPr>
            <a:spLocks noGrp="1"/>
          </p:cNvSpPr>
          <p:nvPr>
            <p:ph type="title"/>
          </p:nvPr>
        </p:nvSpPr>
        <p:spPr/>
        <p:txBody>
          <a:bodyPr/>
          <a:lstStyle/>
          <a:p>
            <a:r>
              <a:rPr lang="en-US" dirty="0"/>
              <a:t>Engaging in Arguments Using Evidence</a:t>
            </a:r>
          </a:p>
        </p:txBody>
      </p:sp>
      <p:pic>
        <p:nvPicPr>
          <p:cNvPr id="5" name="Content Placeholder 5" descr="what do you know = claim How do you know that = evidence Why does your evidence support your claim =Reasoning&#10;Claim plus evidence plus reasoning = explanation">
            <a:extLst>
              <a:ext uri="{FF2B5EF4-FFF2-40B4-BE49-F238E27FC236}">
                <a16:creationId xmlns:a16="http://schemas.microsoft.com/office/drawing/2014/main" id="{3B480868-554B-474B-84DC-5D090AFA2DB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29800" y="1814726"/>
            <a:ext cx="7620000" cy="4038600"/>
          </a:xfrm>
          <a:prstGeom prst="rect">
            <a:avLst/>
          </a:prstGeom>
        </p:spPr>
      </p:pic>
      <p:sp>
        <p:nvSpPr>
          <p:cNvPr id="3" name="Footer Placeholder 2">
            <a:extLst>
              <a:ext uri="{FF2B5EF4-FFF2-40B4-BE49-F238E27FC236}">
                <a16:creationId xmlns:a16="http://schemas.microsoft.com/office/drawing/2014/main" id="{D81D6215-5698-4955-8C79-4A38DE42427D}"/>
              </a:ext>
            </a:extLst>
          </p:cNvPr>
          <p:cNvSpPr>
            <a:spLocks noGrp="1"/>
          </p:cNvSpPr>
          <p:nvPr>
            <p:ph type="ftr" sz="quarter" idx="11"/>
          </p:nvPr>
        </p:nvSpPr>
        <p:spPr/>
        <p:txBody>
          <a:bodyPr/>
          <a:lstStyle/>
          <a:p>
            <a:pPr algn="ctr"/>
            <a:r>
              <a:rPr lang="en-US"/>
              <a:t>· An Excellent Education for Every Student Every Day ·</a:t>
            </a:r>
            <a:endParaRPr lang="en-US" dirty="0"/>
          </a:p>
        </p:txBody>
      </p:sp>
    </p:spTree>
    <p:extLst>
      <p:ext uri="{BB962C8B-B14F-4D97-AF65-F5344CB8AC3E}">
        <p14:creationId xmlns:p14="http://schemas.microsoft.com/office/powerpoint/2010/main" val="10465750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5FD994-C260-4787-8DF1-B925DA15BCC5}"/>
              </a:ext>
              <a:ext uri="{C183D7F6-B498-43B3-948B-1728B52AA6E4}">
                <adec:decorative xmlns:adec="http://schemas.microsoft.com/office/drawing/2017/decorative" val="1"/>
              </a:ext>
            </a:extLst>
          </p:cNvPr>
          <p:cNvSpPr>
            <a:spLocks noGrp="1"/>
          </p:cNvSpPr>
          <p:nvPr>
            <p:ph type="sldNum" sz="quarter" idx="12"/>
          </p:nvPr>
        </p:nvSpPr>
        <p:spPr/>
        <p:txBody>
          <a:bodyPr/>
          <a:lstStyle/>
          <a:p>
            <a:fld id="{8F70FDB2-A6A2-4330-993F-395761078E77}" type="slidenum">
              <a:rPr lang="en-US" smtClean="0"/>
              <a:pPr/>
              <a:t>37</a:t>
            </a:fld>
            <a:endParaRPr lang="en-US" dirty="0"/>
          </a:p>
        </p:txBody>
      </p:sp>
      <p:sp>
        <p:nvSpPr>
          <p:cNvPr id="7" name="Title 1">
            <a:extLst>
              <a:ext uri="{FF2B5EF4-FFF2-40B4-BE49-F238E27FC236}">
                <a16:creationId xmlns:a16="http://schemas.microsoft.com/office/drawing/2014/main" id="{C522A860-B560-4BCD-B37F-38BA99D9990E}"/>
              </a:ext>
            </a:extLst>
          </p:cNvPr>
          <p:cNvSpPr>
            <a:spLocks noGrp="1"/>
          </p:cNvSpPr>
          <p:nvPr>
            <p:ph type="title"/>
          </p:nvPr>
        </p:nvSpPr>
        <p:spPr>
          <a:xfrm>
            <a:off x="1945201" y="624110"/>
            <a:ext cx="6589199" cy="1280890"/>
          </a:xfrm>
        </p:spPr>
        <p:txBody>
          <a:bodyPr/>
          <a:lstStyle/>
          <a:p>
            <a:r>
              <a:rPr lang="en-US" dirty="0"/>
              <a:t>Argumentation</a:t>
            </a:r>
          </a:p>
        </p:txBody>
      </p:sp>
      <p:pic>
        <p:nvPicPr>
          <p:cNvPr id="1026" name="Picture 2" descr="What causes the Northern Lights? The science behind the phenomenon. |  Hurtigruten">
            <a:extLst>
              <a:ext uri="{FF2B5EF4-FFF2-40B4-BE49-F238E27FC236}">
                <a16:creationId xmlns:a16="http://schemas.microsoft.com/office/drawing/2014/main" id="{56A8D834-EABB-45D5-95F5-4FAC02A2EA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644" y="1608563"/>
            <a:ext cx="8040030" cy="4020015"/>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E3B764E4-3205-43CD-8A88-1DB4B2C3B920}"/>
              </a:ext>
            </a:extLst>
          </p:cNvPr>
          <p:cNvSpPr>
            <a:spLocks noGrp="1"/>
          </p:cNvSpPr>
          <p:nvPr>
            <p:ph type="ftr" sz="quarter" idx="11"/>
          </p:nvPr>
        </p:nvSpPr>
        <p:spPr/>
        <p:txBody>
          <a:bodyPr/>
          <a:lstStyle/>
          <a:p>
            <a:pPr algn="ctr"/>
            <a:r>
              <a:rPr lang="en-US"/>
              <a:t>· An Excellent Education for Every Student Every Day ·</a:t>
            </a:r>
            <a:endParaRPr lang="en-US" dirty="0"/>
          </a:p>
        </p:txBody>
      </p:sp>
    </p:spTree>
    <p:extLst>
      <p:ext uri="{BB962C8B-B14F-4D97-AF65-F5344CB8AC3E}">
        <p14:creationId xmlns:p14="http://schemas.microsoft.com/office/powerpoint/2010/main" val="21025451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56D791-5B51-401F-BA4A-C2F2D540CB3E}"/>
              </a:ext>
              <a:ext uri="{C183D7F6-B498-43B3-948B-1728B52AA6E4}">
                <adec:decorative xmlns:adec="http://schemas.microsoft.com/office/drawing/2017/decorative" val="1"/>
              </a:ext>
            </a:extLst>
          </p:cNvPr>
          <p:cNvSpPr>
            <a:spLocks noGrp="1"/>
          </p:cNvSpPr>
          <p:nvPr>
            <p:ph type="sldNum" sz="quarter" idx="12"/>
          </p:nvPr>
        </p:nvSpPr>
        <p:spPr/>
        <p:txBody>
          <a:bodyPr/>
          <a:lstStyle/>
          <a:p>
            <a:fld id="{8F70FDB2-A6A2-4330-993F-395761078E77}" type="slidenum">
              <a:rPr lang="en-US" smtClean="0"/>
              <a:pPr/>
              <a:t>38</a:t>
            </a:fld>
            <a:endParaRPr lang="en-US" dirty="0"/>
          </a:p>
        </p:txBody>
      </p:sp>
      <p:sp>
        <p:nvSpPr>
          <p:cNvPr id="2" name="Title 1">
            <a:extLst>
              <a:ext uri="{FF2B5EF4-FFF2-40B4-BE49-F238E27FC236}">
                <a16:creationId xmlns:a16="http://schemas.microsoft.com/office/drawing/2014/main" id="{BB04409E-48CA-4A8B-8846-39B2F3CF6E0A}"/>
              </a:ext>
            </a:extLst>
          </p:cNvPr>
          <p:cNvSpPr>
            <a:spLocks noGrp="1"/>
          </p:cNvSpPr>
          <p:nvPr>
            <p:ph type="title"/>
          </p:nvPr>
        </p:nvSpPr>
        <p:spPr/>
        <p:txBody>
          <a:bodyPr/>
          <a:lstStyle/>
          <a:p>
            <a:r>
              <a:rPr lang="en-US" dirty="0"/>
              <a:t>Argumentation Progression</a:t>
            </a:r>
          </a:p>
        </p:txBody>
      </p:sp>
      <p:pic>
        <p:nvPicPr>
          <p:cNvPr id="8" name="Picture 7" descr="Progression of argument&#10;Greater Sophistication&#10;Grades K-2&#10;Make a claim and use evidence&#10;Grades 3-5 Construct and support scientific arguments drawing on evidence, data, or a model. Consider other ideas.&#10;Middle School&#10;Construct and present oral and written arguments supported by empirical evidence and reasoning to support or refute an explanation for a phenomenon. &#10;Hight School&#10;Construct a counter-argument that is based in data and evidence  that challenges another proposed argument.">
            <a:extLst>
              <a:ext uri="{FF2B5EF4-FFF2-40B4-BE49-F238E27FC236}">
                <a16:creationId xmlns:a16="http://schemas.microsoft.com/office/drawing/2014/main" id="{B99A2B06-BAB6-4985-8E76-819C51553EED}"/>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37484" b="18238"/>
          <a:stretch/>
        </p:blipFill>
        <p:spPr>
          <a:xfrm>
            <a:off x="1942414" y="1264555"/>
            <a:ext cx="6589199" cy="4847424"/>
          </a:xfrm>
          <a:prstGeom prst="rect">
            <a:avLst/>
          </a:prstGeom>
        </p:spPr>
      </p:pic>
      <p:sp>
        <p:nvSpPr>
          <p:cNvPr id="3" name="Footer Placeholder 2">
            <a:extLst>
              <a:ext uri="{FF2B5EF4-FFF2-40B4-BE49-F238E27FC236}">
                <a16:creationId xmlns:a16="http://schemas.microsoft.com/office/drawing/2014/main" id="{AF369F66-038C-45B1-BAF6-7E0ABC3B23D7}"/>
              </a:ext>
            </a:extLst>
          </p:cNvPr>
          <p:cNvSpPr>
            <a:spLocks noGrp="1"/>
          </p:cNvSpPr>
          <p:nvPr>
            <p:ph type="ftr" sz="quarter" idx="11"/>
          </p:nvPr>
        </p:nvSpPr>
        <p:spPr/>
        <p:txBody>
          <a:bodyPr/>
          <a:lstStyle/>
          <a:p>
            <a:pPr algn="ctr"/>
            <a:r>
              <a:rPr lang="en-US"/>
              <a:t>· An Excellent Education for Every Student Every Day ·</a:t>
            </a:r>
            <a:endParaRPr lang="en-US" dirty="0"/>
          </a:p>
        </p:txBody>
      </p:sp>
    </p:spTree>
    <p:extLst>
      <p:ext uri="{BB962C8B-B14F-4D97-AF65-F5344CB8AC3E}">
        <p14:creationId xmlns:p14="http://schemas.microsoft.com/office/powerpoint/2010/main" val="1142536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029D0FE-9284-4328-8863-DF49BD3B71B1}"/>
              </a:ext>
              <a:ext uri="{C183D7F6-B498-43B3-948B-1728B52AA6E4}">
                <adec:decorative xmlns:adec="http://schemas.microsoft.com/office/drawing/2017/decorative" val="1"/>
              </a:ext>
            </a:extLst>
          </p:cNvPr>
          <p:cNvSpPr>
            <a:spLocks noGrp="1"/>
          </p:cNvSpPr>
          <p:nvPr>
            <p:ph type="sldNum" sz="quarter" idx="12"/>
          </p:nvPr>
        </p:nvSpPr>
        <p:spPr/>
        <p:txBody>
          <a:bodyPr/>
          <a:lstStyle/>
          <a:p>
            <a:fld id="{8F70FDB2-A6A2-4330-993F-395761078E77}" type="slidenum">
              <a:rPr lang="en-US" smtClean="0"/>
              <a:pPr/>
              <a:t>39</a:t>
            </a:fld>
            <a:endParaRPr lang="en-US" dirty="0"/>
          </a:p>
        </p:txBody>
      </p:sp>
      <p:sp>
        <p:nvSpPr>
          <p:cNvPr id="2" name="Title 1">
            <a:extLst>
              <a:ext uri="{FF2B5EF4-FFF2-40B4-BE49-F238E27FC236}">
                <a16:creationId xmlns:a16="http://schemas.microsoft.com/office/drawing/2014/main" id="{E59AB8E1-6408-4433-BC00-99E858294375}"/>
              </a:ext>
            </a:extLst>
          </p:cNvPr>
          <p:cNvSpPr>
            <a:spLocks noGrp="1"/>
          </p:cNvSpPr>
          <p:nvPr>
            <p:ph type="title"/>
          </p:nvPr>
        </p:nvSpPr>
        <p:spPr/>
        <p:txBody>
          <a:bodyPr/>
          <a:lstStyle/>
          <a:p>
            <a:r>
              <a:rPr lang="en-US" dirty="0"/>
              <a:t>Phenomena</a:t>
            </a:r>
          </a:p>
        </p:txBody>
      </p:sp>
      <p:pic>
        <p:nvPicPr>
          <p:cNvPr id="8" name="Picture 2" descr="two boys and father doing the mentos and diet soda experiment">
            <a:extLst>
              <a:ext uri="{FF2B5EF4-FFF2-40B4-BE49-F238E27FC236}">
                <a16:creationId xmlns:a16="http://schemas.microsoft.com/office/drawing/2014/main" id="{F46A30FB-F3C6-429A-A7FD-23760BF69A0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42415" y="1357957"/>
            <a:ext cx="3097185" cy="46314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www.alaska.org/photos/gallery3/var/albums/Advice-Articles-1346595209/alaska-natural-phenomena/hoar-frost/alaska-natural-phenomena-hoar-frost-west-chester-lagoon-zen-godfrey.jpg?m=1540415836">
            <a:extLst>
              <a:ext uri="{FF2B5EF4-FFF2-40B4-BE49-F238E27FC236}">
                <a16:creationId xmlns:a16="http://schemas.microsoft.com/office/drawing/2014/main" id="{7B84801B-4970-457A-8692-ADE6A426034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400064" y="1351960"/>
            <a:ext cx="3080079" cy="23100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Sockeye spawning">
            <a:extLst>
              <a:ext uri="{FF2B5EF4-FFF2-40B4-BE49-F238E27FC236}">
                <a16:creationId xmlns:a16="http://schemas.microsoft.com/office/drawing/2014/main" id="{8DB57FA5-EC3E-44A1-BC2F-B6CC416C231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5400065" y="3740393"/>
            <a:ext cx="3080079" cy="2198625"/>
          </a:xfrm>
          <a:prstGeom prst="rect">
            <a:avLst/>
          </a:prstGeom>
        </p:spPr>
      </p:pic>
      <p:sp>
        <p:nvSpPr>
          <p:cNvPr id="3" name="Footer Placeholder 2">
            <a:extLst>
              <a:ext uri="{FF2B5EF4-FFF2-40B4-BE49-F238E27FC236}">
                <a16:creationId xmlns:a16="http://schemas.microsoft.com/office/drawing/2014/main" id="{C09A6F4A-A8D5-4D71-8304-688AF8BCEAC9}"/>
              </a:ext>
            </a:extLst>
          </p:cNvPr>
          <p:cNvSpPr>
            <a:spLocks noGrp="1"/>
          </p:cNvSpPr>
          <p:nvPr>
            <p:ph type="ftr" sz="quarter" idx="11"/>
          </p:nvPr>
        </p:nvSpPr>
        <p:spPr/>
        <p:txBody>
          <a:bodyPr/>
          <a:lstStyle/>
          <a:p>
            <a:pPr algn="ctr"/>
            <a:r>
              <a:rPr lang="en-US"/>
              <a:t>· An Excellent Education for Every Student Every Day ·</a:t>
            </a:r>
            <a:endParaRPr lang="en-US" dirty="0"/>
          </a:p>
        </p:txBody>
      </p:sp>
    </p:spTree>
    <p:extLst>
      <p:ext uri="{BB962C8B-B14F-4D97-AF65-F5344CB8AC3E}">
        <p14:creationId xmlns:p14="http://schemas.microsoft.com/office/powerpoint/2010/main" val="389997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D197FC-DC5B-4DEF-B333-A73C21AA03F7}"/>
              </a:ext>
              <a:ext uri="{C183D7F6-B498-43B3-948B-1728B52AA6E4}">
                <adec:decorative xmlns:adec="http://schemas.microsoft.com/office/drawing/2017/decorative" val="1"/>
              </a:ext>
            </a:extLst>
          </p:cNvPr>
          <p:cNvSpPr>
            <a:spLocks noGrp="1"/>
          </p:cNvSpPr>
          <p:nvPr>
            <p:ph type="title" idx="4294967295"/>
          </p:nvPr>
        </p:nvSpPr>
        <p:spPr>
          <a:xfrm>
            <a:off x="1945200" y="-1280890"/>
            <a:ext cx="6589200" cy="1280890"/>
          </a:xfrm>
        </p:spPr>
        <p:txBody>
          <a:bodyPr vert="horz" lIns="91440" tIns="45720" rIns="91440" bIns="45720" rtlCol="0" anchor="b">
            <a:normAutofit/>
          </a:bodyPr>
          <a:lstStyle/>
          <a:p>
            <a:r>
              <a:rPr lang="en-US" dirty="0"/>
              <a:t>DEED</a:t>
            </a:r>
          </a:p>
        </p:txBody>
      </p:sp>
      <p:sp>
        <p:nvSpPr>
          <p:cNvPr id="6" name="Slide Number Placeholder 5">
            <a:extLst>
              <a:ext uri="{FF2B5EF4-FFF2-40B4-BE49-F238E27FC236}">
                <a16:creationId xmlns:a16="http://schemas.microsoft.com/office/drawing/2014/main" id="{8728C42D-AC2B-432C-9970-B897019E586D}"/>
              </a:ext>
            </a:extLst>
          </p:cNvPr>
          <p:cNvSpPr>
            <a:spLocks noGrp="1"/>
          </p:cNvSpPr>
          <p:nvPr>
            <p:ph type="sldNum" sz="quarter" idx="12"/>
          </p:nvPr>
        </p:nvSpPr>
        <p:spPr/>
        <p:txBody>
          <a:bodyPr/>
          <a:lstStyle/>
          <a:p>
            <a:fld id="{8F70FDB2-A6A2-4330-993F-395761078E77}" type="slidenum">
              <a:rPr lang="en-US" smtClean="0"/>
              <a:pPr/>
              <a:t>4</a:t>
            </a:fld>
            <a:endParaRPr lang="en-US" dirty="0"/>
          </a:p>
        </p:txBody>
      </p:sp>
      <p:sp>
        <p:nvSpPr>
          <p:cNvPr id="7" name="Text Placeholder 6"/>
          <p:cNvSpPr>
            <a:spLocks noGrp="1"/>
          </p:cNvSpPr>
          <p:nvPr>
            <p:ph type="body" sz="half" idx="4294967295"/>
          </p:nvPr>
        </p:nvSpPr>
        <p:spPr>
          <a:xfrm>
            <a:off x="1907787" y="1613390"/>
            <a:ext cx="3201988" cy="3811588"/>
          </a:xfrm>
        </p:spPr>
        <p:txBody>
          <a:bodyPr>
            <a:normAutofit fontScale="92500" lnSpcReduction="10000"/>
          </a:bodyPr>
          <a:lstStyle/>
          <a:p>
            <a:pPr marL="0" indent="0">
              <a:buNone/>
            </a:pPr>
            <a:r>
              <a:rPr lang="en-US" sz="2800" dirty="0"/>
              <a:t>DEED exists to provide </a:t>
            </a:r>
            <a:r>
              <a:rPr lang="en-US" sz="2800" b="1" dirty="0"/>
              <a:t>information</a:t>
            </a:r>
            <a:r>
              <a:rPr lang="en-US" sz="2800" dirty="0"/>
              <a:t>, </a:t>
            </a:r>
            <a:r>
              <a:rPr lang="en-US" sz="2800" b="1" dirty="0"/>
              <a:t>resources</a:t>
            </a:r>
            <a:r>
              <a:rPr lang="en-US" sz="2800" dirty="0"/>
              <a:t>, and </a:t>
            </a:r>
            <a:r>
              <a:rPr lang="en-US" sz="2800" b="1" dirty="0"/>
              <a:t>leadership</a:t>
            </a:r>
            <a:r>
              <a:rPr lang="en-US" sz="2800" dirty="0"/>
              <a:t> to support an excellent education for every student every day. </a:t>
            </a:r>
          </a:p>
          <a:p>
            <a:endParaRPr lang="en-US" dirty="0"/>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66448" y="1515064"/>
            <a:ext cx="4230991" cy="3054361"/>
          </a:xfrm>
          <a:prstGeom prst="rect">
            <a:avLst/>
          </a:prstGeom>
        </p:spPr>
      </p:pic>
      <p:pic>
        <p:nvPicPr>
          <p:cNvPr id="11" name="Picture 10">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315725" y="3713872"/>
            <a:ext cx="1828801" cy="1711106"/>
          </a:xfrm>
          <a:prstGeom prst="rect">
            <a:avLst/>
          </a:prstGeom>
        </p:spPr>
      </p:pic>
      <p:sp>
        <p:nvSpPr>
          <p:cNvPr id="10" name="Footer Placeholder 1">
            <a:extLst>
              <a:ext uri="{FF2B5EF4-FFF2-40B4-BE49-F238E27FC236}">
                <a16:creationId xmlns:a16="http://schemas.microsoft.com/office/drawing/2014/main" id="{791144BF-3471-448C-BC3A-27A7C437F096}"/>
              </a:ext>
            </a:extLst>
          </p:cNvPr>
          <p:cNvSpPr>
            <a:spLocks noGrp="1"/>
          </p:cNvSpPr>
          <p:nvPr>
            <p:ph type="ftr" sz="quarter" idx="11"/>
          </p:nvPr>
        </p:nvSpPr>
        <p:spPr>
          <a:xfrm>
            <a:off x="1942415" y="6135809"/>
            <a:ext cx="5716488" cy="365125"/>
          </a:xfrm>
        </p:spPr>
        <p:txBody>
          <a:bodyPr/>
          <a:lstStyle/>
          <a:p>
            <a:pPr algn="ctr"/>
            <a:r>
              <a:rPr lang="en-US" dirty="0"/>
              <a:t>· An Excellent Education for Every Student Every Day ·</a:t>
            </a:r>
          </a:p>
        </p:txBody>
      </p:sp>
    </p:spTree>
    <p:extLst>
      <p:ext uri="{BB962C8B-B14F-4D97-AF65-F5344CB8AC3E}">
        <p14:creationId xmlns:p14="http://schemas.microsoft.com/office/powerpoint/2010/main" val="18510159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316283-EB83-484C-98C2-36F11C077F43}"/>
              </a:ext>
              <a:ext uri="{C183D7F6-B498-43B3-948B-1728B52AA6E4}">
                <adec:decorative xmlns:adec="http://schemas.microsoft.com/office/drawing/2017/decorative" val="1"/>
              </a:ext>
            </a:extLst>
          </p:cNvPr>
          <p:cNvSpPr>
            <a:spLocks noGrp="1"/>
          </p:cNvSpPr>
          <p:nvPr>
            <p:ph type="sldNum" sz="quarter" idx="12"/>
          </p:nvPr>
        </p:nvSpPr>
        <p:spPr/>
        <p:txBody>
          <a:bodyPr/>
          <a:lstStyle/>
          <a:p>
            <a:fld id="{8F70FDB2-A6A2-4330-993F-395761078E77}" type="slidenum">
              <a:rPr lang="en-US" smtClean="0"/>
              <a:pPr/>
              <a:t>40</a:t>
            </a:fld>
            <a:endParaRPr lang="en-US" dirty="0"/>
          </a:p>
        </p:txBody>
      </p:sp>
      <p:sp>
        <p:nvSpPr>
          <p:cNvPr id="2" name="Title 1">
            <a:extLst>
              <a:ext uri="{FF2B5EF4-FFF2-40B4-BE49-F238E27FC236}">
                <a16:creationId xmlns:a16="http://schemas.microsoft.com/office/drawing/2014/main" id="{4BEE82EF-D4A2-4EDF-BC5C-94B022464047}"/>
              </a:ext>
            </a:extLst>
          </p:cNvPr>
          <p:cNvSpPr>
            <a:spLocks noGrp="1"/>
          </p:cNvSpPr>
          <p:nvPr>
            <p:ph type="title"/>
          </p:nvPr>
        </p:nvSpPr>
        <p:spPr/>
        <p:txBody>
          <a:bodyPr/>
          <a:lstStyle/>
          <a:p>
            <a:r>
              <a:rPr lang="en-US" dirty="0"/>
              <a:t>Phenomena Breath</a:t>
            </a:r>
          </a:p>
        </p:txBody>
      </p:sp>
      <p:pic>
        <p:nvPicPr>
          <p:cNvPr id="5" name="Picture 2" descr="Image result for cold breath winter">
            <a:extLst>
              <a:ext uri="{FF2B5EF4-FFF2-40B4-BE49-F238E27FC236}">
                <a16:creationId xmlns:a16="http://schemas.microsoft.com/office/drawing/2014/main" id="{F0AC9DFC-1BE5-47C2-885C-8049534E00E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8650" y="2028497"/>
            <a:ext cx="7967308" cy="26170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120543C-5D95-462C-A5AD-4032D777B1D9}"/>
              </a:ext>
            </a:extLst>
          </p:cNvPr>
          <p:cNvSpPr txBox="1"/>
          <p:nvPr/>
        </p:nvSpPr>
        <p:spPr>
          <a:xfrm>
            <a:off x="628650" y="4830448"/>
            <a:ext cx="7967306" cy="538042"/>
          </a:xfrm>
          <a:prstGeom prst="rect">
            <a:avLst/>
          </a:prstGeom>
          <a:noFill/>
        </p:spPr>
        <p:txBody>
          <a:bodyPr wrap="square" rtlCol="0">
            <a:spAutoFit/>
          </a:bodyPr>
          <a:lstStyle/>
          <a:p>
            <a:pPr algn="ctr"/>
            <a:r>
              <a:rPr lang="en-US" sz="2800" dirty="0"/>
              <a:t>Why can I see my breath when it is cold outside?</a:t>
            </a:r>
          </a:p>
        </p:txBody>
      </p:sp>
      <p:sp>
        <p:nvSpPr>
          <p:cNvPr id="3" name="Footer Placeholder 2">
            <a:extLst>
              <a:ext uri="{FF2B5EF4-FFF2-40B4-BE49-F238E27FC236}">
                <a16:creationId xmlns:a16="http://schemas.microsoft.com/office/drawing/2014/main" id="{2B9202E5-A6D2-47E3-A78F-79136A50702A}"/>
              </a:ext>
            </a:extLst>
          </p:cNvPr>
          <p:cNvSpPr>
            <a:spLocks noGrp="1"/>
          </p:cNvSpPr>
          <p:nvPr>
            <p:ph type="ftr" sz="quarter" idx="11"/>
          </p:nvPr>
        </p:nvSpPr>
        <p:spPr/>
        <p:txBody>
          <a:bodyPr/>
          <a:lstStyle/>
          <a:p>
            <a:pPr algn="ctr"/>
            <a:r>
              <a:rPr lang="en-US"/>
              <a:t>· An Excellent Education for Every Student Every Day ·</a:t>
            </a:r>
            <a:endParaRPr lang="en-US" dirty="0"/>
          </a:p>
        </p:txBody>
      </p:sp>
    </p:spTree>
    <p:extLst>
      <p:ext uri="{BB962C8B-B14F-4D97-AF65-F5344CB8AC3E}">
        <p14:creationId xmlns:p14="http://schemas.microsoft.com/office/powerpoint/2010/main" val="21813376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28BC8D1-C8D3-4CC6-B90F-64D4FD08E0D0}"/>
              </a:ext>
              <a:ext uri="{C183D7F6-B498-43B3-948B-1728B52AA6E4}">
                <adec:decorative xmlns:adec="http://schemas.microsoft.com/office/drawing/2017/decorative" val="1"/>
              </a:ext>
            </a:extLst>
          </p:cNvPr>
          <p:cNvSpPr>
            <a:spLocks noGrp="1"/>
          </p:cNvSpPr>
          <p:nvPr>
            <p:ph type="sldNum" sz="quarter" idx="12"/>
          </p:nvPr>
        </p:nvSpPr>
        <p:spPr/>
        <p:txBody>
          <a:bodyPr/>
          <a:lstStyle/>
          <a:p>
            <a:fld id="{8F70FDB2-A6A2-4330-993F-395761078E77}" type="slidenum">
              <a:rPr lang="en-US" smtClean="0"/>
              <a:pPr/>
              <a:t>41</a:t>
            </a:fld>
            <a:endParaRPr lang="en-US" dirty="0"/>
          </a:p>
        </p:txBody>
      </p:sp>
      <p:sp>
        <p:nvSpPr>
          <p:cNvPr id="2" name="Title 1">
            <a:extLst>
              <a:ext uri="{FF2B5EF4-FFF2-40B4-BE49-F238E27FC236}">
                <a16:creationId xmlns:a16="http://schemas.microsoft.com/office/drawing/2014/main" id="{B38EBFE8-6A81-4A55-8721-ED0157748CD0}"/>
              </a:ext>
            </a:extLst>
          </p:cNvPr>
          <p:cNvSpPr>
            <a:spLocks noGrp="1"/>
          </p:cNvSpPr>
          <p:nvPr>
            <p:ph type="title"/>
          </p:nvPr>
        </p:nvSpPr>
        <p:spPr>
          <a:xfrm>
            <a:off x="1945200" y="624110"/>
            <a:ext cx="6830810" cy="1280890"/>
          </a:xfrm>
        </p:spPr>
        <p:txBody>
          <a:bodyPr/>
          <a:lstStyle/>
          <a:p>
            <a:r>
              <a:rPr lang="en-US" dirty="0"/>
              <a:t>Developing and Using Models</a:t>
            </a:r>
          </a:p>
        </p:txBody>
      </p:sp>
      <p:pic>
        <p:nvPicPr>
          <p:cNvPr id="5" name="Content Placeholder 5" descr="Curiosity Observe Ask Questions Wonder&#10;Interest Seek Information and Data&#10;Reasoning Use reasoning to construct explanations based on evidence">
            <a:extLst>
              <a:ext uri="{FF2B5EF4-FFF2-40B4-BE49-F238E27FC236}">
                <a16:creationId xmlns:a16="http://schemas.microsoft.com/office/drawing/2014/main" id="{AE8276E2-BFCE-42C6-B343-63101616230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89310" y="2193437"/>
            <a:ext cx="7886700" cy="3084335"/>
          </a:xfrm>
          <a:prstGeom prst="rect">
            <a:avLst/>
          </a:prstGeom>
        </p:spPr>
      </p:pic>
      <p:sp>
        <p:nvSpPr>
          <p:cNvPr id="3" name="Footer Placeholder 2">
            <a:extLst>
              <a:ext uri="{FF2B5EF4-FFF2-40B4-BE49-F238E27FC236}">
                <a16:creationId xmlns:a16="http://schemas.microsoft.com/office/drawing/2014/main" id="{AB4F2807-EFA6-4B83-9EE6-A47C432139A3}"/>
              </a:ext>
            </a:extLst>
          </p:cNvPr>
          <p:cNvSpPr>
            <a:spLocks noGrp="1"/>
          </p:cNvSpPr>
          <p:nvPr>
            <p:ph type="ftr" sz="quarter" idx="11"/>
          </p:nvPr>
        </p:nvSpPr>
        <p:spPr/>
        <p:txBody>
          <a:bodyPr/>
          <a:lstStyle/>
          <a:p>
            <a:pPr algn="ctr"/>
            <a:r>
              <a:rPr lang="en-US"/>
              <a:t>· An Excellent Education for Every Student Every Day ·</a:t>
            </a:r>
            <a:endParaRPr lang="en-US" dirty="0"/>
          </a:p>
        </p:txBody>
      </p:sp>
    </p:spTree>
    <p:extLst>
      <p:ext uri="{BB962C8B-B14F-4D97-AF65-F5344CB8AC3E}">
        <p14:creationId xmlns:p14="http://schemas.microsoft.com/office/powerpoint/2010/main" val="10184994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46B5-55C5-4D2E-9ADC-9B47F9CB9028}"/>
              </a:ext>
            </a:extLst>
          </p:cNvPr>
          <p:cNvSpPr>
            <a:spLocks noGrp="1"/>
          </p:cNvSpPr>
          <p:nvPr>
            <p:ph type="title"/>
          </p:nvPr>
        </p:nvSpPr>
        <p:spPr/>
        <p:txBody>
          <a:bodyPr/>
          <a:lstStyle/>
          <a:p>
            <a:r>
              <a:rPr lang="en-US" dirty="0"/>
              <a:t>Modelling a Phenomenon</a:t>
            </a:r>
          </a:p>
        </p:txBody>
      </p:sp>
      <p:sp>
        <p:nvSpPr>
          <p:cNvPr id="4" name="Slide Number Placeholder 3">
            <a:extLst>
              <a:ext uri="{FF2B5EF4-FFF2-40B4-BE49-F238E27FC236}">
                <a16:creationId xmlns:a16="http://schemas.microsoft.com/office/drawing/2014/main" id="{6743A3BC-1174-4ADD-97E7-6E0E7237D205}"/>
              </a:ext>
            </a:extLst>
          </p:cNvPr>
          <p:cNvSpPr>
            <a:spLocks noGrp="1"/>
          </p:cNvSpPr>
          <p:nvPr>
            <p:ph type="sldNum" sz="quarter" idx="12"/>
          </p:nvPr>
        </p:nvSpPr>
        <p:spPr/>
        <p:txBody>
          <a:bodyPr/>
          <a:lstStyle/>
          <a:p>
            <a:fld id="{8F70FDB2-A6A2-4330-993F-395761078E77}" type="slidenum">
              <a:rPr lang="en-US" smtClean="0"/>
              <a:pPr/>
              <a:t>42</a:t>
            </a:fld>
            <a:endParaRPr lang="en-US" dirty="0"/>
          </a:p>
        </p:txBody>
      </p:sp>
      <p:pic>
        <p:nvPicPr>
          <p:cNvPr id="5" name="Content Placeholder 9" descr="Image of a person's breath in cold air showing water condensing">
            <a:extLst>
              <a:ext uri="{FF2B5EF4-FFF2-40B4-BE49-F238E27FC236}">
                <a16:creationId xmlns:a16="http://schemas.microsoft.com/office/drawing/2014/main" id="{863E9BD1-10C7-433E-A2C5-9D8E2486BED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30406" y="2085433"/>
            <a:ext cx="4018787" cy="3869943"/>
          </a:xfrm>
          <a:prstGeom prst="rect">
            <a:avLst/>
          </a:prstGeom>
        </p:spPr>
      </p:pic>
      <p:sp>
        <p:nvSpPr>
          <p:cNvPr id="6" name="TextBox 5">
            <a:extLst>
              <a:ext uri="{FF2B5EF4-FFF2-40B4-BE49-F238E27FC236}">
                <a16:creationId xmlns:a16="http://schemas.microsoft.com/office/drawing/2014/main" id="{C682A92E-783E-4E7C-8EAD-3FBC8EC14C54}"/>
              </a:ext>
            </a:extLst>
          </p:cNvPr>
          <p:cNvSpPr txBox="1"/>
          <p:nvPr/>
        </p:nvSpPr>
        <p:spPr>
          <a:xfrm>
            <a:off x="1894807" y="4029671"/>
            <a:ext cx="1869223" cy="923330"/>
          </a:xfrm>
          <a:prstGeom prst="rect">
            <a:avLst/>
          </a:prstGeom>
          <a:noFill/>
        </p:spPr>
        <p:txBody>
          <a:bodyPr wrap="square" rtlCol="0">
            <a:spAutoFit/>
          </a:bodyPr>
          <a:lstStyle/>
          <a:p>
            <a:r>
              <a:rPr lang="en-US" dirty="0"/>
              <a:t>Warm air and water vapor </a:t>
            </a:r>
          </a:p>
          <a:p>
            <a:pPr algn="ctr"/>
            <a:r>
              <a:rPr lang="en-US" dirty="0"/>
              <a:t>from lungs</a:t>
            </a:r>
          </a:p>
        </p:txBody>
      </p:sp>
      <p:sp>
        <p:nvSpPr>
          <p:cNvPr id="7" name="TextBox 6">
            <a:extLst>
              <a:ext uri="{FF2B5EF4-FFF2-40B4-BE49-F238E27FC236}">
                <a16:creationId xmlns:a16="http://schemas.microsoft.com/office/drawing/2014/main" id="{1A9AC8F7-9ACC-40E4-9C31-412F371FBFA5}"/>
              </a:ext>
            </a:extLst>
          </p:cNvPr>
          <p:cNvSpPr txBox="1"/>
          <p:nvPr/>
        </p:nvSpPr>
        <p:spPr>
          <a:xfrm>
            <a:off x="5868875" y="1670585"/>
            <a:ext cx="2760635" cy="369332"/>
          </a:xfrm>
          <a:prstGeom prst="rect">
            <a:avLst/>
          </a:prstGeom>
          <a:noFill/>
        </p:spPr>
        <p:txBody>
          <a:bodyPr wrap="square" rtlCol="0">
            <a:spAutoFit/>
          </a:bodyPr>
          <a:lstStyle/>
          <a:p>
            <a:r>
              <a:rPr lang="en-US" dirty="0"/>
              <a:t>Cold environmental air</a:t>
            </a:r>
          </a:p>
        </p:txBody>
      </p:sp>
      <p:sp>
        <p:nvSpPr>
          <p:cNvPr id="8" name="TextBox 7">
            <a:extLst>
              <a:ext uri="{FF2B5EF4-FFF2-40B4-BE49-F238E27FC236}">
                <a16:creationId xmlns:a16="http://schemas.microsoft.com/office/drawing/2014/main" id="{83ED7792-418F-4187-84E2-6ED66484C58E}"/>
              </a:ext>
            </a:extLst>
          </p:cNvPr>
          <p:cNvSpPr txBox="1"/>
          <p:nvPr/>
        </p:nvSpPr>
        <p:spPr>
          <a:xfrm>
            <a:off x="7249192" y="2967335"/>
            <a:ext cx="1753308" cy="923330"/>
          </a:xfrm>
          <a:prstGeom prst="rect">
            <a:avLst/>
          </a:prstGeom>
          <a:noFill/>
        </p:spPr>
        <p:txBody>
          <a:bodyPr wrap="square" rtlCol="0">
            <a:spAutoFit/>
          </a:bodyPr>
          <a:lstStyle/>
          <a:p>
            <a:pPr algn="ctr"/>
            <a:r>
              <a:rPr lang="en-US" dirty="0"/>
              <a:t>Condensing water molecules</a:t>
            </a:r>
          </a:p>
        </p:txBody>
      </p:sp>
      <p:cxnSp>
        <p:nvCxnSpPr>
          <p:cNvPr id="9" name="Straight Arrow Connector 8">
            <a:extLst>
              <a:ext uri="{FF2B5EF4-FFF2-40B4-BE49-F238E27FC236}">
                <a16:creationId xmlns:a16="http://schemas.microsoft.com/office/drawing/2014/main" id="{83DA4D96-1E92-48D7-B12B-4D036AC09BFC}"/>
              </a:ext>
              <a:ext uri="{C183D7F6-B498-43B3-948B-1728B52AA6E4}">
                <adec:decorative xmlns:adec="http://schemas.microsoft.com/office/drawing/2017/decorative" val="1"/>
              </a:ext>
            </a:extLst>
          </p:cNvPr>
          <p:cNvCxnSpPr>
            <a:cxnSpLocks/>
          </p:cNvCxnSpPr>
          <p:nvPr/>
        </p:nvCxnSpPr>
        <p:spPr>
          <a:xfrm flipH="1">
            <a:off x="5868875" y="2042485"/>
            <a:ext cx="383435" cy="4776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1CC829B-1D45-44EF-AF20-0791CB0CEE88}"/>
              </a:ext>
              <a:ext uri="{C183D7F6-B498-43B3-948B-1728B52AA6E4}">
                <adec:decorative xmlns:adec="http://schemas.microsoft.com/office/drawing/2017/decorative" val="1"/>
              </a:ext>
            </a:extLst>
          </p:cNvPr>
          <p:cNvCxnSpPr>
            <a:cxnSpLocks/>
          </p:cNvCxnSpPr>
          <p:nvPr/>
        </p:nvCxnSpPr>
        <p:spPr>
          <a:xfrm flipH="1">
            <a:off x="7069873" y="3890665"/>
            <a:ext cx="724830" cy="68411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6473858-DCE7-4F3F-8EFC-D9DFDF9C87FE}"/>
              </a:ext>
              <a:ext uri="{C183D7F6-B498-43B3-948B-1728B52AA6E4}">
                <adec:decorative xmlns:adec="http://schemas.microsoft.com/office/drawing/2017/decorative" val="1"/>
              </a:ext>
            </a:extLst>
          </p:cNvPr>
          <p:cNvCxnSpPr>
            <a:cxnSpLocks/>
          </p:cNvCxnSpPr>
          <p:nvPr/>
        </p:nvCxnSpPr>
        <p:spPr>
          <a:xfrm>
            <a:off x="3523786" y="4587138"/>
            <a:ext cx="412594" cy="1172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4E06A174-300F-4BC7-90A2-1CBB4DC3D67F}"/>
              </a:ext>
            </a:extLst>
          </p:cNvPr>
          <p:cNvSpPr>
            <a:spLocks noGrp="1"/>
          </p:cNvSpPr>
          <p:nvPr>
            <p:ph type="ftr" sz="quarter" idx="11"/>
          </p:nvPr>
        </p:nvSpPr>
        <p:spPr/>
        <p:txBody>
          <a:bodyPr/>
          <a:lstStyle/>
          <a:p>
            <a:pPr algn="ctr"/>
            <a:r>
              <a:rPr lang="en-US"/>
              <a:t>· An Excellent Education for Every Student Every Day ·</a:t>
            </a:r>
            <a:endParaRPr lang="en-US" dirty="0"/>
          </a:p>
        </p:txBody>
      </p:sp>
    </p:spTree>
    <p:extLst>
      <p:ext uri="{BB962C8B-B14F-4D97-AF65-F5344CB8AC3E}">
        <p14:creationId xmlns:p14="http://schemas.microsoft.com/office/powerpoint/2010/main" val="15668401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9BC06EC-EA3A-4A94-B423-795A08C10A54}"/>
              </a:ext>
              <a:ext uri="{C183D7F6-B498-43B3-948B-1728B52AA6E4}">
                <adec:decorative xmlns:adec="http://schemas.microsoft.com/office/drawing/2017/decorative" val="1"/>
              </a:ext>
            </a:extLst>
          </p:cNvPr>
          <p:cNvSpPr>
            <a:spLocks noGrp="1"/>
          </p:cNvSpPr>
          <p:nvPr>
            <p:ph type="sldNum" sz="quarter" idx="12"/>
          </p:nvPr>
        </p:nvSpPr>
        <p:spPr/>
        <p:txBody>
          <a:bodyPr/>
          <a:lstStyle/>
          <a:p>
            <a:fld id="{8F70FDB2-A6A2-4330-993F-395761078E77}" type="slidenum">
              <a:rPr lang="en-US" smtClean="0"/>
              <a:pPr/>
              <a:t>43</a:t>
            </a:fld>
            <a:endParaRPr lang="en-US" dirty="0"/>
          </a:p>
        </p:txBody>
      </p:sp>
      <p:sp>
        <p:nvSpPr>
          <p:cNvPr id="2" name="Title 1">
            <a:extLst>
              <a:ext uri="{FF2B5EF4-FFF2-40B4-BE49-F238E27FC236}">
                <a16:creationId xmlns:a16="http://schemas.microsoft.com/office/drawing/2014/main" id="{EFC953EC-820F-49FC-BA1D-98852DDFC8BE}"/>
              </a:ext>
            </a:extLst>
          </p:cNvPr>
          <p:cNvSpPr>
            <a:spLocks noGrp="1"/>
          </p:cNvSpPr>
          <p:nvPr>
            <p:ph type="title"/>
          </p:nvPr>
        </p:nvSpPr>
        <p:spPr/>
        <p:txBody>
          <a:bodyPr/>
          <a:lstStyle/>
          <a:p>
            <a:r>
              <a:rPr lang="en-US" dirty="0"/>
              <a:t>Pedagogical Changes</a:t>
            </a:r>
          </a:p>
        </p:txBody>
      </p:sp>
      <p:pic>
        <p:nvPicPr>
          <p:cNvPr id="2050" name="Picture 2" descr="Pedagogies of Online Welcome | Faculty Focus">
            <a:extLst>
              <a:ext uri="{FF2B5EF4-FFF2-40B4-BE49-F238E27FC236}">
                <a16:creationId xmlns:a16="http://schemas.microsoft.com/office/drawing/2014/main" id="{8F09B552-585B-4548-80FC-2C34CAEBD11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44796" y="1905000"/>
            <a:ext cx="6590007" cy="350094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BFA3690A-FC89-4AD0-B355-BFD00F85F9E3}"/>
              </a:ext>
            </a:extLst>
          </p:cNvPr>
          <p:cNvSpPr>
            <a:spLocks noGrp="1"/>
          </p:cNvSpPr>
          <p:nvPr>
            <p:ph type="ftr" sz="quarter" idx="11"/>
          </p:nvPr>
        </p:nvSpPr>
        <p:spPr/>
        <p:txBody>
          <a:bodyPr/>
          <a:lstStyle/>
          <a:p>
            <a:pPr algn="ctr"/>
            <a:r>
              <a:rPr lang="en-US"/>
              <a:t>· An Excellent Education for Every Student Every Day ·</a:t>
            </a:r>
            <a:endParaRPr lang="en-US" dirty="0"/>
          </a:p>
        </p:txBody>
      </p:sp>
    </p:spTree>
    <p:extLst>
      <p:ext uri="{BB962C8B-B14F-4D97-AF65-F5344CB8AC3E}">
        <p14:creationId xmlns:p14="http://schemas.microsoft.com/office/powerpoint/2010/main" val="7370716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CD6D5-8873-4E3A-B075-C3D5681F3D5C}"/>
              </a:ext>
            </a:extLst>
          </p:cNvPr>
          <p:cNvSpPr>
            <a:spLocks noGrp="1"/>
          </p:cNvSpPr>
          <p:nvPr>
            <p:ph type="title"/>
          </p:nvPr>
        </p:nvSpPr>
        <p:spPr/>
        <p:txBody>
          <a:bodyPr/>
          <a:lstStyle/>
          <a:p>
            <a:r>
              <a:rPr lang="en-US" dirty="0"/>
              <a:t>Cross-curricular Connections</a:t>
            </a:r>
          </a:p>
        </p:txBody>
      </p:sp>
      <p:sp>
        <p:nvSpPr>
          <p:cNvPr id="4" name="Slide Number Placeholder 3">
            <a:extLst>
              <a:ext uri="{FF2B5EF4-FFF2-40B4-BE49-F238E27FC236}">
                <a16:creationId xmlns:a16="http://schemas.microsoft.com/office/drawing/2014/main" id="{57855806-9A16-408A-B123-1A7E30AFC995}"/>
              </a:ext>
              <a:ext uri="{C183D7F6-B498-43B3-948B-1728B52AA6E4}">
                <adec:decorative xmlns:adec="http://schemas.microsoft.com/office/drawing/2017/decorative" val="1"/>
              </a:ext>
            </a:extLst>
          </p:cNvPr>
          <p:cNvSpPr>
            <a:spLocks noGrp="1"/>
          </p:cNvSpPr>
          <p:nvPr>
            <p:ph type="sldNum" sz="quarter" idx="12"/>
          </p:nvPr>
        </p:nvSpPr>
        <p:spPr/>
        <p:txBody>
          <a:bodyPr/>
          <a:lstStyle/>
          <a:p>
            <a:fld id="{8F70FDB2-A6A2-4330-993F-395761078E77}" type="slidenum">
              <a:rPr lang="en-US" smtClean="0"/>
              <a:pPr/>
              <a:t>44</a:t>
            </a:fld>
            <a:endParaRPr lang="en-US" dirty="0"/>
          </a:p>
        </p:txBody>
      </p:sp>
      <p:pic>
        <p:nvPicPr>
          <p:cNvPr id="2050" name="Picture 2">
            <a:extLst>
              <a:ext uri="{FF2B5EF4-FFF2-40B4-BE49-F238E27FC236}">
                <a16:creationId xmlns:a16="http://schemas.microsoft.com/office/drawing/2014/main" id="{FD6F2823-7647-42C4-A92F-3CB0F8AB3CC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9017" y="970345"/>
            <a:ext cx="6411752" cy="48088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paceX's NASA Crewed Mission Faces Many More Tests Ahead | Observer">
            <a:extLst>
              <a:ext uri="{FF2B5EF4-FFF2-40B4-BE49-F238E27FC236}">
                <a16:creationId xmlns:a16="http://schemas.microsoft.com/office/drawing/2014/main" id="{0931306C-8CD3-446A-B9E7-85685347D62A}"/>
              </a:ext>
            </a:extLst>
          </p:cNvPr>
          <p:cNvPicPr>
            <a:picLocks noChangeAspect="1" noChangeArrowheads="1"/>
          </p:cNvPicPr>
          <p:nvPr/>
        </p:nvPicPr>
        <p:blipFill rotWithShape="1">
          <a:blip r:embed="rId4" cstate="hqprint">
            <a:duotone>
              <a:prstClr val="black"/>
              <a:srgbClr val="D9C3A5">
                <a:tint val="50000"/>
                <a:satMod val="180000"/>
              </a:srgbClr>
            </a:duotone>
            <a:extLst>
              <a:ext uri="{28A0092B-C50C-407E-A947-70E740481C1C}">
                <a14:useLocalDpi xmlns:a14="http://schemas.microsoft.com/office/drawing/2010/main"/>
              </a:ext>
            </a:extLst>
          </a:blip>
          <a:srcRect/>
          <a:stretch/>
        </p:blipFill>
        <p:spPr bwMode="auto">
          <a:xfrm>
            <a:off x="3297865" y="1421163"/>
            <a:ext cx="3005588" cy="4714646"/>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5D46BAD9-D336-4E07-AE9C-45A0E49350BF}"/>
              </a:ext>
            </a:extLst>
          </p:cNvPr>
          <p:cNvSpPr>
            <a:spLocks noGrp="1"/>
          </p:cNvSpPr>
          <p:nvPr>
            <p:ph type="ftr" sz="quarter" idx="11"/>
          </p:nvPr>
        </p:nvSpPr>
        <p:spPr/>
        <p:txBody>
          <a:bodyPr/>
          <a:lstStyle/>
          <a:p>
            <a:pPr algn="ctr"/>
            <a:r>
              <a:rPr lang="en-US"/>
              <a:t>· An Excellent Education for Every Student Every Day ·</a:t>
            </a:r>
            <a:endParaRPr lang="en-US" dirty="0"/>
          </a:p>
        </p:txBody>
      </p:sp>
    </p:spTree>
    <p:extLst>
      <p:ext uri="{BB962C8B-B14F-4D97-AF65-F5344CB8AC3E}">
        <p14:creationId xmlns:p14="http://schemas.microsoft.com/office/powerpoint/2010/main" val="8739430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81D8748-408A-4A33-8303-5DE6E0D96EB6}"/>
              </a:ext>
              <a:ext uri="{C183D7F6-B498-43B3-948B-1728B52AA6E4}">
                <adec:decorative xmlns:adec="http://schemas.microsoft.com/office/drawing/2017/decorative" val="1"/>
              </a:ext>
            </a:extLst>
          </p:cNvPr>
          <p:cNvSpPr>
            <a:spLocks noGrp="1"/>
          </p:cNvSpPr>
          <p:nvPr>
            <p:ph type="sldNum" sz="quarter" idx="12"/>
          </p:nvPr>
        </p:nvSpPr>
        <p:spPr/>
        <p:txBody>
          <a:bodyPr/>
          <a:lstStyle/>
          <a:p>
            <a:fld id="{8F70FDB2-A6A2-4330-993F-395761078E77}" type="slidenum">
              <a:rPr lang="en-US" smtClean="0"/>
              <a:pPr/>
              <a:t>45</a:t>
            </a:fld>
            <a:endParaRPr lang="en-US" dirty="0"/>
          </a:p>
        </p:txBody>
      </p:sp>
      <p:sp>
        <p:nvSpPr>
          <p:cNvPr id="2" name="Title 1">
            <a:extLst>
              <a:ext uri="{FF2B5EF4-FFF2-40B4-BE49-F238E27FC236}">
                <a16:creationId xmlns:a16="http://schemas.microsoft.com/office/drawing/2014/main" id="{B54C1B7C-8F05-4738-BB74-A7B15D7F80CC}"/>
              </a:ext>
            </a:extLst>
          </p:cNvPr>
          <p:cNvSpPr>
            <a:spLocks noGrp="1"/>
          </p:cNvSpPr>
          <p:nvPr>
            <p:ph type="title"/>
          </p:nvPr>
        </p:nvSpPr>
        <p:spPr/>
        <p:txBody>
          <a:bodyPr/>
          <a:lstStyle/>
          <a:p>
            <a:r>
              <a:rPr lang="en-US" dirty="0"/>
              <a:t>Resources</a:t>
            </a:r>
          </a:p>
        </p:txBody>
      </p:sp>
      <p:sp>
        <p:nvSpPr>
          <p:cNvPr id="6" name="Text Placeholder 2">
            <a:extLst>
              <a:ext uri="{FF2B5EF4-FFF2-40B4-BE49-F238E27FC236}">
                <a16:creationId xmlns:a16="http://schemas.microsoft.com/office/drawing/2014/main" id="{C58621B4-E2B7-4CE5-BDE5-8DA86195EC8A}"/>
              </a:ext>
            </a:extLst>
          </p:cNvPr>
          <p:cNvSpPr>
            <a:spLocks noGrp="1"/>
          </p:cNvSpPr>
          <p:nvPr>
            <p:ph type="body" idx="1"/>
          </p:nvPr>
        </p:nvSpPr>
        <p:spPr>
          <a:xfrm>
            <a:off x="1942415" y="3581400"/>
            <a:ext cx="6591985" cy="860400"/>
          </a:xfrm>
        </p:spPr>
        <p:txBody>
          <a:bodyPr/>
          <a:lstStyle/>
          <a:p>
            <a:endParaRPr lang="en-US" dirty="0"/>
          </a:p>
        </p:txBody>
      </p:sp>
      <p:sp>
        <p:nvSpPr>
          <p:cNvPr id="4" name="Footer Placeholder 3">
            <a:extLst>
              <a:ext uri="{FF2B5EF4-FFF2-40B4-BE49-F238E27FC236}">
                <a16:creationId xmlns:a16="http://schemas.microsoft.com/office/drawing/2014/main" id="{598B4FB9-E03D-4114-A27C-BCB497AD211A}"/>
              </a:ext>
            </a:extLst>
          </p:cNvPr>
          <p:cNvSpPr>
            <a:spLocks noGrp="1"/>
          </p:cNvSpPr>
          <p:nvPr>
            <p:ph type="ftr" sz="quarter" idx="11"/>
          </p:nvPr>
        </p:nvSpPr>
        <p:spPr/>
        <p:txBody>
          <a:bodyPr/>
          <a:lstStyle/>
          <a:p>
            <a:pPr algn="ctr"/>
            <a:r>
              <a:rPr lang="en-US"/>
              <a:t>· An Excellent Education for Every Student Every Day ·</a:t>
            </a:r>
            <a:endParaRPr lang="en-US" dirty="0"/>
          </a:p>
        </p:txBody>
      </p:sp>
    </p:spTree>
    <p:extLst>
      <p:ext uri="{BB962C8B-B14F-4D97-AF65-F5344CB8AC3E}">
        <p14:creationId xmlns:p14="http://schemas.microsoft.com/office/powerpoint/2010/main" val="31656922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BC6D9A-202F-4ED7-8008-04A1DF698ADC}"/>
              </a:ext>
              <a:ext uri="{C183D7F6-B498-43B3-948B-1728B52AA6E4}">
                <adec:decorative xmlns:adec="http://schemas.microsoft.com/office/drawing/2017/decorative" val="1"/>
              </a:ext>
            </a:extLst>
          </p:cNvPr>
          <p:cNvSpPr>
            <a:spLocks noGrp="1"/>
          </p:cNvSpPr>
          <p:nvPr>
            <p:ph type="sldNum" sz="quarter" idx="12"/>
          </p:nvPr>
        </p:nvSpPr>
        <p:spPr/>
        <p:txBody>
          <a:bodyPr/>
          <a:lstStyle/>
          <a:p>
            <a:fld id="{8F70FDB2-A6A2-4330-993F-395761078E77}" type="slidenum">
              <a:rPr lang="en-US" smtClean="0"/>
              <a:pPr/>
              <a:t>46</a:t>
            </a:fld>
            <a:endParaRPr lang="en-US" dirty="0"/>
          </a:p>
        </p:txBody>
      </p:sp>
      <p:sp>
        <p:nvSpPr>
          <p:cNvPr id="2" name="Title 1">
            <a:extLst>
              <a:ext uri="{FF2B5EF4-FFF2-40B4-BE49-F238E27FC236}">
                <a16:creationId xmlns:a16="http://schemas.microsoft.com/office/drawing/2014/main" id="{6B65345E-2A81-4F3A-ADEB-77BCA977075E}"/>
              </a:ext>
            </a:extLst>
          </p:cNvPr>
          <p:cNvSpPr>
            <a:spLocks noGrp="1"/>
          </p:cNvSpPr>
          <p:nvPr>
            <p:ph type="title"/>
          </p:nvPr>
        </p:nvSpPr>
        <p:spPr>
          <a:xfrm>
            <a:off x="1945199" y="624110"/>
            <a:ext cx="6836491" cy="1280890"/>
          </a:xfrm>
        </p:spPr>
        <p:txBody>
          <a:bodyPr/>
          <a:lstStyle/>
          <a:p>
            <a:r>
              <a:rPr lang="en-US" dirty="0"/>
              <a:t>Science Standards Webpage</a:t>
            </a:r>
          </a:p>
        </p:txBody>
      </p:sp>
      <p:pic>
        <p:nvPicPr>
          <p:cNvPr id="6" name="Content Placeholder 10" descr="Screen shot of webpage selecting educator's toolbox from the Science menu&#10;Science Standards K-12 standards for Alaska&#10;Resources&#10;How to read the standards&#10;Frequently Asked question&#10;Connections to other subjects&#10;District science standards planning guide&#10;Science phase placement survey">
            <a:extLst>
              <a:ext uri="{FF2B5EF4-FFF2-40B4-BE49-F238E27FC236}">
                <a16:creationId xmlns:a16="http://schemas.microsoft.com/office/drawing/2014/main" id="{9C54C430-6E1D-45D3-A04C-E57F5B7CE1AA}"/>
              </a:ext>
            </a:extLst>
          </p:cNvPr>
          <p:cNvPicPr>
            <a:picLocks noChangeAspect="1"/>
          </p:cNvPicPr>
          <p:nvPr/>
        </p:nvPicPr>
        <p:blipFill>
          <a:blip r:embed="rId3"/>
          <a:stretch>
            <a:fillRect/>
          </a:stretch>
        </p:blipFill>
        <p:spPr>
          <a:xfrm>
            <a:off x="2140315" y="1733550"/>
            <a:ext cx="5934075" cy="3390900"/>
          </a:xfrm>
          <a:prstGeom prst="rect">
            <a:avLst/>
          </a:prstGeom>
        </p:spPr>
      </p:pic>
      <p:sp>
        <p:nvSpPr>
          <p:cNvPr id="7" name="Oval 6">
            <a:extLst>
              <a:ext uri="{FF2B5EF4-FFF2-40B4-BE49-F238E27FC236}">
                <a16:creationId xmlns:a16="http://schemas.microsoft.com/office/drawing/2014/main" id="{29E642B1-8949-4948-AF35-F5EBC5755B06}"/>
              </a:ext>
              <a:ext uri="{C183D7F6-B498-43B3-948B-1728B52AA6E4}">
                <adec:decorative xmlns:adec="http://schemas.microsoft.com/office/drawing/2017/decorative" val="1"/>
              </a:ext>
            </a:extLst>
          </p:cNvPr>
          <p:cNvSpPr/>
          <p:nvPr/>
        </p:nvSpPr>
        <p:spPr>
          <a:xfrm>
            <a:off x="1959668" y="2647424"/>
            <a:ext cx="2630330" cy="5621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Link to https://education.alaska.gov/standards/science">
            <a:extLst>
              <a:ext uri="{FF2B5EF4-FFF2-40B4-BE49-F238E27FC236}">
                <a16:creationId xmlns:a16="http://schemas.microsoft.com/office/drawing/2014/main" id="{755B552A-D7FD-42E9-A433-331D35F562CB}"/>
              </a:ext>
            </a:extLst>
          </p:cNvPr>
          <p:cNvSpPr txBox="1"/>
          <p:nvPr/>
        </p:nvSpPr>
        <p:spPr>
          <a:xfrm>
            <a:off x="1563964" y="5446034"/>
            <a:ext cx="7598959" cy="461665"/>
          </a:xfrm>
          <a:prstGeom prst="rect">
            <a:avLst/>
          </a:prstGeom>
          <a:noFill/>
        </p:spPr>
        <p:txBody>
          <a:bodyPr wrap="square" rtlCol="0">
            <a:spAutoFit/>
          </a:bodyPr>
          <a:lstStyle/>
          <a:p>
            <a:r>
              <a:rPr lang="en-US" sz="2400" dirty="0">
                <a:hlinkClick r:id="rId4"/>
              </a:rPr>
              <a:t>https://education.alaska.gov/standards/science</a:t>
            </a:r>
            <a:endParaRPr lang="en-US" sz="2400" dirty="0"/>
          </a:p>
        </p:txBody>
      </p:sp>
      <p:sp>
        <p:nvSpPr>
          <p:cNvPr id="3" name="Footer Placeholder 2">
            <a:extLst>
              <a:ext uri="{FF2B5EF4-FFF2-40B4-BE49-F238E27FC236}">
                <a16:creationId xmlns:a16="http://schemas.microsoft.com/office/drawing/2014/main" id="{35DFF9C8-3BF4-4C62-87BD-3C1E880CF3E9}"/>
              </a:ext>
            </a:extLst>
          </p:cNvPr>
          <p:cNvSpPr>
            <a:spLocks noGrp="1"/>
          </p:cNvSpPr>
          <p:nvPr>
            <p:ph type="ftr" sz="quarter" idx="11"/>
          </p:nvPr>
        </p:nvSpPr>
        <p:spPr/>
        <p:txBody>
          <a:bodyPr/>
          <a:lstStyle/>
          <a:p>
            <a:pPr algn="ctr"/>
            <a:r>
              <a:rPr lang="en-US"/>
              <a:t>· An Excellent Education for Every Student Every Day ·</a:t>
            </a:r>
            <a:endParaRPr lang="en-US" dirty="0"/>
          </a:p>
        </p:txBody>
      </p:sp>
    </p:spTree>
    <p:extLst>
      <p:ext uri="{BB962C8B-B14F-4D97-AF65-F5344CB8AC3E}">
        <p14:creationId xmlns:p14="http://schemas.microsoft.com/office/powerpoint/2010/main" val="247750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2)">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4849BB-281E-4487-B962-404B6BA9A528}"/>
              </a:ext>
              <a:ext uri="{C183D7F6-B498-43B3-948B-1728B52AA6E4}">
                <adec:decorative xmlns:adec="http://schemas.microsoft.com/office/drawing/2017/decorative" val="1"/>
              </a:ext>
            </a:extLst>
          </p:cNvPr>
          <p:cNvSpPr>
            <a:spLocks noGrp="1"/>
          </p:cNvSpPr>
          <p:nvPr>
            <p:ph type="sldNum" sz="quarter" idx="12"/>
          </p:nvPr>
        </p:nvSpPr>
        <p:spPr/>
        <p:txBody>
          <a:bodyPr/>
          <a:lstStyle/>
          <a:p>
            <a:fld id="{8F70FDB2-A6A2-4330-993F-395761078E77}" type="slidenum">
              <a:rPr lang="en-US" smtClean="0"/>
              <a:pPr/>
              <a:t>47</a:t>
            </a:fld>
            <a:endParaRPr lang="en-US" dirty="0"/>
          </a:p>
        </p:txBody>
      </p:sp>
      <p:sp>
        <p:nvSpPr>
          <p:cNvPr id="2" name="Title 1">
            <a:extLst>
              <a:ext uri="{FF2B5EF4-FFF2-40B4-BE49-F238E27FC236}">
                <a16:creationId xmlns:a16="http://schemas.microsoft.com/office/drawing/2014/main" id="{DED29DAB-54E0-4419-BB37-9FE805EB0B2F}"/>
              </a:ext>
            </a:extLst>
          </p:cNvPr>
          <p:cNvSpPr>
            <a:spLocks noGrp="1"/>
          </p:cNvSpPr>
          <p:nvPr>
            <p:ph type="title"/>
          </p:nvPr>
        </p:nvSpPr>
        <p:spPr/>
        <p:txBody>
          <a:bodyPr/>
          <a:lstStyle/>
          <a:p>
            <a:r>
              <a:rPr lang="en-US" dirty="0"/>
              <a:t>Key Resources</a:t>
            </a:r>
          </a:p>
        </p:txBody>
      </p:sp>
      <p:graphicFrame>
        <p:nvGraphicFramePr>
          <p:cNvPr id="5" name="Content Placeholder 2" descr="Science Standards for Alaska (SSA) to Alaska ELA/Math Standards Connections&#10;Alaska Science GLEs to Science Standards for Alaska Crosswalk&#10;Teacher Primer for the Science Standards for Alaska">
            <a:extLst>
              <a:ext uri="{FF2B5EF4-FFF2-40B4-BE49-F238E27FC236}">
                <a16:creationId xmlns:a16="http://schemas.microsoft.com/office/drawing/2014/main" id="{274A286A-8F02-4A82-BE95-46DA3503C5CD}"/>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128638653"/>
              </p:ext>
            </p:extLst>
          </p:nvPr>
        </p:nvGraphicFramePr>
        <p:xfrm>
          <a:off x="961992" y="1566833"/>
          <a:ext cx="855561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A6A1CDD9-D2DD-4555-8949-4C00DC922782}"/>
              </a:ext>
            </a:extLst>
          </p:cNvPr>
          <p:cNvSpPr>
            <a:spLocks noGrp="1"/>
          </p:cNvSpPr>
          <p:nvPr>
            <p:ph type="ftr" sz="quarter" idx="11"/>
          </p:nvPr>
        </p:nvSpPr>
        <p:spPr/>
        <p:txBody>
          <a:bodyPr/>
          <a:lstStyle/>
          <a:p>
            <a:pPr algn="ctr"/>
            <a:r>
              <a:rPr lang="en-US"/>
              <a:t>· An Excellent Education for Every Student Every Day ·</a:t>
            </a:r>
            <a:endParaRPr lang="en-US" dirty="0"/>
          </a:p>
        </p:txBody>
      </p:sp>
    </p:spTree>
    <p:extLst>
      <p:ext uri="{BB962C8B-B14F-4D97-AF65-F5344CB8AC3E}">
        <p14:creationId xmlns:p14="http://schemas.microsoft.com/office/powerpoint/2010/main" val="18900989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FCFE96-0A67-4A10-AE76-36CD25AAE8C4}"/>
              </a:ext>
              <a:ext uri="{C183D7F6-B498-43B3-948B-1728B52AA6E4}">
                <adec:decorative xmlns:adec="http://schemas.microsoft.com/office/drawing/2017/decorative" val="1"/>
              </a:ext>
            </a:extLst>
          </p:cNvPr>
          <p:cNvSpPr>
            <a:spLocks noGrp="1"/>
          </p:cNvSpPr>
          <p:nvPr>
            <p:ph type="sldNum" sz="quarter" idx="12"/>
          </p:nvPr>
        </p:nvSpPr>
        <p:spPr/>
        <p:txBody>
          <a:bodyPr/>
          <a:lstStyle/>
          <a:p>
            <a:fld id="{8F70FDB2-A6A2-4330-993F-395761078E77}" type="slidenum">
              <a:rPr lang="en-US" smtClean="0"/>
              <a:pPr/>
              <a:t>48</a:t>
            </a:fld>
            <a:endParaRPr lang="en-US" dirty="0"/>
          </a:p>
        </p:txBody>
      </p:sp>
      <p:sp>
        <p:nvSpPr>
          <p:cNvPr id="2" name="Title 1">
            <a:extLst>
              <a:ext uri="{FF2B5EF4-FFF2-40B4-BE49-F238E27FC236}">
                <a16:creationId xmlns:a16="http://schemas.microsoft.com/office/drawing/2014/main" id="{C1947AF5-F575-431B-BB30-4612BAE4DAC7}"/>
              </a:ext>
            </a:extLst>
          </p:cNvPr>
          <p:cNvSpPr>
            <a:spLocks noGrp="1"/>
          </p:cNvSpPr>
          <p:nvPr>
            <p:ph type="title"/>
          </p:nvPr>
        </p:nvSpPr>
        <p:spPr>
          <a:xfrm>
            <a:off x="1945200" y="624110"/>
            <a:ext cx="6942322" cy="1280890"/>
          </a:xfrm>
        </p:spPr>
        <p:txBody>
          <a:bodyPr/>
          <a:lstStyle/>
          <a:p>
            <a:r>
              <a:rPr lang="en-US" dirty="0"/>
              <a:t>Where to Look for Lesson Plans</a:t>
            </a:r>
          </a:p>
        </p:txBody>
      </p:sp>
      <p:pic>
        <p:nvPicPr>
          <p:cNvPr id="5" name="Picture 2" descr="NSTA Logo">
            <a:extLst>
              <a:ext uri="{FF2B5EF4-FFF2-40B4-BE49-F238E27FC236}">
                <a16:creationId xmlns:a16="http://schemas.microsoft.com/office/drawing/2014/main" id="{80659AF9-FD1C-470E-B3A4-A97EB15892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871813" y="1870260"/>
            <a:ext cx="2743200" cy="13248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Project WET Foundation | Water Education for Teachers">
            <a:extLst>
              <a:ext uri="{FF2B5EF4-FFF2-40B4-BE49-F238E27FC236}">
                <a16:creationId xmlns:a16="http://schemas.microsoft.com/office/drawing/2014/main" id="{8764170D-EAA9-47D6-B8F3-A668DFB5B431}"/>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468126" y="1601539"/>
            <a:ext cx="2743200" cy="18274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Next Generation Science Standards">
            <a:extLst>
              <a:ext uri="{FF2B5EF4-FFF2-40B4-BE49-F238E27FC236}">
                <a16:creationId xmlns:a16="http://schemas.microsoft.com/office/drawing/2014/main" id="{59CF4935-B485-4B81-AA97-FAE0695D5AA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96206" y="4136726"/>
            <a:ext cx="2743200" cy="12736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Project WILD - Get Connected">
            <a:extLst>
              <a:ext uri="{FF2B5EF4-FFF2-40B4-BE49-F238E27FC236}">
                <a16:creationId xmlns:a16="http://schemas.microsoft.com/office/drawing/2014/main" id="{B9975F28-C5E8-4F64-B22B-DB27B1F01018}"/>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068006" y="3840158"/>
            <a:ext cx="2743200" cy="15701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Alaska Department of Fish and Game - Official - Home | Facebook">
            <a:extLst>
              <a:ext uri="{FF2B5EF4-FFF2-40B4-BE49-F238E27FC236}">
                <a16:creationId xmlns:a16="http://schemas.microsoft.com/office/drawing/2014/main" id="{A569D9FF-3EDB-4017-AC0A-7948A9E23AC0}"/>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039806" y="385914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DA5CDFDD-A1BA-4787-ACAA-D8E66ED05A99}"/>
              </a:ext>
            </a:extLst>
          </p:cNvPr>
          <p:cNvSpPr>
            <a:spLocks noGrp="1"/>
          </p:cNvSpPr>
          <p:nvPr>
            <p:ph type="ftr" sz="quarter" idx="11"/>
          </p:nvPr>
        </p:nvSpPr>
        <p:spPr/>
        <p:txBody>
          <a:bodyPr/>
          <a:lstStyle/>
          <a:p>
            <a:pPr algn="ctr"/>
            <a:r>
              <a:rPr lang="en-US"/>
              <a:t>· An Excellent Education for Every Student Every Day ·</a:t>
            </a:r>
            <a:endParaRPr lang="en-US" dirty="0"/>
          </a:p>
        </p:txBody>
      </p:sp>
    </p:spTree>
    <p:extLst>
      <p:ext uri="{BB962C8B-B14F-4D97-AF65-F5344CB8AC3E}">
        <p14:creationId xmlns:p14="http://schemas.microsoft.com/office/powerpoint/2010/main" val="33254343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7A9AA97-2024-496F-BE42-72965F5ED54B}"/>
              </a:ext>
              <a:ext uri="{C183D7F6-B498-43B3-948B-1728B52AA6E4}">
                <adec:decorative xmlns:adec="http://schemas.microsoft.com/office/drawing/2017/decorative" val="1"/>
              </a:ext>
            </a:extLst>
          </p:cNvPr>
          <p:cNvSpPr>
            <a:spLocks noGrp="1"/>
          </p:cNvSpPr>
          <p:nvPr>
            <p:ph type="sldNum" sz="quarter" idx="12"/>
          </p:nvPr>
        </p:nvSpPr>
        <p:spPr/>
        <p:txBody>
          <a:bodyPr/>
          <a:lstStyle/>
          <a:p>
            <a:fld id="{8F70FDB2-A6A2-4330-993F-395761078E77}" type="slidenum">
              <a:rPr lang="en-US" smtClean="0"/>
              <a:pPr/>
              <a:t>49</a:t>
            </a:fld>
            <a:endParaRPr lang="en-US" dirty="0"/>
          </a:p>
        </p:txBody>
      </p:sp>
      <p:sp>
        <p:nvSpPr>
          <p:cNvPr id="2" name="Title 1">
            <a:extLst>
              <a:ext uri="{FF2B5EF4-FFF2-40B4-BE49-F238E27FC236}">
                <a16:creationId xmlns:a16="http://schemas.microsoft.com/office/drawing/2014/main" id="{6E3A48BC-90D2-4E58-A5D5-DE10C7460FBA}"/>
              </a:ext>
            </a:extLst>
          </p:cNvPr>
          <p:cNvSpPr>
            <a:spLocks noGrp="1"/>
          </p:cNvSpPr>
          <p:nvPr>
            <p:ph type="title"/>
          </p:nvPr>
        </p:nvSpPr>
        <p:spPr/>
        <p:txBody>
          <a:bodyPr/>
          <a:lstStyle/>
          <a:p>
            <a:r>
              <a:rPr lang="en-US" dirty="0"/>
              <a:t>Upcoming Webinars</a:t>
            </a:r>
          </a:p>
        </p:txBody>
      </p:sp>
      <p:sp>
        <p:nvSpPr>
          <p:cNvPr id="3" name="Text Placeholder 2">
            <a:extLst>
              <a:ext uri="{FF2B5EF4-FFF2-40B4-BE49-F238E27FC236}">
                <a16:creationId xmlns:a16="http://schemas.microsoft.com/office/drawing/2014/main" id="{634C5E4D-92FA-4807-A56F-8D69BB2AF1BF}"/>
              </a:ext>
            </a:extLst>
          </p:cNvPr>
          <p:cNvSpPr>
            <a:spLocks noGrp="1"/>
          </p:cNvSpPr>
          <p:nvPr>
            <p:ph type="body" idx="1"/>
          </p:nvPr>
        </p:nvSpPr>
        <p:spPr/>
        <p:txBody>
          <a:bodyPr/>
          <a:lstStyle/>
          <a:p>
            <a:r>
              <a:rPr lang="en-US" dirty="0"/>
              <a:t>Grade-span Specific Deep Dives</a:t>
            </a:r>
          </a:p>
        </p:txBody>
      </p:sp>
      <p:sp>
        <p:nvSpPr>
          <p:cNvPr id="4" name="Footer Placeholder 3">
            <a:extLst>
              <a:ext uri="{FF2B5EF4-FFF2-40B4-BE49-F238E27FC236}">
                <a16:creationId xmlns:a16="http://schemas.microsoft.com/office/drawing/2014/main" id="{0BCDC599-C6D9-4F3D-82EB-AEF5AB479BB9}"/>
              </a:ext>
            </a:extLst>
          </p:cNvPr>
          <p:cNvSpPr>
            <a:spLocks noGrp="1"/>
          </p:cNvSpPr>
          <p:nvPr>
            <p:ph type="ftr" sz="quarter" idx="11"/>
          </p:nvPr>
        </p:nvSpPr>
        <p:spPr/>
        <p:txBody>
          <a:bodyPr/>
          <a:lstStyle/>
          <a:p>
            <a:pPr algn="ctr"/>
            <a:r>
              <a:rPr lang="en-US"/>
              <a:t>· An Excellent Education for Every Student Every Day ·</a:t>
            </a:r>
            <a:endParaRPr lang="en-US" dirty="0"/>
          </a:p>
        </p:txBody>
      </p:sp>
    </p:spTree>
    <p:extLst>
      <p:ext uri="{BB962C8B-B14F-4D97-AF65-F5344CB8AC3E}">
        <p14:creationId xmlns:p14="http://schemas.microsoft.com/office/powerpoint/2010/main" val="3570652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8BCD5C-A17B-4AED-B29D-B03C8082003B}"/>
              </a:ext>
              <a:ext uri="{C183D7F6-B498-43B3-948B-1728B52AA6E4}">
                <adec:decorative xmlns:adec="http://schemas.microsoft.com/office/drawing/2017/decorative" val="1"/>
              </a:ext>
            </a:extLst>
          </p:cNvPr>
          <p:cNvSpPr>
            <a:spLocks noGrp="1"/>
          </p:cNvSpPr>
          <p:nvPr>
            <p:ph type="sldNum" sz="quarter" idx="12"/>
          </p:nvPr>
        </p:nvSpPr>
        <p:spPr/>
        <p:txBody>
          <a:bodyPr/>
          <a:lstStyle/>
          <a:p>
            <a:fld id="{8F70FDB2-A6A2-4330-993F-395761078E77}" type="slidenum">
              <a:rPr lang="en-US" smtClean="0"/>
              <a:pPr/>
              <a:t>5</a:t>
            </a:fld>
            <a:endParaRPr lang="en-US" dirty="0"/>
          </a:p>
        </p:txBody>
      </p:sp>
      <p:sp>
        <p:nvSpPr>
          <p:cNvPr id="4" name="Title 5">
            <a:extLst>
              <a:ext uri="{FF2B5EF4-FFF2-40B4-BE49-F238E27FC236}">
                <a16:creationId xmlns:a16="http://schemas.microsoft.com/office/drawing/2014/main" id="{B58F9A93-D6C5-4148-BA4B-9D359D1BE112}"/>
              </a:ext>
            </a:extLst>
          </p:cNvPr>
          <p:cNvSpPr txBox="1">
            <a:spLocks noGrp="1"/>
          </p:cNvSpPr>
          <p:nvPr>
            <p:ph type="title" idx="4294967295"/>
          </p:nvPr>
        </p:nvSpPr>
        <p:spPr>
          <a:xfrm>
            <a:off x="1682497" y="624110"/>
            <a:ext cx="6851904" cy="128089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accent2">
                    <a:lumMod val="75000"/>
                  </a:schemeClr>
                </a:solidFill>
                <a:effectLst/>
                <a:uLnTx/>
                <a:uFillTx/>
                <a:latin typeface="+mj-lt"/>
                <a:ea typeface="+mj-ea"/>
                <a:cs typeface="+mj-cs"/>
              </a:rPr>
              <a:t>Alaska’s Education Challenge</a:t>
            </a:r>
          </a:p>
        </p:txBody>
      </p:sp>
      <p:pic>
        <p:nvPicPr>
          <p:cNvPr id="5" name="Picture 4" title="Alaska's Education Challenge graphic">
            <a:extLst>
              <a:ext uri="{FF2B5EF4-FFF2-40B4-BE49-F238E27FC236}">
                <a16:creationId xmlns:a16="http://schemas.microsoft.com/office/drawing/2014/main" id="{5B7B4CC8-0EFB-472B-B66D-9EC602968D30}"/>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283020" y="1315124"/>
            <a:ext cx="5051712" cy="4820686"/>
          </a:xfrm>
          <a:prstGeom prst="rect">
            <a:avLst/>
          </a:prstGeom>
        </p:spPr>
      </p:pic>
      <p:sp>
        <p:nvSpPr>
          <p:cNvPr id="7" name="Footer Placeholder 1">
            <a:extLst>
              <a:ext uri="{FF2B5EF4-FFF2-40B4-BE49-F238E27FC236}">
                <a16:creationId xmlns:a16="http://schemas.microsoft.com/office/drawing/2014/main" id="{9E6F2E67-2C4D-47DB-887F-B2A868614C9C}"/>
              </a:ext>
            </a:extLst>
          </p:cNvPr>
          <p:cNvSpPr>
            <a:spLocks noGrp="1"/>
          </p:cNvSpPr>
          <p:nvPr>
            <p:ph type="ftr" sz="quarter" idx="11"/>
          </p:nvPr>
        </p:nvSpPr>
        <p:spPr>
          <a:xfrm>
            <a:off x="1942415" y="6135809"/>
            <a:ext cx="5716488" cy="365125"/>
          </a:xfrm>
        </p:spPr>
        <p:txBody>
          <a:bodyPr/>
          <a:lstStyle/>
          <a:p>
            <a:pPr algn="ctr"/>
            <a:r>
              <a:rPr lang="en-US" dirty="0"/>
              <a:t>· An Excellent Education for Every Student Every Day ·</a:t>
            </a:r>
          </a:p>
        </p:txBody>
      </p:sp>
    </p:spTree>
    <p:extLst>
      <p:ext uri="{BB962C8B-B14F-4D97-AF65-F5344CB8AC3E}">
        <p14:creationId xmlns:p14="http://schemas.microsoft.com/office/powerpoint/2010/main" val="17629656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1C9E7A-45C7-4290-81AB-5B0783949F04}"/>
              </a:ext>
              <a:ext uri="{C183D7F6-B498-43B3-948B-1728B52AA6E4}">
                <adec:decorative xmlns:adec="http://schemas.microsoft.com/office/drawing/2017/decorative" val="1"/>
              </a:ext>
            </a:extLst>
          </p:cNvPr>
          <p:cNvSpPr>
            <a:spLocks noGrp="1"/>
          </p:cNvSpPr>
          <p:nvPr>
            <p:ph type="sldNum" sz="quarter" idx="12"/>
          </p:nvPr>
        </p:nvSpPr>
        <p:spPr/>
        <p:txBody>
          <a:bodyPr/>
          <a:lstStyle/>
          <a:p>
            <a:fld id="{8F70FDB2-A6A2-4330-993F-395761078E77}" type="slidenum">
              <a:rPr lang="en-US" smtClean="0"/>
              <a:pPr/>
              <a:t>50</a:t>
            </a:fld>
            <a:endParaRPr lang="en-US" dirty="0"/>
          </a:p>
        </p:txBody>
      </p:sp>
      <p:sp>
        <p:nvSpPr>
          <p:cNvPr id="2" name="Title 1">
            <a:extLst>
              <a:ext uri="{FF2B5EF4-FFF2-40B4-BE49-F238E27FC236}">
                <a16:creationId xmlns:a16="http://schemas.microsoft.com/office/drawing/2014/main" id="{DF10DBC8-C441-402E-BE27-D32FEA27C825}"/>
              </a:ext>
            </a:extLst>
          </p:cNvPr>
          <p:cNvSpPr>
            <a:spLocks noGrp="1"/>
          </p:cNvSpPr>
          <p:nvPr>
            <p:ph type="title"/>
          </p:nvPr>
        </p:nvSpPr>
        <p:spPr/>
        <p:txBody>
          <a:bodyPr/>
          <a:lstStyle/>
          <a:p>
            <a:r>
              <a:rPr lang="en-US" dirty="0"/>
              <a:t>Grade-span Webinars</a:t>
            </a:r>
          </a:p>
        </p:txBody>
      </p:sp>
      <p:graphicFrame>
        <p:nvGraphicFramePr>
          <p:cNvPr id="5" name="Content Placeholder 2" descr="3 Feb. 2021&#10; Lower Elementary (K-2)&#10;5 Feb. 2021&#10; Middle School (6-8)&#10;10 Feb. 2021&#10; Upper Elementary (3-5)&#10;12 Feb. 2021&#10; High School (9-12)">
            <a:extLst>
              <a:ext uri="{FF2B5EF4-FFF2-40B4-BE49-F238E27FC236}">
                <a16:creationId xmlns:a16="http://schemas.microsoft.com/office/drawing/2014/main" id="{FA1851C5-84F6-4DF8-A3C1-66CB04C7A357}"/>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704033249"/>
              </p:ext>
            </p:extLst>
          </p:nvPr>
        </p:nvGraphicFramePr>
        <p:xfrm>
          <a:off x="803717" y="1718879"/>
          <a:ext cx="855561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BD71772A-CD5F-4D34-8EB2-9DF468B184E9}"/>
              </a:ext>
            </a:extLst>
          </p:cNvPr>
          <p:cNvSpPr>
            <a:spLocks noGrp="1"/>
          </p:cNvSpPr>
          <p:nvPr>
            <p:ph type="ftr" sz="quarter" idx="11"/>
          </p:nvPr>
        </p:nvSpPr>
        <p:spPr/>
        <p:txBody>
          <a:bodyPr/>
          <a:lstStyle/>
          <a:p>
            <a:pPr algn="ctr"/>
            <a:r>
              <a:rPr lang="en-US"/>
              <a:t>· An Excellent Education for Every Student Every Day ·</a:t>
            </a:r>
            <a:endParaRPr lang="en-US" dirty="0"/>
          </a:p>
        </p:txBody>
      </p:sp>
    </p:spTree>
    <p:extLst>
      <p:ext uri="{BB962C8B-B14F-4D97-AF65-F5344CB8AC3E}">
        <p14:creationId xmlns:p14="http://schemas.microsoft.com/office/powerpoint/2010/main" val="34244080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4E9F44E-02E7-4A97-B7DB-1DB0F1F4EB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0" name="Freeform 11">
              <a:extLst>
                <a:ext uri="{FF2B5EF4-FFF2-40B4-BE49-F238E27FC236}">
                  <a16:creationId xmlns:a16="http://schemas.microsoft.com/office/drawing/2014/main" id="{154F2546-BFC4-4B9A-B22A-40C22269F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4BB2355B-3CC7-4F78-AEE5-42361DBF49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031B8A19-2FD3-4302-91CF-C8B6F93B3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73162A24-700C-424E-96EC-86CB156D0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1F0C1D92-E435-4491-B392-AB951E055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0212CAD4-9EC5-41A6-B23D-EBA052710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6EFDEEEF-07D4-42EA-BAF2-B6FB6442DD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2F4FA7A2-4814-4283-AED6-51BE57860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3A80AF23-BF8E-4209-B9DE-1D2A637B4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19128847-0CCA-451D-A00A-2855A4D6D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5007ABF4-C6D7-4D5A-B621-E22A6CDE24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C626D9E0-6E9C-49D1-9350-E85A88DD3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3F22DE9C-F188-48E2-A82C-4434A8EEEA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157"/>
            <a:ext cx="1767505" cy="6853096"/>
            <a:chOff x="6627813" y="195610"/>
            <a:chExt cx="1952625" cy="5678141"/>
          </a:xfrm>
        </p:grpSpPr>
        <p:sp>
          <p:nvSpPr>
            <p:cNvPr id="24" name="Freeform 27">
              <a:extLst>
                <a:ext uri="{FF2B5EF4-FFF2-40B4-BE49-F238E27FC236}">
                  <a16:creationId xmlns:a16="http://schemas.microsoft.com/office/drawing/2014/main" id="{02013AA2-1F55-4C5D-AA37-2F66C2056B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1FB61D00-6151-464C-A1C0-2F19F6413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A5ED6B64-D948-4BCE-9D88-5BB2FDD8F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F89D4BEB-9156-4620-A774-3B780CC758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B4A8D726-AC9C-413C-BA61-279C42A85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F17D811C-C413-4847-8A99-0C428A5835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75BC74C6-A8D3-43B7-88D6-D36F1C038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57EEDAFB-AA1B-4B29-B0D8-E3F097A308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2037E8F3-503E-4F56-81D4-C0058A8556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B3B14D57-F75A-402A-B35D-98E84AD685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4AFB6E2F-5AF1-4DB0-851C-8F7492A9E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6725B281-5E62-47B4-873A-9B1261423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6A10670B-6568-4038-91D8-392C78C0CF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6">
            <a:extLst>
              <a:ext uri="{FF2B5EF4-FFF2-40B4-BE49-F238E27FC236}">
                <a16:creationId xmlns:a16="http://schemas.microsoft.com/office/drawing/2014/main" id="{62163DB6-3EE7-474C-8726-1A05F7DE4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1" name="Rectangle 40">
            <a:extLst>
              <a:ext uri="{FF2B5EF4-FFF2-40B4-BE49-F238E27FC236}">
                <a16:creationId xmlns:a16="http://schemas.microsoft.com/office/drawing/2014/main" id="{F81819F9-8CAC-4A6C-8F06-0482027F9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C0F78B-E158-4C79-94B6-B2B3E7819EE2}"/>
              </a:ext>
            </a:extLst>
          </p:cNvPr>
          <p:cNvSpPr>
            <a:spLocks noGrp="1"/>
          </p:cNvSpPr>
          <p:nvPr>
            <p:ph type="title"/>
          </p:nvPr>
        </p:nvSpPr>
        <p:spPr>
          <a:xfrm>
            <a:off x="2529796" y="1864865"/>
            <a:ext cx="6098663" cy="2262781"/>
          </a:xfrm>
        </p:spPr>
        <p:txBody>
          <a:bodyPr vert="horz" lIns="91440" tIns="45720" rIns="91440" bIns="45720" rtlCol="0" anchor="b">
            <a:normAutofit/>
          </a:bodyPr>
          <a:lstStyle/>
          <a:p>
            <a:r>
              <a:rPr lang="en-US" sz="5400"/>
              <a:t>Alaska Science Teachers’ Listserv</a:t>
            </a:r>
          </a:p>
        </p:txBody>
      </p:sp>
      <p:sp>
        <p:nvSpPr>
          <p:cNvPr id="43" name="Rectangle 42">
            <a:extLst>
              <a:ext uri="{FF2B5EF4-FFF2-40B4-BE49-F238E27FC236}">
                <a16:creationId xmlns:a16="http://schemas.microsoft.com/office/drawing/2014/main" id="{4A98CC08-AEC2-4E8F-8F52-0F5C6372D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386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D1545E6-EB3C-4478-A661-A2CA963F12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a:solidFill>
            <a:schemeClr val="tx2">
              <a:lumMod val="60000"/>
              <a:lumOff val="40000"/>
              <a:alpha val="40000"/>
            </a:schemeClr>
          </a:solidFill>
        </p:grpSpPr>
        <p:sp>
          <p:nvSpPr>
            <p:cNvPr id="46" name="Freeform 11">
              <a:extLst>
                <a:ext uri="{FF2B5EF4-FFF2-40B4-BE49-F238E27FC236}">
                  <a16:creationId xmlns:a16="http://schemas.microsoft.com/office/drawing/2014/main" id="{B2E5B960-0C5D-4F77-8E9F-9F3D883D8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7" name="Freeform 12">
              <a:extLst>
                <a:ext uri="{FF2B5EF4-FFF2-40B4-BE49-F238E27FC236}">
                  <a16:creationId xmlns:a16="http://schemas.microsoft.com/office/drawing/2014/main" id="{258E44FC-92AD-43A0-BB05-DB268C82D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8" name="Freeform 13">
              <a:extLst>
                <a:ext uri="{FF2B5EF4-FFF2-40B4-BE49-F238E27FC236}">
                  <a16:creationId xmlns:a16="http://schemas.microsoft.com/office/drawing/2014/main" id="{C63D3083-A56C-4199-8DE0-63C8BE9ED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9" name="Freeform 14">
              <a:extLst>
                <a:ext uri="{FF2B5EF4-FFF2-40B4-BE49-F238E27FC236}">
                  <a16:creationId xmlns:a16="http://schemas.microsoft.com/office/drawing/2014/main" id="{C7CD3581-635D-438F-A64F-68404E7AE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50" name="Freeform 15">
              <a:extLst>
                <a:ext uri="{FF2B5EF4-FFF2-40B4-BE49-F238E27FC236}">
                  <a16:creationId xmlns:a16="http://schemas.microsoft.com/office/drawing/2014/main" id="{AD6904C0-211C-41A2-BDB8-3B07C90BB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51" name="Freeform 16">
              <a:extLst>
                <a:ext uri="{FF2B5EF4-FFF2-40B4-BE49-F238E27FC236}">
                  <a16:creationId xmlns:a16="http://schemas.microsoft.com/office/drawing/2014/main" id="{B0837DA6-CAF9-4E78-A39E-6358EDE2B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52" name="Freeform 17">
              <a:extLst>
                <a:ext uri="{FF2B5EF4-FFF2-40B4-BE49-F238E27FC236}">
                  <a16:creationId xmlns:a16="http://schemas.microsoft.com/office/drawing/2014/main" id="{0A99DD7D-3AB3-471E-842F-8AFEA09D07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3" name="Freeform 18">
              <a:extLst>
                <a:ext uri="{FF2B5EF4-FFF2-40B4-BE49-F238E27FC236}">
                  <a16:creationId xmlns:a16="http://schemas.microsoft.com/office/drawing/2014/main" id="{9C70B0D4-92FE-478F-86BD-93BA2C4DFC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4" name="Freeform 19">
              <a:extLst>
                <a:ext uri="{FF2B5EF4-FFF2-40B4-BE49-F238E27FC236}">
                  <a16:creationId xmlns:a16="http://schemas.microsoft.com/office/drawing/2014/main" id="{C9156BE6-11D4-4696-9E3F-C325BFAC8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5" name="Freeform 20">
              <a:extLst>
                <a:ext uri="{FF2B5EF4-FFF2-40B4-BE49-F238E27FC236}">
                  <a16:creationId xmlns:a16="http://schemas.microsoft.com/office/drawing/2014/main" id="{4E667226-1D20-4A9D-BBE3-AC17EA436F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6" name="Freeform 21">
              <a:extLst>
                <a:ext uri="{FF2B5EF4-FFF2-40B4-BE49-F238E27FC236}">
                  <a16:creationId xmlns:a16="http://schemas.microsoft.com/office/drawing/2014/main" id="{2F87E3B6-5202-4434-9B26-42B46774F3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7" name="Freeform 22">
              <a:extLst>
                <a:ext uri="{FF2B5EF4-FFF2-40B4-BE49-F238E27FC236}">
                  <a16:creationId xmlns:a16="http://schemas.microsoft.com/office/drawing/2014/main" id="{AEA5E85F-F1F4-40E4-A62C-95324F674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59" name="Group 58">
            <a:extLst>
              <a:ext uri="{FF2B5EF4-FFF2-40B4-BE49-F238E27FC236}">
                <a16:creationId xmlns:a16="http://schemas.microsoft.com/office/drawing/2014/main" id="{40A75861-F6C5-44A9-B161-B03701CBDE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a:solidFill>
            <a:schemeClr val="tx2">
              <a:lumMod val="75000"/>
              <a:alpha val="70000"/>
            </a:schemeClr>
          </a:solidFill>
        </p:grpSpPr>
        <p:sp>
          <p:nvSpPr>
            <p:cNvPr id="60" name="Freeform 27">
              <a:extLst>
                <a:ext uri="{FF2B5EF4-FFF2-40B4-BE49-F238E27FC236}">
                  <a16:creationId xmlns:a16="http://schemas.microsoft.com/office/drawing/2014/main" id="{72EE642D-4F69-47C0-99BA-CE43503573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61" name="Freeform 28">
              <a:extLst>
                <a:ext uri="{FF2B5EF4-FFF2-40B4-BE49-F238E27FC236}">
                  <a16:creationId xmlns:a16="http://schemas.microsoft.com/office/drawing/2014/main" id="{26178CE4-DA2D-46EA-AB8D-341C5AC563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62" name="Freeform 29">
              <a:extLst>
                <a:ext uri="{FF2B5EF4-FFF2-40B4-BE49-F238E27FC236}">
                  <a16:creationId xmlns:a16="http://schemas.microsoft.com/office/drawing/2014/main" id="{698E9F53-8381-4FA5-A510-846925D242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63" name="Freeform 30">
              <a:extLst>
                <a:ext uri="{FF2B5EF4-FFF2-40B4-BE49-F238E27FC236}">
                  <a16:creationId xmlns:a16="http://schemas.microsoft.com/office/drawing/2014/main" id="{B13CE284-F21E-411B-BB8E-9C03B853CE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64" name="Freeform 31">
              <a:extLst>
                <a:ext uri="{FF2B5EF4-FFF2-40B4-BE49-F238E27FC236}">
                  <a16:creationId xmlns:a16="http://schemas.microsoft.com/office/drawing/2014/main" id="{23DF4578-4703-437C-A797-2A2D0CEE5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65" name="Freeform 32">
              <a:extLst>
                <a:ext uri="{FF2B5EF4-FFF2-40B4-BE49-F238E27FC236}">
                  <a16:creationId xmlns:a16="http://schemas.microsoft.com/office/drawing/2014/main" id="{F878F330-AF64-4F8F-88FD-A4A408D6D3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66" name="Freeform 33">
              <a:extLst>
                <a:ext uri="{FF2B5EF4-FFF2-40B4-BE49-F238E27FC236}">
                  <a16:creationId xmlns:a16="http://schemas.microsoft.com/office/drawing/2014/main" id="{AC9B00BF-4FB7-42FA-BBBD-7DB54ED3F0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67" name="Freeform 34">
              <a:extLst>
                <a:ext uri="{FF2B5EF4-FFF2-40B4-BE49-F238E27FC236}">
                  <a16:creationId xmlns:a16="http://schemas.microsoft.com/office/drawing/2014/main" id="{BD3D64CA-2AAD-4609-8DAA-3EAD4609A6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68" name="Freeform 35">
              <a:extLst>
                <a:ext uri="{FF2B5EF4-FFF2-40B4-BE49-F238E27FC236}">
                  <a16:creationId xmlns:a16="http://schemas.microsoft.com/office/drawing/2014/main" id="{C669E05A-8550-4E91-B29E-E1912228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69" name="Freeform 36">
              <a:extLst>
                <a:ext uri="{FF2B5EF4-FFF2-40B4-BE49-F238E27FC236}">
                  <a16:creationId xmlns:a16="http://schemas.microsoft.com/office/drawing/2014/main" id="{F8C1FD53-1E8F-46CA-BC2D-FCEC4DAE0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70" name="Freeform 37">
              <a:extLst>
                <a:ext uri="{FF2B5EF4-FFF2-40B4-BE49-F238E27FC236}">
                  <a16:creationId xmlns:a16="http://schemas.microsoft.com/office/drawing/2014/main" id="{CC97A31F-CFDE-4EA3-98F1-13FDD16702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71" name="Freeform 38">
              <a:extLst>
                <a:ext uri="{FF2B5EF4-FFF2-40B4-BE49-F238E27FC236}">
                  <a16:creationId xmlns:a16="http://schemas.microsoft.com/office/drawing/2014/main" id="{9E1540E7-E6C3-4907-B70A-B175683655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3" name="Freeform 11">
            <a:extLst>
              <a:ext uri="{FF2B5EF4-FFF2-40B4-BE49-F238E27FC236}">
                <a16:creationId xmlns:a16="http://schemas.microsoft.com/office/drawing/2014/main" id="{1310EFE2-B91D-47E7-B117-C2A802800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411452"/>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4" name="Slide Number Placeholder 3">
            <a:extLst>
              <a:ext uri="{FF2B5EF4-FFF2-40B4-BE49-F238E27FC236}">
                <a16:creationId xmlns:a16="http://schemas.microsoft.com/office/drawing/2014/main" id="{504FB366-39DD-4CA1-B877-5F8FBAE44B6B}"/>
              </a:ext>
            </a:extLst>
          </p:cNvPr>
          <p:cNvSpPr>
            <a:spLocks noGrp="1"/>
          </p:cNvSpPr>
          <p:nvPr>
            <p:ph type="sldNum" sz="quarter" idx="12"/>
          </p:nvPr>
        </p:nvSpPr>
        <p:spPr>
          <a:xfrm>
            <a:off x="65945" y="3485923"/>
            <a:ext cx="584825" cy="365125"/>
          </a:xfrm>
        </p:spPr>
        <p:txBody>
          <a:bodyPr vert="horz" lIns="91440" tIns="45720" rIns="91440" bIns="45720" rtlCol="0" anchor="ctr">
            <a:normAutofit/>
          </a:bodyPr>
          <a:lstStyle/>
          <a:p>
            <a:pPr>
              <a:lnSpc>
                <a:spcPct val="90000"/>
              </a:lnSpc>
              <a:spcAft>
                <a:spcPts val="600"/>
              </a:spcAft>
            </a:pPr>
            <a:fld id="{8F70FDB2-A6A2-4330-993F-395761078E77}" type="slidenum">
              <a:rPr lang="en-US" sz="1900" smtClean="0"/>
              <a:pPr>
                <a:lnSpc>
                  <a:spcPct val="90000"/>
                </a:lnSpc>
                <a:spcAft>
                  <a:spcPts val="600"/>
                </a:spcAft>
              </a:pPr>
              <a:t>51</a:t>
            </a:fld>
            <a:endParaRPr lang="en-US" sz="1900"/>
          </a:p>
        </p:txBody>
      </p:sp>
      <p:sp>
        <p:nvSpPr>
          <p:cNvPr id="3" name="Footer Placeholder 2">
            <a:extLst>
              <a:ext uri="{FF2B5EF4-FFF2-40B4-BE49-F238E27FC236}">
                <a16:creationId xmlns:a16="http://schemas.microsoft.com/office/drawing/2014/main" id="{BF75949F-E6F7-425A-AE6D-05371B6C03C0}"/>
              </a:ext>
            </a:extLst>
          </p:cNvPr>
          <p:cNvSpPr>
            <a:spLocks noGrp="1"/>
          </p:cNvSpPr>
          <p:nvPr>
            <p:ph type="ftr" sz="quarter" idx="11"/>
          </p:nvPr>
        </p:nvSpPr>
        <p:spPr>
          <a:xfrm>
            <a:off x="2529796" y="6135808"/>
            <a:ext cx="5127112"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 An Excellent Education for Every Student Every Day ·</a:t>
            </a:r>
          </a:p>
        </p:txBody>
      </p:sp>
    </p:spTree>
    <p:extLst>
      <p:ext uri="{BB962C8B-B14F-4D97-AF65-F5344CB8AC3E}">
        <p14:creationId xmlns:p14="http://schemas.microsoft.com/office/powerpoint/2010/main" val="25389035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7444C4-4F4F-4212-9B0E-44D37878AA2C}"/>
              </a:ext>
              <a:ext uri="{C183D7F6-B498-43B3-948B-1728B52AA6E4}">
                <adec:decorative xmlns:adec="http://schemas.microsoft.com/office/drawing/2017/decorative" val="1"/>
              </a:ext>
            </a:extLst>
          </p:cNvPr>
          <p:cNvSpPr>
            <a:spLocks noGrp="1"/>
          </p:cNvSpPr>
          <p:nvPr>
            <p:ph type="sldNum" sz="quarter" idx="12"/>
          </p:nvPr>
        </p:nvSpPr>
        <p:spPr/>
        <p:txBody>
          <a:bodyPr/>
          <a:lstStyle/>
          <a:p>
            <a:fld id="{8F70FDB2-A6A2-4330-993F-395761078E77}" type="slidenum">
              <a:rPr lang="en-US" smtClean="0"/>
              <a:pPr/>
              <a:t>52</a:t>
            </a:fld>
            <a:endParaRPr lang="en-US" dirty="0"/>
          </a:p>
        </p:txBody>
      </p:sp>
      <p:sp>
        <p:nvSpPr>
          <p:cNvPr id="6" name="Title 5">
            <a:extLst>
              <a:ext uri="{FF2B5EF4-FFF2-40B4-BE49-F238E27FC236}">
                <a16:creationId xmlns:a16="http://schemas.microsoft.com/office/drawing/2014/main" id="{EA7FBB86-11AC-415F-890B-8DEBE6BF1B70}"/>
              </a:ext>
              <a:ext uri="{C183D7F6-B498-43B3-948B-1728B52AA6E4}">
                <adec:decorative xmlns:adec="http://schemas.microsoft.com/office/drawing/2017/decorative" val="1"/>
              </a:ext>
            </a:extLst>
          </p:cNvPr>
          <p:cNvSpPr>
            <a:spLocks noGrp="1"/>
          </p:cNvSpPr>
          <p:nvPr>
            <p:ph type="title" idx="4294967295"/>
          </p:nvPr>
        </p:nvSpPr>
        <p:spPr>
          <a:xfrm>
            <a:off x="1945200" y="-1280890"/>
            <a:ext cx="6589200" cy="1280890"/>
          </a:xfrm>
        </p:spPr>
        <p:txBody>
          <a:bodyPr vert="horz" lIns="91440" tIns="45720" rIns="91440" bIns="45720" rtlCol="0" anchor="b">
            <a:normAutofit/>
          </a:bodyPr>
          <a:lstStyle/>
          <a:p>
            <a:r>
              <a:rPr lang="en-US" dirty="0"/>
              <a:t>Contact Information</a:t>
            </a:r>
          </a:p>
        </p:txBody>
      </p:sp>
      <p:pic>
        <p:nvPicPr>
          <p:cNvPr id="5" name="Picture 4" descr="We want to hear from you">
            <a:extLst>
              <a:ext uri="{FF2B5EF4-FFF2-40B4-BE49-F238E27FC236}">
                <a16:creationId xmlns:a16="http://schemas.microsoft.com/office/drawing/2014/main" id="{05118CF0-34EC-4D36-9031-8982E6F00C3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58139" y="934237"/>
            <a:ext cx="6032390" cy="2169714"/>
          </a:xfrm>
          <a:prstGeom prst="rect">
            <a:avLst/>
          </a:prstGeom>
        </p:spPr>
      </p:pic>
      <p:sp>
        <p:nvSpPr>
          <p:cNvPr id="4" name="Content Placeholder 2">
            <a:extLst>
              <a:ext uri="{FF2B5EF4-FFF2-40B4-BE49-F238E27FC236}">
                <a16:creationId xmlns:a16="http://schemas.microsoft.com/office/drawing/2014/main" id="{675798AF-29C2-40E5-80C7-C39773AA63C1}"/>
              </a:ext>
            </a:extLst>
          </p:cNvPr>
          <p:cNvSpPr txBox="1">
            <a:spLocks/>
          </p:cNvSpPr>
          <p:nvPr/>
        </p:nvSpPr>
        <p:spPr>
          <a:xfrm>
            <a:off x="2615043" y="3625121"/>
            <a:ext cx="5318581" cy="19895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F4F4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F4F4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F4F4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F4F4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F4F4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dirty="0">
                <a:solidFill>
                  <a:schemeClr val="tx1"/>
                </a:solidFill>
              </a:rPr>
              <a:t>Dr. Bjørn Wolter</a:t>
            </a:r>
          </a:p>
          <a:p>
            <a:pPr marL="0" indent="0" algn="ctr">
              <a:buFont typeface="Arial" panose="020B0604020202020204" pitchFamily="34" charset="0"/>
              <a:buNone/>
            </a:pPr>
            <a:r>
              <a:rPr lang="en-US" sz="2400" dirty="0"/>
              <a:t>Program Manager</a:t>
            </a:r>
          </a:p>
          <a:p>
            <a:pPr marL="0" indent="0" algn="ctr">
              <a:buFont typeface="Arial" panose="020B0604020202020204" pitchFamily="34" charset="0"/>
              <a:buNone/>
            </a:pPr>
            <a:r>
              <a:rPr lang="en-US" sz="2400" dirty="0">
                <a:hlinkClick r:id="rId4"/>
              </a:rPr>
              <a:t>bjorn.wolter@alaska.gov</a:t>
            </a:r>
            <a:r>
              <a:rPr lang="en-US" sz="2400" dirty="0"/>
              <a:t> </a:t>
            </a:r>
          </a:p>
          <a:p>
            <a:pPr marL="0" indent="0" algn="ctr">
              <a:buFont typeface="Arial" panose="020B0604020202020204" pitchFamily="34" charset="0"/>
              <a:buNone/>
            </a:pPr>
            <a:r>
              <a:rPr lang="en-US" sz="2400" dirty="0"/>
              <a:t>907-465-6542</a:t>
            </a:r>
          </a:p>
        </p:txBody>
      </p:sp>
      <p:sp>
        <p:nvSpPr>
          <p:cNvPr id="2" name="Footer Placeholder 1">
            <a:extLst>
              <a:ext uri="{FF2B5EF4-FFF2-40B4-BE49-F238E27FC236}">
                <a16:creationId xmlns:a16="http://schemas.microsoft.com/office/drawing/2014/main" id="{AFA27507-A7E2-4D4C-882D-2AC7DDC768F1}"/>
              </a:ext>
            </a:extLst>
          </p:cNvPr>
          <p:cNvSpPr>
            <a:spLocks noGrp="1"/>
          </p:cNvSpPr>
          <p:nvPr>
            <p:ph type="ftr" sz="quarter" idx="11"/>
          </p:nvPr>
        </p:nvSpPr>
        <p:spPr/>
        <p:txBody>
          <a:bodyPr/>
          <a:lstStyle/>
          <a:p>
            <a:pPr algn="ctr"/>
            <a:r>
              <a:rPr lang="en-US"/>
              <a:t>· An Excellent Education for Every Student Every Day ·</a:t>
            </a:r>
            <a:endParaRPr lang="en-US" dirty="0"/>
          </a:p>
        </p:txBody>
      </p:sp>
    </p:spTree>
    <p:extLst>
      <p:ext uri="{BB962C8B-B14F-4D97-AF65-F5344CB8AC3E}">
        <p14:creationId xmlns:p14="http://schemas.microsoft.com/office/powerpoint/2010/main" val="41926164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DC266-1FE0-40E9-AF2D-5D0237147D42}"/>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C778BF58-FF95-490E-AD26-727A56A9211A}"/>
              </a:ext>
              <a:ext uri="{C183D7F6-B498-43B3-948B-1728B52AA6E4}">
                <adec:decorative xmlns:adec="http://schemas.microsoft.com/office/drawing/2017/decorative" val="1"/>
              </a:ext>
            </a:extLst>
          </p:cNvPr>
          <p:cNvSpPr>
            <a:spLocks noGrp="1"/>
          </p:cNvSpPr>
          <p:nvPr>
            <p:ph type="sldNum" sz="quarter" idx="12"/>
          </p:nvPr>
        </p:nvSpPr>
        <p:spPr/>
        <p:txBody>
          <a:bodyPr/>
          <a:lstStyle/>
          <a:p>
            <a:fld id="{8F70FDB2-A6A2-4330-993F-395761078E77}" type="slidenum">
              <a:rPr lang="en-US" smtClean="0"/>
              <a:pPr/>
              <a:t>53</a:t>
            </a:fld>
            <a:endParaRPr lang="en-US" dirty="0"/>
          </a:p>
        </p:txBody>
      </p:sp>
      <p:pic>
        <p:nvPicPr>
          <p:cNvPr id="5" name="Content Placeholder 5">
            <a:extLst>
              <a:ext uri="{FF2B5EF4-FFF2-40B4-BE49-F238E27FC236}">
                <a16:creationId xmlns:a16="http://schemas.microsoft.com/office/drawing/2014/main" id="{99405714-244A-4BB4-BB07-D031AC4D379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42415" y="1712992"/>
            <a:ext cx="6589200" cy="3677442"/>
          </a:xfrm>
          <a:prstGeom prst="rect">
            <a:avLst/>
          </a:prstGeom>
        </p:spPr>
      </p:pic>
      <p:sp>
        <p:nvSpPr>
          <p:cNvPr id="3" name="Footer Placeholder 2">
            <a:extLst>
              <a:ext uri="{FF2B5EF4-FFF2-40B4-BE49-F238E27FC236}">
                <a16:creationId xmlns:a16="http://schemas.microsoft.com/office/drawing/2014/main" id="{67F65126-E0F6-46DF-B13F-05153D5BC91C}"/>
              </a:ext>
            </a:extLst>
          </p:cNvPr>
          <p:cNvSpPr>
            <a:spLocks noGrp="1"/>
          </p:cNvSpPr>
          <p:nvPr>
            <p:ph type="ftr" sz="quarter" idx="11"/>
          </p:nvPr>
        </p:nvSpPr>
        <p:spPr/>
        <p:txBody>
          <a:bodyPr/>
          <a:lstStyle/>
          <a:p>
            <a:pPr algn="ctr"/>
            <a:r>
              <a:rPr lang="en-US"/>
              <a:t>· An Excellent Education for Every Student Every Day ·</a:t>
            </a:r>
            <a:endParaRPr lang="en-US" dirty="0"/>
          </a:p>
        </p:txBody>
      </p:sp>
    </p:spTree>
    <p:extLst>
      <p:ext uri="{BB962C8B-B14F-4D97-AF65-F5344CB8AC3E}">
        <p14:creationId xmlns:p14="http://schemas.microsoft.com/office/powerpoint/2010/main" val="2006696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48" name="Rectangle 13">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9" name="Rectangle 15">
            <a:extLst>
              <a:ext uri="{FF2B5EF4-FFF2-40B4-BE49-F238E27FC236}">
                <a16:creationId xmlns:a16="http://schemas.microsoft.com/office/drawing/2014/main" id="{AA22AB8F-8672-4CA8-8E57-FDB5A32F1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172199"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9" name="Picture 8">
            <a:extLst>
              <a:ext uri="{C183D7F6-B498-43B3-948B-1728B52AA6E4}">
                <adec:decorative xmlns:adec="http://schemas.microsoft.com/office/drawing/2017/decorative" val="1"/>
              </a:ext>
            </a:extLst>
          </p:cNvPr>
          <p:cNvPicPr>
            <a:picLocks noChangeAspect="1"/>
          </p:cNvPicPr>
          <p:nvPr/>
        </p:nvPicPr>
        <p:blipFill rotWithShape="1">
          <a:blip r:embed="rId3"/>
          <a:srcRect l="46224" r="24959"/>
          <a:stretch/>
        </p:blipFill>
        <p:spPr>
          <a:xfrm>
            <a:off x="6172198" y="10"/>
            <a:ext cx="2971801" cy="6857990"/>
          </a:xfrm>
          <a:prstGeom prst="rect">
            <a:avLst/>
          </a:prstGeom>
        </p:spPr>
      </p:pic>
      <p:sp>
        <p:nvSpPr>
          <p:cNvPr id="18"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59027"/>
            <a:ext cx="6782018"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a:xfrm>
            <a:off x="406400" y="787400"/>
            <a:ext cx="5359399" cy="778933"/>
          </a:xfrm>
        </p:spPr>
        <p:txBody>
          <a:bodyPr anchor="ctr">
            <a:normAutofit/>
          </a:bodyPr>
          <a:lstStyle/>
          <a:p>
            <a:r>
              <a:rPr lang="en-US" sz="2800" dirty="0">
                <a:solidFill>
                  <a:srgbClr val="FEFFFF"/>
                </a:solidFill>
              </a:rPr>
              <a:t>Agenda</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a:xfrm>
            <a:off x="5878906" y="982516"/>
            <a:ext cx="584825" cy="365125"/>
          </a:xfrm>
          <a:prstGeom prst="rect">
            <a:avLst/>
          </a:prstGeom>
        </p:spPr>
        <p:txBody>
          <a:bodyPr vert="horz" lIns="91440" tIns="45720" rIns="91440" bIns="45720" rtlCol="0">
            <a:noAutofit/>
          </a:bodyPr>
          <a:lstStyle>
            <a:defPPr>
              <a:defRPr lang="en-US"/>
            </a:defPPr>
            <a:lvl1pPr marL="0" algn="r" defTabSz="914400" rtl="0" eaLnBrk="1" latinLnBrk="0" hangingPunct="1">
              <a:defRPr sz="1200" kern="1200">
                <a:solidFill>
                  <a:srgbClr val="4F4F4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8F70FDB2-A6A2-4330-993F-395761078E77}" type="slidenum">
              <a:rPr lang="en-US" sz="2000" smtClean="0">
                <a:solidFill>
                  <a:schemeClr val="bg1"/>
                </a:solidFill>
              </a:rPr>
              <a:pPr>
                <a:spcAft>
                  <a:spcPts val="600"/>
                </a:spcAft>
              </a:pPr>
              <a:t>6</a:t>
            </a:fld>
            <a:endParaRPr lang="en-US" sz="2000" dirty="0">
              <a:solidFill>
                <a:schemeClr val="bg1"/>
              </a:solidFill>
            </a:endParaRPr>
          </a:p>
        </p:txBody>
      </p:sp>
      <p:sp>
        <p:nvSpPr>
          <p:cNvPr id="8" name="Content Placeholder 7"/>
          <p:cNvSpPr>
            <a:spLocks noGrp="1"/>
          </p:cNvSpPr>
          <p:nvPr>
            <p:ph idx="1"/>
          </p:nvPr>
        </p:nvSpPr>
        <p:spPr>
          <a:xfrm>
            <a:off x="406399" y="2032000"/>
            <a:ext cx="5359400" cy="3879222"/>
          </a:xfrm>
        </p:spPr>
        <p:txBody>
          <a:bodyPr>
            <a:normAutofit/>
          </a:bodyPr>
          <a:lstStyle/>
          <a:p>
            <a:pPr>
              <a:buClr>
                <a:srgbClr val="31B4ED"/>
              </a:buClr>
              <a:buFont typeface="Wingdings" panose="05000000000000000000" pitchFamily="2" charset="2"/>
              <a:buChar char="ü"/>
            </a:pPr>
            <a:r>
              <a:rPr lang="en-US" sz="2000" dirty="0">
                <a:solidFill>
                  <a:srgbClr val="FEFFFF"/>
                </a:solidFill>
              </a:rPr>
              <a:t>Introductions</a:t>
            </a:r>
          </a:p>
          <a:p>
            <a:pPr>
              <a:buClr>
                <a:srgbClr val="31B4ED"/>
              </a:buClr>
              <a:buFont typeface="Wingdings" panose="05000000000000000000" pitchFamily="2" charset="2"/>
              <a:buChar char="ü"/>
            </a:pPr>
            <a:r>
              <a:rPr lang="en-US" sz="2000" dirty="0">
                <a:solidFill>
                  <a:srgbClr val="FEFFFF"/>
                </a:solidFill>
              </a:rPr>
              <a:t>Why new standards?</a:t>
            </a:r>
          </a:p>
          <a:p>
            <a:pPr>
              <a:buClr>
                <a:srgbClr val="31B4ED"/>
              </a:buClr>
              <a:buFont typeface="Wingdings" panose="05000000000000000000" pitchFamily="2" charset="2"/>
              <a:buChar char="ü"/>
            </a:pPr>
            <a:r>
              <a:rPr lang="en-US" sz="2000" dirty="0">
                <a:solidFill>
                  <a:srgbClr val="FEFFFF"/>
                </a:solidFill>
              </a:rPr>
              <a:t>The Standards</a:t>
            </a:r>
          </a:p>
          <a:p>
            <a:pPr>
              <a:buClr>
                <a:srgbClr val="31B4ED"/>
              </a:buClr>
              <a:buFont typeface="Wingdings" panose="05000000000000000000" pitchFamily="2" charset="2"/>
              <a:buChar char="ü"/>
            </a:pPr>
            <a:r>
              <a:rPr lang="en-US" sz="2000" dirty="0">
                <a:solidFill>
                  <a:srgbClr val="FEFFFF"/>
                </a:solidFill>
              </a:rPr>
              <a:t>How to read the SSAs</a:t>
            </a:r>
          </a:p>
          <a:p>
            <a:pPr>
              <a:buClr>
                <a:srgbClr val="31B4ED"/>
              </a:buClr>
              <a:buFont typeface="Wingdings" panose="05000000000000000000" pitchFamily="2" charset="2"/>
              <a:buChar char="ü"/>
            </a:pPr>
            <a:r>
              <a:rPr lang="en-US" sz="2000" dirty="0">
                <a:solidFill>
                  <a:srgbClr val="FEFFFF"/>
                </a:solidFill>
              </a:rPr>
              <a:t>Major shifts</a:t>
            </a:r>
          </a:p>
          <a:p>
            <a:pPr>
              <a:buClr>
                <a:srgbClr val="31B4ED"/>
              </a:buClr>
              <a:buFont typeface="Wingdings" panose="05000000000000000000" pitchFamily="2" charset="2"/>
              <a:buChar char="ü"/>
            </a:pPr>
            <a:r>
              <a:rPr lang="en-US" sz="2000" dirty="0">
                <a:solidFill>
                  <a:srgbClr val="FEFFFF"/>
                </a:solidFill>
              </a:rPr>
              <a:t>Learning strategies</a:t>
            </a:r>
          </a:p>
          <a:p>
            <a:pPr>
              <a:buClr>
                <a:srgbClr val="31B4ED"/>
              </a:buClr>
              <a:buFont typeface="Wingdings" panose="05000000000000000000" pitchFamily="2" charset="2"/>
              <a:buChar char="ü"/>
            </a:pPr>
            <a:r>
              <a:rPr lang="en-US" sz="2000" dirty="0">
                <a:solidFill>
                  <a:srgbClr val="FEFFFF"/>
                </a:solidFill>
              </a:rPr>
              <a:t>Resources</a:t>
            </a:r>
          </a:p>
          <a:p>
            <a:pPr>
              <a:buClr>
                <a:srgbClr val="31B4ED"/>
              </a:buClr>
              <a:buFont typeface="Wingdings" panose="05000000000000000000" pitchFamily="2" charset="2"/>
              <a:buChar char="ü"/>
            </a:pPr>
            <a:r>
              <a:rPr lang="en-US" sz="2000" dirty="0">
                <a:solidFill>
                  <a:srgbClr val="FEFFFF"/>
                </a:solidFill>
              </a:rPr>
              <a:t>Upcoming webinars</a:t>
            </a:r>
          </a:p>
        </p:txBody>
      </p:sp>
      <p:sp>
        <p:nvSpPr>
          <p:cNvPr id="43" name="Footer Placeholder 1">
            <a:extLst>
              <a:ext uri="{FF2B5EF4-FFF2-40B4-BE49-F238E27FC236}">
                <a16:creationId xmlns:a16="http://schemas.microsoft.com/office/drawing/2014/main" id="{FB56DA51-01FF-49BC-8D3D-EAA6AA4A1D55}"/>
              </a:ext>
            </a:extLst>
          </p:cNvPr>
          <p:cNvSpPr>
            <a:spLocks noGrp="1"/>
          </p:cNvSpPr>
          <p:nvPr>
            <p:ph type="ftr" sz="quarter" idx="11"/>
          </p:nvPr>
        </p:nvSpPr>
        <p:spPr>
          <a:xfrm>
            <a:off x="227855" y="6136402"/>
            <a:ext cx="5716488" cy="365125"/>
          </a:xfrm>
        </p:spPr>
        <p:txBody>
          <a:bodyPr/>
          <a:lstStyle/>
          <a:p>
            <a:pPr algn="ctr"/>
            <a:r>
              <a:rPr lang="en-US" dirty="0"/>
              <a:t>· An Excellent Education for Every Student Every Day ·</a:t>
            </a:r>
          </a:p>
        </p:txBody>
      </p:sp>
    </p:spTree>
    <p:extLst>
      <p:ext uri="{BB962C8B-B14F-4D97-AF65-F5344CB8AC3E}">
        <p14:creationId xmlns:p14="http://schemas.microsoft.com/office/powerpoint/2010/main" val="87916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4E9F44E-02E7-4A97-B7DB-1DB0F1F4EB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1" name="Freeform 11">
              <a:extLst>
                <a:ext uri="{FF2B5EF4-FFF2-40B4-BE49-F238E27FC236}">
                  <a16:creationId xmlns:a16="http://schemas.microsoft.com/office/drawing/2014/main" id="{154F2546-BFC4-4B9A-B22A-40C22269F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a16="http://schemas.microsoft.com/office/drawing/2014/main" id="{4BB2355B-3CC7-4F78-AEE5-42361DBF49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id="{031B8A19-2FD3-4302-91CF-C8B6F93B3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a16="http://schemas.microsoft.com/office/drawing/2014/main" id="{73162A24-700C-424E-96EC-86CB156D0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id="{1F0C1D92-E435-4491-B392-AB951E055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id="{0212CAD4-9EC5-41A6-B23D-EBA052710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id="{6EFDEEEF-07D4-42EA-BAF2-B6FB6442DD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id="{2F4FA7A2-4814-4283-AED6-51BE57860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id="{3A80AF23-BF8E-4209-B9DE-1D2A637B4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id="{19128847-0CCA-451D-A00A-2855A4D6D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id="{5007ABF4-C6D7-4D5A-B621-E22A6CDE24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id="{C626D9E0-6E9C-49D1-9350-E85A88DD3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4" name="Group 23">
            <a:extLst>
              <a:ext uri="{FF2B5EF4-FFF2-40B4-BE49-F238E27FC236}">
                <a16:creationId xmlns:a16="http://schemas.microsoft.com/office/drawing/2014/main" id="{3F22DE9C-F188-48E2-A82C-4434A8EEEA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157"/>
            <a:ext cx="1767505" cy="6853096"/>
            <a:chOff x="6627813" y="195610"/>
            <a:chExt cx="1952625" cy="5678141"/>
          </a:xfrm>
        </p:grpSpPr>
        <p:sp>
          <p:nvSpPr>
            <p:cNvPr id="25" name="Freeform 27">
              <a:extLst>
                <a:ext uri="{FF2B5EF4-FFF2-40B4-BE49-F238E27FC236}">
                  <a16:creationId xmlns:a16="http://schemas.microsoft.com/office/drawing/2014/main" id="{02013AA2-1F55-4C5D-AA37-2F66C2056B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id="{1FB61D00-6151-464C-A1C0-2F19F6413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id="{A5ED6B64-D948-4BCE-9D88-5BB2FDD8F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id="{F89D4BEB-9156-4620-A774-3B780CC758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id="{B4A8D726-AC9C-413C-BA61-279C42A85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id="{F17D811C-C413-4847-8A99-0C428A5835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id="{75BC74C6-A8D3-43B7-88D6-D36F1C038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id="{57EEDAFB-AA1B-4B29-B0D8-E3F097A308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id="{2037E8F3-503E-4F56-81D4-C0058A8556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id="{B3B14D57-F75A-402A-B35D-98E84AD685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id="{4AFB6E2F-5AF1-4DB0-851C-8F7492A9E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id="{6725B281-5E62-47B4-873A-9B1261423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8" name="Rectangle 37">
            <a:extLst>
              <a:ext uri="{FF2B5EF4-FFF2-40B4-BE49-F238E27FC236}">
                <a16:creationId xmlns:a16="http://schemas.microsoft.com/office/drawing/2014/main" id="{6A10670B-6568-4038-91D8-392C78C0CF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6">
            <a:extLst>
              <a:ext uri="{FF2B5EF4-FFF2-40B4-BE49-F238E27FC236}">
                <a16:creationId xmlns:a16="http://schemas.microsoft.com/office/drawing/2014/main" id="{62163DB6-3EE7-474C-8726-1A05F7DE4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2" name="Rectangle 41">
            <a:extLst>
              <a:ext uri="{FF2B5EF4-FFF2-40B4-BE49-F238E27FC236}">
                <a16:creationId xmlns:a16="http://schemas.microsoft.com/office/drawing/2014/main" id="{F81819F9-8CAC-4A6C-8F06-0482027F9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D03B90-E172-412B-982D-0FCF81A631FA}"/>
              </a:ext>
            </a:extLst>
          </p:cNvPr>
          <p:cNvSpPr>
            <a:spLocks noGrp="1"/>
          </p:cNvSpPr>
          <p:nvPr>
            <p:ph type="title"/>
          </p:nvPr>
        </p:nvSpPr>
        <p:spPr>
          <a:xfrm>
            <a:off x="2529796" y="1864865"/>
            <a:ext cx="6098663" cy="2262781"/>
          </a:xfrm>
        </p:spPr>
        <p:txBody>
          <a:bodyPr vert="horz" lIns="91440" tIns="45720" rIns="91440" bIns="45720" rtlCol="0" anchor="b">
            <a:normAutofit/>
          </a:bodyPr>
          <a:lstStyle/>
          <a:p>
            <a:r>
              <a:rPr lang="en-US" sz="5400" dirty="0"/>
              <a:t>Introductions</a:t>
            </a:r>
          </a:p>
        </p:txBody>
      </p:sp>
      <p:sp>
        <p:nvSpPr>
          <p:cNvPr id="44" name="Rectangle 43">
            <a:extLst>
              <a:ext uri="{FF2B5EF4-FFF2-40B4-BE49-F238E27FC236}">
                <a16:creationId xmlns:a16="http://schemas.microsoft.com/office/drawing/2014/main" id="{4A98CC08-AEC2-4E8F-8F52-0F5C6372D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386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5D1545E6-EB3C-4478-A661-A2CA963F12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a:solidFill>
            <a:schemeClr val="tx2">
              <a:lumMod val="60000"/>
              <a:lumOff val="40000"/>
              <a:alpha val="40000"/>
            </a:schemeClr>
          </a:solidFill>
        </p:grpSpPr>
        <p:sp>
          <p:nvSpPr>
            <p:cNvPr id="47" name="Freeform 11">
              <a:extLst>
                <a:ext uri="{FF2B5EF4-FFF2-40B4-BE49-F238E27FC236}">
                  <a16:creationId xmlns:a16="http://schemas.microsoft.com/office/drawing/2014/main" id="{B2E5B960-0C5D-4F77-8E9F-9F3D883D8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8" name="Freeform 12">
              <a:extLst>
                <a:ext uri="{FF2B5EF4-FFF2-40B4-BE49-F238E27FC236}">
                  <a16:creationId xmlns:a16="http://schemas.microsoft.com/office/drawing/2014/main" id="{258E44FC-92AD-43A0-BB05-DB268C82D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9" name="Freeform 13">
              <a:extLst>
                <a:ext uri="{FF2B5EF4-FFF2-40B4-BE49-F238E27FC236}">
                  <a16:creationId xmlns:a16="http://schemas.microsoft.com/office/drawing/2014/main" id="{C63D3083-A56C-4199-8DE0-63C8BE9ED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50" name="Freeform 14">
              <a:extLst>
                <a:ext uri="{FF2B5EF4-FFF2-40B4-BE49-F238E27FC236}">
                  <a16:creationId xmlns:a16="http://schemas.microsoft.com/office/drawing/2014/main" id="{C7CD3581-635D-438F-A64F-68404E7AE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51" name="Freeform 15">
              <a:extLst>
                <a:ext uri="{FF2B5EF4-FFF2-40B4-BE49-F238E27FC236}">
                  <a16:creationId xmlns:a16="http://schemas.microsoft.com/office/drawing/2014/main" id="{AD6904C0-211C-41A2-BDB8-3B07C90BB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52" name="Freeform 16">
              <a:extLst>
                <a:ext uri="{FF2B5EF4-FFF2-40B4-BE49-F238E27FC236}">
                  <a16:creationId xmlns:a16="http://schemas.microsoft.com/office/drawing/2014/main" id="{B0837DA6-CAF9-4E78-A39E-6358EDE2B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53" name="Freeform 17">
              <a:extLst>
                <a:ext uri="{FF2B5EF4-FFF2-40B4-BE49-F238E27FC236}">
                  <a16:creationId xmlns:a16="http://schemas.microsoft.com/office/drawing/2014/main" id="{0A99DD7D-3AB3-471E-842F-8AFEA09D07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4" name="Freeform 18">
              <a:extLst>
                <a:ext uri="{FF2B5EF4-FFF2-40B4-BE49-F238E27FC236}">
                  <a16:creationId xmlns:a16="http://schemas.microsoft.com/office/drawing/2014/main" id="{9C70B0D4-92FE-478F-86BD-93BA2C4DFC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5" name="Freeform 19">
              <a:extLst>
                <a:ext uri="{FF2B5EF4-FFF2-40B4-BE49-F238E27FC236}">
                  <a16:creationId xmlns:a16="http://schemas.microsoft.com/office/drawing/2014/main" id="{C9156BE6-11D4-4696-9E3F-C325BFAC8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6" name="Freeform 20">
              <a:extLst>
                <a:ext uri="{FF2B5EF4-FFF2-40B4-BE49-F238E27FC236}">
                  <a16:creationId xmlns:a16="http://schemas.microsoft.com/office/drawing/2014/main" id="{4E667226-1D20-4A9D-BBE3-AC17EA436F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7" name="Freeform 21">
              <a:extLst>
                <a:ext uri="{FF2B5EF4-FFF2-40B4-BE49-F238E27FC236}">
                  <a16:creationId xmlns:a16="http://schemas.microsoft.com/office/drawing/2014/main" id="{2F87E3B6-5202-4434-9B26-42B46774F3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8" name="Freeform 22">
              <a:extLst>
                <a:ext uri="{FF2B5EF4-FFF2-40B4-BE49-F238E27FC236}">
                  <a16:creationId xmlns:a16="http://schemas.microsoft.com/office/drawing/2014/main" id="{AEA5E85F-F1F4-40E4-A62C-95324F674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60" name="Group 59">
            <a:extLst>
              <a:ext uri="{FF2B5EF4-FFF2-40B4-BE49-F238E27FC236}">
                <a16:creationId xmlns:a16="http://schemas.microsoft.com/office/drawing/2014/main" id="{40A75861-F6C5-44A9-B161-B03701CBDE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a:solidFill>
            <a:schemeClr val="tx2">
              <a:lumMod val="75000"/>
              <a:alpha val="70000"/>
            </a:schemeClr>
          </a:solidFill>
        </p:grpSpPr>
        <p:sp>
          <p:nvSpPr>
            <p:cNvPr id="61" name="Freeform 27">
              <a:extLst>
                <a:ext uri="{FF2B5EF4-FFF2-40B4-BE49-F238E27FC236}">
                  <a16:creationId xmlns:a16="http://schemas.microsoft.com/office/drawing/2014/main" id="{72EE642D-4F69-47C0-99BA-CE43503573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62" name="Freeform 28">
              <a:extLst>
                <a:ext uri="{FF2B5EF4-FFF2-40B4-BE49-F238E27FC236}">
                  <a16:creationId xmlns:a16="http://schemas.microsoft.com/office/drawing/2014/main" id="{26178CE4-DA2D-46EA-AB8D-341C5AC563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63" name="Freeform 29">
              <a:extLst>
                <a:ext uri="{FF2B5EF4-FFF2-40B4-BE49-F238E27FC236}">
                  <a16:creationId xmlns:a16="http://schemas.microsoft.com/office/drawing/2014/main" id="{698E9F53-8381-4FA5-A510-846925D242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64" name="Freeform 30">
              <a:extLst>
                <a:ext uri="{FF2B5EF4-FFF2-40B4-BE49-F238E27FC236}">
                  <a16:creationId xmlns:a16="http://schemas.microsoft.com/office/drawing/2014/main" id="{B13CE284-F21E-411B-BB8E-9C03B853CE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65" name="Freeform 31">
              <a:extLst>
                <a:ext uri="{FF2B5EF4-FFF2-40B4-BE49-F238E27FC236}">
                  <a16:creationId xmlns:a16="http://schemas.microsoft.com/office/drawing/2014/main" id="{23DF4578-4703-437C-A797-2A2D0CEE5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66" name="Freeform 32">
              <a:extLst>
                <a:ext uri="{FF2B5EF4-FFF2-40B4-BE49-F238E27FC236}">
                  <a16:creationId xmlns:a16="http://schemas.microsoft.com/office/drawing/2014/main" id="{F878F330-AF64-4F8F-88FD-A4A408D6D3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67" name="Freeform 33">
              <a:extLst>
                <a:ext uri="{FF2B5EF4-FFF2-40B4-BE49-F238E27FC236}">
                  <a16:creationId xmlns:a16="http://schemas.microsoft.com/office/drawing/2014/main" id="{AC9B00BF-4FB7-42FA-BBBD-7DB54ED3F0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68" name="Freeform 34">
              <a:extLst>
                <a:ext uri="{FF2B5EF4-FFF2-40B4-BE49-F238E27FC236}">
                  <a16:creationId xmlns:a16="http://schemas.microsoft.com/office/drawing/2014/main" id="{BD3D64CA-2AAD-4609-8DAA-3EAD4609A6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69" name="Freeform 35">
              <a:extLst>
                <a:ext uri="{FF2B5EF4-FFF2-40B4-BE49-F238E27FC236}">
                  <a16:creationId xmlns:a16="http://schemas.microsoft.com/office/drawing/2014/main" id="{C669E05A-8550-4E91-B29E-E1912228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70" name="Freeform 36">
              <a:extLst>
                <a:ext uri="{FF2B5EF4-FFF2-40B4-BE49-F238E27FC236}">
                  <a16:creationId xmlns:a16="http://schemas.microsoft.com/office/drawing/2014/main" id="{F8C1FD53-1E8F-46CA-BC2D-FCEC4DAE0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71" name="Freeform 37">
              <a:extLst>
                <a:ext uri="{FF2B5EF4-FFF2-40B4-BE49-F238E27FC236}">
                  <a16:creationId xmlns:a16="http://schemas.microsoft.com/office/drawing/2014/main" id="{CC97A31F-CFDE-4EA3-98F1-13FDD16702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72" name="Freeform 38">
              <a:extLst>
                <a:ext uri="{FF2B5EF4-FFF2-40B4-BE49-F238E27FC236}">
                  <a16:creationId xmlns:a16="http://schemas.microsoft.com/office/drawing/2014/main" id="{9E1540E7-E6C3-4907-B70A-B175683655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4" name="Freeform 11">
            <a:extLst>
              <a:ext uri="{FF2B5EF4-FFF2-40B4-BE49-F238E27FC236}">
                <a16:creationId xmlns:a16="http://schemas.microsoft.com/office/drawing/2014/main" id="{1310EFE2-B91D-47E7-B117-C2A802800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411452"/>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5" name="Slide Number Placeholder 4">
            <a:extLst>
              <a:ext uri="{FF2B5EF4-FFF2-40B4-BE49-F238E27FC236}">
                <a16:creationId xmlns:a16="http://schemas.microsoft.com/office/drawing/2014/main" id="{73778327-154B-473E-B7EA-C418A790DF73}"/>
              </a:ext>
              <a:ext uri="{C183D7F6-B498-43B3-948B-1728B52AA6E4}">
                <adec:decorative xmlns:adec="http://schemas.microsoft.com/office/drawing/2017/decorative" val="1"/>
              </a:ext>
            </a:extLst>
          </p:cNvPr>
          <p:cNvSpPr>
            <a:spLocks noGrp="1"/>
          </p:cNvSpPr>
          <p:nvPr>
            <p:ph type="sldNum" sz="quarter" idx="12"/>
          </p:nvPr>
        </p:nvSpPr>
        <p:spPr>
          <a:xfrm>
            <a:off x="65945" y="3485923"/>
            <a:ext cx="584825" cy="365125"/>
          </a:xfrm>
        </p:spPr>
        <p:txBody>
          <a:bodyPr vert="horz" lIns="91440" tIns="45720" rIns="91440" bIns="45720" rtlCol="0" anchor="ctr">
            <a:noAutofit/>
          </a:bodyPr>
          <a:lstStyle/>
          <a:p>
            <a:pPr>
              <a:lnSpc>
                <a:spcPct val="90000"/>
              </a:lnSpc>
              <a:spcAft>
                <a:spcPts val="600"/>
              </a:spcAft>
            </a:pPr>
            <a:fld id="{8F70FDB2-A6A2-4330-993F-395761078E77}" type="slidenum">
              <a:rPr lang="en-US" smtClean="0"/>
              <a:pPr>
                <a:lnSpc>
                  <a:spcPct val="90000"/>
                </a:lnSpc>
                <a:spcAft>
                  <a:spcPts val="600"/>
                </a:spcAft>
              </a:pPr>
              <a:t>7</a:t>
            </a:fld>
            <a:endParaRPr lang="en-US" dirty="0"/>
          </a:p>
        </p:txBody>
      </p:sp>
      <p:sp>
        <p:nvSpPr>
          <p:cNvPr id="75" name="Footer Placeholder 1">
            <a:extLst>
              <a:ext uri="{FF2B5EF4-FFF2-40B4-BE49-F238E27FC236}">
                <a16:creationId xmlns:a16="http://schemas.microsoft.com/office/drawing/2014/main" id="{0D38B973-0D80-4EC0-A2F5-9B4AEB533560}"/>
              </a:ext>
            </a:extLst>
          </p:cNvPr>
          <p:cNvSpPr>
            <a:spLocks noGrp="1"/>
          </p:cNvSpPr>
          <p:nvPr>
            <p:ph type="ftr" sz="quarter" idx="11"/>
          </p:nvPr>
        </p:nvSpPr>
        <p:spPr>
          <a:xfrm>
            <a:off x="1942415" y="6135809"/>
            <a:ext cx="5716488" cy="365125"/>
          </a:xfrm>
        </p:spPr>
        <p:txBody>
          <a:bodyPr/>
          <a:lstStyle/>
          <a:p>
            <a:pPr algn="ctr"/>
            <a:r>
              <a:rPr lang="en-US" dirty="0"/>
              <a:t>· An Excellent Education for Every Student Every Day ·</a:t>
            </a:r>
          </a:p>
        </p:txBody>
      </p:sp>
    </p:spTree>
    <p:extLst>
      <p:ext uri="{BB962C8B-B14F-4D97-AF65-F5344CB8AC3E}">
        <p14:creationId xmlns:p14="http://schemas.microsoft.com/office/powerpoint/2010/main" val="1467136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0AEB5C3-BDFF-4521-A2D5-42FC49FCA90A}"/>
              </a:ext>
              <a:ext uri="{C183D7F6-B498-43B3-948B-1728B52AA6E4}">
                <adec:decorative xmlns:adec="http://schemas.microsoft.com/office/drawing/2017/decorative" val="1"/>
              </a:ext>
            </a:extLst>
          </p:cNvPr>
          <p:cNvSpPr>
            <a:spLocks noGrp="1"/>
          </p:cNvSpPr>
          <p:nvPr>
            <p:ph type="sldNum" sz="quarter" idx="12"/>
          </p:nvPr>
        </p:nvSpPr>
        <p:spPr/>
        <p:txBody>
          <a:bodyPr/>
          <a:lstStyle/>
          <a:p>
            <a:fld id="{8F70FDB2-A6A2-4330-993F-395761078E77}" type="slidenum">
              <a:rPr lang="en-US" smtClean="0"/>
              <a:pPr/>
              <a:t>8</a:t>
            </a:fld>
            <a:endParaRPr lang="en-US" dirty="0"/>
          </a:p>
        </p:txBody>
      </p:sp>
      <p:sp>
        <p:nvSpPr>
          <p:cNvPr id="2" name="Title 1">
            <a:extLst>
              <a:ext uri="{FF2B5EF4-FFF2-40B4-BE49-F238E27FC236}">
                <a16:creationId xmlns:a16="http://schemas.microsoft.com/office/drawing/2014/main" id="{2E7DEBAA-D909-4220-81C6-F4075B6F53A5}"/>
              </a:ext>
            </a:extLst>
          </p:cNvPr>
          <p:cNvSpPr>
            <a:spLocks noGrp="1"/>
          </p:cNvSpPr>
          <p:nvPr>
            <p:ph type="title"/>
          </p:nvPr>
        </p:nvSpPr>
        <p:spPr/>
        <p:txBody>
          <a:bodyPr/>
          <a:lstStyle/>
          <a:p>
            <a:r>
              <a:rPr lang="en-US" dirty="0"/>
              <a:t>Why did the state need new standards?</a:t>
            </a:r>
          </a:p>
        </p:txBody>
      </p:sp>
      <p:sp>
        <p:nvSpPr>
          <p:cNvPr id="3" name="Text Placeholder 2">
            <a:extLst>
              <a:ext uri="{FF2B5EF4-FFF2-40B4-BE49-F238E27FC236}">
                <a16:creationId xmlns:a16="http://schemas.microsoft.com/office/drawing/2014/main" id="{2E6DA5AF-219E-4E36-91AE-41B290A4CC7B}"/>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9C304C76-FB43-4418-8B9C-933E842C8F22}"/>
              </a:ext>
            </a:extLst>
          </p:cNvPr>
          <p:cNvSpPr>
            <a:spLocks noGrp="1"/>
          </p:cNvSpPr>
          <p:nvPr>
            <p:ph type="ftr" sz="quarter" idx="11"/>
          </p:nvPr>
        </p:nvSpPr>
        <p:spPr/>
        <p:txBody>
          <a:bodyPr/>
          <a:lstStyle/>
          <a:p>
            <a:pPr algn="ctr"/>
            <a:r>
              <a:rPr lang="en-US"/>
              <a:t>· An Excellent Education for Every Student Every Day ·</a:t>
            </a:r>
            <a:endParaRPr lang="en-US" dirty="0"/>
          </a:p>
        </p:txBody>
      </p:sp>
    </p:spTree>
    <p:extLst>
      <p:ext uri="{BB962C8B-B14F-4D97-AF65-F5344CB8AC3E}">
        <p14:creationId xmlns:p14="http://schemas.microsoft.com/office/powerpoint/2010/main" val="1218416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81DBD-A6C9-46EF-A0B5-C0CBAA750491}"/>
              </a:ext>
            </a:extLst>
          </p:cNvPr>
          <p:cNvSpPr>
            <a:spLocks noGrp="1"/>
          </p:cNvSpPr>
          <p:nvPr>
            <p:ph type="title"/>
          </p:nvPr>
        </p:nvSpPr>
        <p:spPr/>
        <p:txBody>
          <a:bodyPr/>
          <a:lstStyle/>
          <a:p>
            <a:r>
              <a:rPr lang="en-US" dirty="0"/>
              <a:t>Why New Standards?</a:t>
            </a:r>
            <a:endParaRPr lang="en-US" dirty="0">
              <a:solidFill>
                <a:schemeClr val="bg1"/>
              </a:solidFill>
            </a:endParaRPr>
          </a:p>
        </p:txBody>
      </p:sp>
      <p:sp>
        <p:nvSpPr>
          <p:cNvPr id="5" name="Slide Number Placeholder 4">
            <a:extLst>
              <a:ext uri="{FF2B5EF4-FFF2-40B4-BE49-F238E27FC236}">
                <a16:creationId xmlns:a16="http://schemas.microsoft.com/office/drawing/2014/main" id="{72447AAC-B4E1-4CE6-87BC-4494864B7BE7}"/>
              </a:ext>
              <a:ext uri="{C183D7F6-B498-43B3-948B-1728B52AA6E4}">
                <adec:decorative xmlns:adec="http://schemas.microsoft.com/office/drawing/2017/decorative" val="1"/>
              </a:ext>
            </a:extLst>
          </p:cNvPr>
          <p:cNvSpPr>
            <a:spLocks noGrp="1"/>
          </p:cNvSpPr>
          <p:nvPr>
            <p:ph type="sldNum" sz="quarter" idx="12"/>
          </p:nvPr>
        </p:nvSpPr>
        <p:spPr/>
        <p:txBody>
          <a:bodyPr/>
          <a:lstStyle/>
          <a:p>
            <a:fld id="{8F70FDB2-A6A2-4330-993F-395761078E77}" type="slidenum">
              <a:rPr lang="en-US" smtClean="0"/>
              <a:pPr/>
              <a:t>9</a:t>
            </a:fld>
            <a:endParaRPr lang="en-US" dirty="0"/>
          </a:p>
        </p:txBody>
      </p:sp>
      <p:pic>
        <p:nvPicPr>
          <p:cNvPr id="6" name="Picture 5" descr="Question mark image">
            <a:extLst>
              <a:ext uri="{FF2B5EF4-FFF2-40B4-BE49-F238E27FC236}">
                <a16:creationId xmlns:a16="http://schemas.microsoft.com/office/drawing/2014/main" id="{00949040-71AF-4BA9-9234-72A7C7F1C2C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28650" y="1690689"/>
            <a:ext cx="2726893" cy="4097790"/>
          </a:xfrm>
          <a:prstGeom prst="rect">
            <a:avLst/>
          </a:prstGeom>
        </p:spPr>
      </p:pic>
      <p:pic>
        <p:nvPicPr>
          <p:cNvPr id="10" name="Picture 2" descr="The Advances Powering the CRISPR Revolution | Technology Networks">
            <a:extLst>
              <a:ext uri="{FF2B5EF4-FFF2-40B4-BE49-F238E27FC236}">
                <a16:creationId xmlns:a16="http://schemas.microsoft.com/office/drawing/2014/main" id="{C73E9852-14A6-4021-9A86-36ED4BD23D9C}"/>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4856701" y="1690689"/>
            <a:ext cx="1954386" cy="22429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Moon">
            <a:extLst>
              <a:ext uri="{FF2B5EF4-FFF2-40B4-BE49-F238E27FC236}">
                <a16:creationId xmlns:a16="http://schemas.microsoft.com/office/drawing/2014/main" id="{3CB4D2CD-181B-415F-BC28-254DE918949F}"/>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4842065" y="4070553"/>
            <a:ext cx="1983658" cy="1908073"/>
          </a:xfrm>
          <a:prstGeom prst="rect">
            <a:avLst/>
          </a:prstGeom>
        </p:spPr>
      </p:pic>
      <p:pic>
        <p:nvPicPr>
          <p:cNvPr id="8" name="Picture 7" descr="Cell phone">
            <a:extLst>
              <a:ext uri="{FF2B5EF4-FFF2-40B4-BE49-F238E27FC236}">
                <a16:creationId xmlns:a16="http://schemas.microsoft.com/office/drawing/2014/main" id="{4BB184D3-EAF7-460D-B3C5-7781904B7111}"/>
              </a:ext>
            </a:extLst>
          </p:cNvPr>
          <p:cNvPicPr>
            <a:picLocks noChangeAspect="1"/>
          </p:cNvPicPr>
          <p:nvPr/>
        </p:nvPicPr>
        <p:blipFill>
          <a:blip r:embed="rId6"/>
          <a:stretch>
            <a:fillRect/>
          </a:stretch>
        </p:blipFill>
        <p:spPr>
          <a:xfrm>
            <a:off x="6945261" y="2101284"/>
            <a:ext cx="1905000" cy="3276600"/>
          </a:xfrm>
          <a:prstGeom prst="rect">
            <a:avLst/>
          </a:prstGeom>
        </p:spPr>
      </p:pic>
      <p:sp>
        <p:nvSpPr>
          <p:cNvPr id="9" name="Left Brace 8">
            <a:extLst>
              <a:ext uri="{FF2B5EF4-FFF2-40B4-BE49-F238E27FC236}">
                <a16:creationId xmlns:a16="http://schemas.microsoft.com/office/drawing/2014/main" id="{FE959DB1-4E95-48A5-B9C6-BDD3039783CC}"/>
              </a:ext>
              <a:ext uri="{C183D7F6-B498-43B3-948B-1728B52AA6E4}">
                <adec:decorative xmlns:adec="http://schemas.microsoft.com/office/drawing/2017/decorative" val="1"/>
              </a:ext>
            </a:extLst>
          </p:cNvPr>
          <p:cNvSpPr/>
          <p:nvPr/>
        </p:nvSpPr>
        <p:spPr>
          <a:xfrm>
            <a:off x="4055806" y="1585577"/>
            <a:ext cx="383459" cy="4393049"/>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ooter Placeholder 1">
            <a:extLst>
              <a:ext uri="{FF2B5EF4-FFF2-40B4-BE49-F238E27FC236}">
                <a16:creationId xmlns:a16="http://schemas.microsoft.com/office/drawing/2014/main" id="{E5B14A72-7886-44C5-A4AC-8546AD02E2A5}"/>
              </a:ext>
            </a:extLst>
          </p:cNvPr>
          <p:cNvSpPr>
            <a:spLocks noGrp="1"/>
          </p:cNvSpPr>
          <p:nvPr>
            <p:ph type="ftr" sz="quarter" idx="11"/>
          </p:nvPr>
        </p:nvSpPr>
        <p:spPr>
          <a:xfrm>
            <a:off x="1942415" y="6135809"/>
            <a:ext cx="5716488" cy="365125"/>
          </a:xfrm>
        </p:spPr>
        <p:txBody>
          <a:bodyPr/>
          <a:lstStyle/>
          <a:p>
            <a:pPr algn="ctr"/>
            <a:r>
              <a:rPr lang="en-US" dirty="0"/>
              <a:t>· An Excellent Education for Every Student Every Day ·</a:t>
            </a:r>
          </a:p>
        </p:txBody>
      </p:sp>
    </p:spTree>
    <p:extLst>
      <p:ext uri="{BB962C8B-B14F-4D97-AF65-F5344CB8AC3E}">
        <p14:creationId xmlns:p14="http://schemas.microsoft.com/office/powerpoint/2010/main" val="367435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892</TotalTime>
  <Words>5614</Words>
  <Application>Microsoft Office PowerPoint</Application>
  <PresentationFormat>On-screen Show (4:3)</PresentationFormat>
  <Paragraphs>557</Paragraphs>
  <Slides>53</Slides>
  <Notes>53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Century Gothic</vt:lpstr>
      <vt:lpstr>Wingdings</vt:lpstr>
      <vt:lpstr>Wingdings 3</vt:lpstr>
      <vt:lpstr>Wisp</vt:lpstr>
      <vt:lpstr>Zoom Tips</vt:lpstr>
      <vt:lpstr>Science Standards for Alaska (SSAs)</vt:lpstr>
      <vt:lpstr>Our Mission and Vision</vt:lpstr>
      <vt:lpstr>DEED</vt:lpstr>
      <vt:lpstr>Alaska’s Education Challenge</vt:lpstr>
      <vt:lpstr>Agenda</vt:lpstr>
      <vt:lpstr>Introductions</vt:lpstr>
      <vt:lpstr>Why did the state need new standards?</vt:lpstr>
      <vt:lpstr>Why New Standards?</vt:lpstr>
      <vt:lpstr>Need for New Standards?</vt:lpstr>
      <vt:lpstr>Development Process</vt:lpstr>
      <vt:lpstr>What standards were considered as examples?</vt:lpstr>
      <vt:lpstr>K-12 Framework</vt:lpstr>
      <vt:lpstr>Map of USA</vt:lpstr>
      <vt:lpstr>Misconceptions about science</vt:lpstr>
      <vt:lpstr>Moving on from just facts</vt:lpstr>
      <vt:lpstr>Old Alaska GLEs for Science</vt:lpstr>
      <vt:lpstr>Organization of the SSAs</vt:lpstr>
      <vt:lpstr>Active Learning</vt:lpstr>
      <vt:lpstr>Active Learning Pyramid</vt:lpstr>
      <vt:lpstr>Brain Break!</vt:lpstr>
      <vt:lpstr>Evaluate</vt:lpstr>
      <vt:lpstr>The Standards</vt:lpstr>
      <vt:lpstr>Goals of Science Education</vt:lpstr>
      <vt:lpstr>How to Read the SSAs</vt:lpstr>
      <vt:lpstr>How to Read the Standards..</vt:lpstr>
      <vt:lpstr>How to Read the Standards.…</vt:lpstr>
      <vt:lpstr>How to Read the Standards…</vt:lpstr>
      <vt:lpstr>Major Shifts in the SSAs</vt:lpstr>
      <vt:lpstr>Five Major Shifts</vt:lpstr>
      <vt:lpstr>Three-Dimensional Learning</vt:lpstr>
      <vt:lpstr>Disciplinary Core Ideas</vt:lpstr>
      <vt:lpstr>Crosscutting Concepts</vt:lpstr>
      <vt:lpstr>Science and Engineering Practices (SEPs)</vt:lpstr>
      <vt:lpstr>Learning Strategies</vt:lpstr>
      <vt:lpstr>Engaging in Arguments Using Evidence</vt:lpstr>
      <vt:lpstr>Argumentation</vt:lpstr>
      <vt:lpstr>Argumentation Progression</vt:lpstr>
      <vt:lpstr>Phenomena</vt:lpstr>
      <vt:lpstr>Phenomena Breath</vt:lpstr>
      <vt:lpstr>Developing and Using Models</vt:lpstr>
      <vt:lpstr>Modelling a Phenomenon</vt:lpstr>
      <vt:lpstr>Pedagogical Changes</vt:lpstr>
      <vt:lpstr>Cross-curricular Connections</vt:lpstr>
      <vt:lpstr>Resources</vt:lpstr>
      <vt:lpstr>Science Standards Webpage</vt:lpstr>
      <vt:lpstr>Key Resources</vt:lpstr>
      <vt:lpstr>Where to Look for Lesson Plans</vt:lpstr>
      <vt:lpstr>Upcoming Webinars</vt:lpstr>
      <vt:lpstr>Grade-span Webinars</vt:lpstr>
      <vt:lpstr>Alaska Science Teachers’ Listserv</vt:lpstr>
      <vt:lpstr>Contact Information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Standards for Alaska (SSAs)</dc:title>
  <dc:creator>Bjorn Wolter</dc:creator>
  <cp:lastModifiedBy>Smith, Jeanny E (EED)</cp:lastModifiedBy>
  <cp:revision>139</cp:revision>
  <cp:lastPrinted>2021-01-27T22:52:44Z</cp:lastPrinted>
  <dcterms:created xsi:type="dcterms:W3CDTF">2021-01-21T23:35:05Z</dcterms:created>
  <dcterms:modified xsi:type="dcterms:W3CDTF">2021-02-13T01:02:43Z</dcterms:modified>
</cp:coreProperties>
</file>