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37"/>
  </p:notesMasterIdLst>
  <p:handoutMasterIdLst>
    <p:handoutMasterId r:id="rId38"/>
  </p:handout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rosoft Corporation" initials="" lastIdx="6" clrIdx="0"/>
  <p:cmAuthor id="1" name="Elisabeth Keating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77" autoAdjust="0"/>
    <p:restoredTop sz="94707" autoAdjust="0"/>
  </p:normalViewPr>
  <p:slideViewPr>
    <p:cSldViewPr>
      <p:cViewPr varScale="1">
        <p:scale>
          <a:sx n="65" d="100"/>
          <a:sy n="65" d="100"/>
        </p:scale>
        <p:origin x="-4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1302" y="-90"/>
      </p:cViewPr>
      <p:guideLst>
        <p:guide orient="horz" pos="2924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fld id="{51D378B5-44CA-4845-B204-A97D80F2FA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fld id="{AEFF1F8B-64A2-4805-B832-60C9027FD10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217798-3561-4442-A2B2-C90AB439DF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utoShape 12"/>
          <p:cNvSpPr>
            <a:spLocks noChangeArrowheads="1"/>
          </p:cNvSpPr>
          <p:nvPr userDrawn="1"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3"/>
          <p:cNvSpPr>
            <a:spLocks noChangeArrowheads="1"/>
          </p:cNvSpPr>
          <p:nvPr userDrawn="1"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4"/>
          <p:cNvSpPr>
            <a:spLocks noChangeShapeType="1"/>
          </p:cNvSpPr>
          <p:nvPr userDrawn="1"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AutoShape 15"/>
          <p:cNvSpPr>
            <a:spLocks noChangeArrowheads="1"/>
          </p:cNvSpPr>
          <p:nvPr userDrawn="1"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6" name="AutoShape 16"/>
          <p:cNvSpPr>
            <a:spLocks noChangeArrowheads="1"/>
          </p:cNvSpPr>
          <p:nvPr userDrawn="1"/>
        </p:nvSpPr>
        <p:spPr bwMode="auto">
          <a:xfrm>
            <a:off x="-3352800" y="53340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32F50E-101F-4890-85B8-66B176C3DE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62EBFD-E5E9-4000-A5D9-4F8233111C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2B648-D2D0-4FCD-AA33-AEF70C6DF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2C9845-D08B-4FD9-B995-7CBCC432CD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4173F-285D-4834-A9AF-4D3865BAB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BBCDD2-A6CA-444A-8EA2-DF6299D2B4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4F5290-0231-4B3A-A84A-4899F95226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04C035-3139-4E2B-A209-2985CF5E2D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8396BF-06CE-43C8-8BF1-191B09CC8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E39CF9-54BD-42D7-BF8B-E17BBBA25B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546B54-3659-49A0-8EFA-852743A156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onesoupgroup.org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bs.org/" TargetMode="External"/><Relationship Id="rId2" Type="http://schemas.openxmlformats.org/officeDocument/2006/relationships/hyperlink" Target="http://www.pbis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15470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Parent Introduction  to School-wide </a:t>
            </a:r>
            <a:r>
              <a:rPr lang="en-US" b="1" dirty="0"/>
              <a:t>Positive</a:t>
            </a:r>
            <a:br>
              <a:rPr lang="en-US" b="1" dirty="0"/>
            </a:br>
            <a:r>
              <a:rPr lang="en-US" b="1" dirty="0"/>
              <a:t>Behavior </a:t>
            </a:r>
            <a:r>
              <a:rPr lang="en-US" b="1" dirty="0" smtClean="0"/>
              <a:t>Supports </a:t>
            </a:r>
            <a:r>
              <a:rPr lang="en-US" b="1" dirty="0" smtClean="0"/>
              <a:t>(SW-PBS</a:t>
            </a:r>
            <a:r>
              <a:rPr lang="en-US" b="1" dirty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does </a:t>
            </a:r>
            <a:r>
              <a:rPr lang="en-US" b="1" dirty="0" smtClean="0"/>
              <a:t>SW-PBS </a:t>
            </a:r>
            <a:r>
              <a:rPr lang="en-US" b="1" dirty="0"/>
              <a:t>improve</a:t>
            </a:r>
            <a:br>
              <a:rPr lang="en-US" b="1" dirty="0"/>
            </a:br>
            <a:r>
              <a:rPr lang="en-US" b="1" dirty="0"/>
              <a:t>school climate?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Research </a:t>
            </a:r>
            <a:r>
              <a:rPr lang="en-US" dirty="0"/>
              <a:t>shows that </a:t>
            </a:r>
            <a:r>
              <a:rPr lang="en-US" dirty="0" smtClean="0"/>
              <a:t>SW-PBS </a:t>
            </a:r>
            <a:r>
              <a:rPr lang="en-US" dirty="0" smtClean="0"/>
              <a:t>reduces suspensions</a:t>
            </a:r>
            <a:r>
              <a:rPr lang="en-US" dirty="0"/>
              <a:t>, expulsions, </a:t>
            </a:r>
            <a:r>
              <a:rPr lang="en-US" dirty="0" smtClean="0"/>
              <a:t>an dropout </a:t>
            </a:r>
            <a:r>
              <a:rPr lang="en-US" dirty="0" smtClean="0"/>
              <a:t>rates</a:t>
            </a:r>
          </a:p>
          <a:p>
            <a:r>
              <a:rPr lang="en-US" dirty="0" smtClean="0"/>
              <a:t>Helps diminish bullying &amp; harassment</a:t>
            </a:r>
          </a:p>
          <a:p>
            <a:r>
              <a:rPr lang="en-US" dirty="0" smtClean="0"/>
              <a:t>Positive school climate could reduce suicide rates</a:t>
            </a:r>
          </a:p>
          <a:p>
            <a:r>
              <a:rPr lang="en-US" dirty="0" smtClean="0"/>
              <a:t>Promotes </a:t>
            </a:r>
            <a:r>
              <a:rPr lang="en-US" dirty="0" smtClean="0"/>
              <a:t>h</a:t>
            </a:r>
            <a:r>
              <a:rPr lang="en-US" dirty="0" smtClean="0"/>
              <a:t>ealthy living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Families play an important</a:t>
            </a:r>
            <a:br>
              <a:rPr lang="en-US" dirty="0"/>
            </a:br>
            <a:r>
              <a:rPr lang="en-US" dirty="0"/>
              <a:t>role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By giving input and participating in </a:t>
            </a:r>
            <a:r>
              <a:rPr lang="en-US" sz="2800" dirty="0" smtClean="0"/>
              <a:t>the development </a:t>
            </a:r>
            <a:r>
              <a:rPr lang="en-US" sz="2800" dirty="0"/>
              <a:t>and implementation of </a:t>
            </a:r>
            <a:r>
              <a:rPr lang="en-US" sz="2800" dirty="0" smtClean="0"/>
              <a:t>the school-wide </a:t>
            </a:r>
            <a:r>
              <a:rPr lang="en-US" sz="2800" dirty="0"/>
              <a:t>or Universal level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smtClean="0"/>
              <a:t>For </a:t>
            </a:r>
            <a:r>
              <a:rPr lang="en-US" sz="2800" dirty="0"/>
              <a:t>students needing additional support </a:t>
            </a:r>
            <a:r>
              <a:rPr lang="en-US" sz="2800" dirty="0" smtClean="0"/>
              <a:t>at the </a:t>
            </a:r>
            <a:r>
              <a:rPr lang="en-US" sz="2800" dirty="0"/>
              <a:t>Targeted or Intensive levels of </a:t>
            </a:r>
            <a:r>
              <a:rPr lang="en-US" sz="2800" dirty="0" smtClean="0"/>
              <a:t>SW-PBS</a:t>
            </a:r>
            <a:r>
              <a:rPr lang="en-US" sz="2800" dirty="0" smtClean="0"/>
              <a:t>, families </a:t>
            </a:r>
            <a:r>
              <a:rPr lang="en-US" sz="2800" dirty="0"/>
              <a:t>provide information to the </a:t>
            </a:r>
            <a:r>
              <a:rPr lang="en-US" sz="2800" dirty="0" smtClean="0"/>
              <a:t>team about </a:t>
            </a:r>
            <a:r>
              <a:rPr lang="en-US" sz="2800" dirty="0"/>
              <a:t>their son or daughter, help </a:t>
            </a:r>
            <a:r>
              <a:rPr lang="en-US" sz="2800" dirty="0" smtClean="0"/>
              <a:t>develop education </a:t>
            </a:r>
            <a:r>
              <a:rPr lang="en-US" sz="2800" dirty="0"/>
              <a:t>and behavior plans.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Who is responsible for </a:t>
            </a:r>
            <a:r>
              <a:rPr lang="en-US" b="1" dirty="0" smtClean="0"/>
              <a:t>SW-PBS in the </a:t>
            </a:r>
            <a:r>
              <a:rPr lang="en-US" b="1" dirty="0"/>
              <a:t>schools?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800" dirty="0" smtClean="0"/>
              <a:t>A </a:t>
            </a:r>
            <a:r>
              <a:rPr lang="en-US" sz="2800" dirty="0" smtClean="0"/>
              <a:t>SW-PBS </a:t>
            </a:r>
            <a:r>
              <a:rPr lang="en-US" sz="2800" dirty="0"/>
              <a:t>team made up of school staff (</a:t>
            </a:r>
            <a:r>
              <a:rPr lang="en-US" sz="2800" dirty="0" smtClean="0"/>
              <a:t>ex: principal</a:t>
            </a:r>
            <a:r>
              <a:rPr lang="en-US" sz="2800" dirty="0"/>
              <a:t>, general educators, </a:t>
            </a:r>
            <a:r>
              <a:rPr lang="en-US" sz="2800" dirty="0" smtClean="0"/>
              <a:t>special educators</a:t>
            </a:r>
            <a:r>
              <a:rPr lang="en-US" sz="2800" dirty="0"/>
              <a:t>, cafeteria workers, etc.) </a:t>
            </a:r>
            <a:r>
              <a:rPr lang="en-US" sz="2800" dirty="0" smtClean="0"/>
              <a:t>are responsible </a:t>
            </a:r>
            <a:r>
              <a:rPr lang="en-US" sz="2800" dirty="0"/>
              <a:t>for developing and carrying </a:t>
            </a:r>
            <a:r>
              <a:rPr lang="en-US" sz="2800" dirty="0" smtClean="0"/>
              <a:t>out the </a:t>
            </a:r>
            <a:r>
              <a:rPr lang="en-US" sz="2800" dirty="0"/>
              <a:t>school-wide </a:t>
            </a:r>
            <a:r>
              <a:rPr lang="en-US" sz="2800" dirty="0" smtClean="0"/>
              <a:t>SW-PBS </a:t>
            </a:r>
            <a:r>
              <a:rPr lang="en-US" sz="2800" dirty="0"/>
              <a:t>system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smtClean="0"/>
              <a:t>Schools </a:t>
            </a:r>
            <a:r>
              <a:rPr lang="en-US" sz="2800" dirty="0"/>
              <a:t>also appoint an </a:t>
            </a:r>
            <a:r>
              <a:rPr lang="en-US" sz="2800" dirty="0" smtClean="0"/>
              <a:t>district SW-PBS coordinator and an internal coach for staff support.</a:t>
            </a: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Parents may also be members of </a:t>
            </a:r>
            <a:r>
              <a:rPr lang="en-US" sz="2800" dirty="0" smtClean="0"/>
              <a:t>the school-wide </a:t>
            </a:r>
            <a:r>
              <a:rPr lang="en-US" sz="2800" dirty="0"/>
              <a:t>team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smtClean="0"/>
              <a:t>At </a:t>
            </a:r>
            <a:r>
              <a:rPr lang="en-US" sz="2800" dirty="0"/>
              <a:t>regular meetings, the </a:t>
            </a:r>
            <a:r>
              <a:rPr lang="en-US" sz="2800" dirty="0" smtClean="0"/>
              <a:t>SW-PBS </a:t>
            </a:r>
            <a:r>
              <a:rPr lang="en-US" sz="2800" dirty="0" smtClean="0"/>
              <a:t>team reviews </a:t>
            </a:r>
            <a:r>
              <a:rPr lang="en-US" sz="2800" dirty="0"/>
              <a:t>school-wide student data </a:t>
            </a:r>
            <a:r>
              <a:rPr lang="en-US" sz="2800" dirty="0" smtClean="0"/>
              <a:t>and looks </a:t>
            </a:r>
            <a:r>
              <a:rPr lang="en-US" sz="2800" dirty="0"/>
              <a:t>at how the system is </a:t>
            </a:r>
            <a:r>
              <a:rPr lang="en-US" sz="2800" dirty="0" smtClean="0"/>
              <a:t>working overall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SW-PBS </a:t>
            </a:r>
            <a:r>
              <a:rPr lang="en-US" dirty="0"/>
              <a:t>focuses on three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</a:t>
            </a:r>
          </a:p>
          <a:p>
            <a:endParaRPr lang="en-US" dirty="0"/>
          </a:p>
          <a:p>
            <a:r>
              <a:rPr lang="en-US" dirty="0" smtClean="0"/>
              <a:t>Evidence-based practices</a:t>
            </a:r>
          </a:p>
          <a:p>
            <a:endParaRPr lang="en-US" dirty="0"/>
          </a:p>
          <a:p>
            <a:r>
              <a:rPr lang="en-US" dirty="0" smtClean="0"/>
              <a:t>Creating </a:t>
            </a:r>
            <a:r>
              <a:rPr lang="en-US" dirty="0"/>
              <a:t>systems that can stand </a:t>
            </a:r>
            <a:r>
              <a:rPr lang="en-US" dirty="0" smtClean="0"/>
              <a:t>the test </a:t>
            </a:r>
            <a:r>
              <a:rPr lang="en-US" dirty="0"/>
              <a:t>of time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long does it take?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It takes from three to five years </a:t>
            </a:r>
            <a:r>
              <a:rPr lang="en-US" sz="2800" dirty="0" smtClean="0"/>
              <a:t>to fully </a:t>
            </a:r>
            <a:r>
              <a:rPr lang="en-US" sz="2800" dirty="0"/>
              <a:t>implement a school-wide </a:t>
            </a:r>
            <a:r>
              <a:rPr lang="en-US" sz="2800" dirty="0" smtClean="0"/>
              <a:t>system using </a:t>
            </a:r>
            <a:r>
              <a:rPr lang="en-US" sz="2800" dirty="0"/>
              <a:t>a three-tiered approach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smtClean="0"/>
              <a:t>Uses </a:t>
            </a:r>
            <a:r>
              <a:rPr lang="en-US" sz="2800" dirty="0"/>
              <a:t>a </a:t>
            </a:r>
            <a:r>
              <a:rPr lang="en-US" sz="2800" dirty="0" smtClean="0"/>
              <a:t>SW-PBS </a:t>
            </a:r>
            <a:r>
              <a:rPr lang="en-US" sz="2800" dirty="0"/>
              <a:t>Action Plan that </a:t>
            </a:r>
            <a:r>
              <a:rPr lang="en-US" sz="2800" dirty="0" smtClean="0"/>
              <a:t>is created </a:t>
            </a:r>
            <a:r>
              <a:rPr lang="en-US" sz="2800" dirty="0"/>
              <a:t>and consistently </a:t>
            </a:r>
            <a:r>
              <a:rPr lang="en-US" sz="2800" dirty="0" smtClean="0"/>
              <a:t>monitored by </a:t>
            </a:r>
            <a:r>
              <a:rPr lang="en-US" sz="2800" dirty="0"/>
              <a:t>a </a:t>
            </a:r>
            <a:r>
              <a:rPr lang="en-US" sz="2800" dirty="0" smtClean="0"/>
              <a:t>SW-PBS </a:t>
            </a:r>
            <a:r>
              <a:rPr lang="en-US" sz="2800" dirty="0"/>
              <a:t>School Leadership Team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does </a:t>
            </a:r>
            <a:r>
              <a:rPr lang="en-US" b="1" dirty="0" smtClean="0"/>
              <a:t>SW-PBS </a:t>
            </a:r>
            <a:r>
              <a:rPr lang="en-US" b="1" dirty="0"/>
              <a:t>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Universal Level of Supports</a:t>
            </a:r>
          </a:p>
          <a:p>
            <a:r>
              <a:rPr lang="en-US" sz="2800" dirty="0" smtClean="0"/>
              <a:t>Agree </a:t>
            </a:r>
            <a:r>
              <a:rPr lang="en-US" sz="2800" dirty="0"/>
              <a:t>on and implement a </a:t>
            </a:r>
            <a:r>
              <a:rPr lang="en-US" sz="2800" dirty="0" smtClean="0"/>
              <a:t>common approach </a:t>
            </a:r>
            <a:r>
              <a:rPr lang="en-US" sz="2800" dirty="0"/>
              <a:t>to </a:t>
            </a:r>
            <a:r>
              <a:rPr lang="en-US" sz="2800" dirty="0" smtClean="0"/>
              <a:t>discipline</a:t>
            </a:r>
          </a:p>
          <a:p>
            <a:endParaRPr lang="en-US" sz="2800" dirty="0"/>
          </a:p>
          <a:p>
            <a:r>
              <a:rPr lang="en-US" sz="2800" dirty="0" smtClean="0"/>
              <a:t>Identify </a:t>
            </a:r>
            <a:r>
              <a:rPr lang="en-US" sz="2800" dirty="0"/>
              <a:t>and teach a small number </a:t>
            </a:r>
            <a:r>
              <a:rPr lang="en-US" sz="2800" dirty="0" smtClean="0"/>
              <a:t>of expectations </a:t>
            </a:r>
            <a:r>
              <a:rPr lang="en-US" sz="2800" dirty="0"/>
              <a:t>for student behavior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Universal level</a:t>
            </a:r>
            <a:br>
              <a:rPr lang="en-US" dirty="0"/>
            </a:br>
            <a:r>
              <a:rPr lang="en-US" dirty="0"/>
              <a:t>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Reinforce students for </a:t>
            </a:r>
            <a:r>
              <a:rPr lang="en-US" sz="2800" dirty="0" smtClean="0"/>
              <a:t>appropriate behavior </a:t>
            </a:r>
            <a:r>
              <a:rPr lang="en-US" sz="2800" dirty="0"/>
              <a:t>using various </a:t>
            </a:r>
            <a:r>
              <a:rPr lang="en-US" sz="2800" dirty="0" smtClean="0"/>
              <a:t>positive acknowledgments</a:t>
            </a:r>
          </a:p>
          <a:p>
            <a:endParaRPr lang="en-US" sz="2800" dirty="0"/>
          </a:p>
          <a:p>
            <a:r>
              <a:rPr lang="en-US" sz="2800" dirty="0" smtClean="0"/>
              <a:t>Have </a:t>
            </a:r>
            <a:r>
              <a:rPr lang="en-US" sz="2800" dirty="0"/>
              <a:t>procedures in place for </a:t>
            </a:r>
            <a:r>
              <a:rPr lang="en-US" sz="2800" dirty="0" smtClean="0"/>
              <a:t>discouraging inappropriate behavior</a:t>
            </a:r>
          </a:p>
          <a:p>
            <a:endParaRPr lang="en-US" sz="2800" dirty="0"/>
          </a:p>
          <a:p>
            <a:r>
              <a:rPr lang="en-US" sz="2800" dirty="0" smtClean="0"/>
              <a:t>Monitor </a:t>
            </a:r>
            <a:r>
              <a:rPr lang="en-US" sz="2800" dirty="0"/>
              <a:t>and evaluate </a:t>
            </a:r>
            <a:r>
              <a:rPr lang="en-US" sz="2800" dirty="0" smtClean="0"/>
              <a:t>the effectiveness of the </a:t>
            </a:r>
            <a:r>
              <a:rPr lang="en-US" sz="2800" dirty="0"/>
              <a:t>discipline system on a regular basis.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Targeted Level of</a:t>
            </a:r>
            <a:br>
              <a:rPr lang="en-US" b="1" dirty="0"/>
            </a:br>
            <a:r>
              <a:rPr lang="en-US" b="1" dirty="0"/>
              <a:t>Supports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Screen students who are at risk </a:t>
            </a:r>
            <a:r>
              <a:rPr lang="en-US" sz="2800" dirty="0" smtClean="0"/>
              <a:t>for behavior problems</a:t>
            </a:r>
          </a:p>
          <a:p>
            <a:endParaRPr lang="en-US" sz="2800" dirty="0"/>
          </a:p>
          <a:p>
            <a:r>
              <a:rPr lang="en-US" sz="2800" dirty="0" smtClean="0"/>
              <a:t>Monitor </a:t>
            </a:r>
            <a:r>
              <a:rPr lang="en-US" sz="2800" dirty="0"/>
              <a:t>student </a:t>
            </a:r>
            <a:r>
              <a:rPr lang="en-US" sz="2800" dirty="0" smtClean="0"/>
              <a:t>progress</a:t>
            </a:r>
          </a:p>
          <a:p>
            <a:endParaRPr lang="en-US" sz="2800" dirty="0"/>
          </a:p>
          <a:p>
            <a:r>
              <a:rPr lang="en-US" sz="2800" dirty="0" smtClean="0"/>
              <a:t>Provide </a:t>
            </a:r>
            <a:r>
              <a:rPr lang="en-US" sz="2800" dirty="0"/>
              <a:t>the student with more </a:t>
            </a:r>
            <a:r>
              <a:rPr lang="en-US" sz="2800" dirty="0" smtClean="0"/>
              <a:t>structure, predictability</a:t>
            </a:r>
            <a:r>
              <a:rPr lang="en-US" sz="2800" dirty="0"/>
              <a:t>, and feedback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Targeted level</a:t>
            </a:r>
            <a:br>
              <a:rPr lang="en-US" dirty="0"/>
            </a:br>
            <a:r>
              <a:rPr lang="en-US" dirty="0"/>
              <a:t>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Increase home to school </a:t>
            </a:r>
            <a:r>
              <a:rPr lang="en-US" sz="2800" dirty="0" smtClean="0"/>
              <a:t>communication</a:t>
            </a:r>
          </a:p>
          <a:p>
            <a:endParaRPr lang="en-US" sz="2800" dirty="0"/>
          </a:p>
          <a:p>
            <a:r>
              <a:rPr lang="en-US" sz="2800" dirty="0" smtClean="0"/>
              <a:t>Gather </a:t>
            </a:r>
            <a:r>
              <a:rPr lang="en-US" sz="2800" dirty="0"/>
              <a:t>and use data to make decisions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smtClean="0"/>
              <a:t>Based </a:t>
            </a:r>
            <a:r>
              <a:rPr lang="en-US" sz="2800" dirty="0"/>
              <a:t>on the data collected, the teacher</a:t>
            </a:r>
          </a:p>
          <a:p>
            <a:pPr>
              <a:buNone/>
            </a:pPr>
            <a:r>
              <a:rPr lang="en-US" sz="2800" dirty="0" smtClean="0"/>
              <a:t>   will </a:t>
            </a:r>
            <a:r>
              <a:rPr lang="en-US" sz="2800" dirty="0"/>
              <a:t>identify students who need extra help</a:t>
            </a:r>
            <a:r>
              <a:rPr lang="en-US" sz="2800" dirty="0" smtClean="0"/>
              <a:t>.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 smtClean="0"/>
              <a:t>These </a:t>
            </a:r>
            <a:r>
              <a:rPr lang="en-US" sz="2800" dirty="0"/>
              <a:t>students may receive small </a:t>
            </a:r>
            <a:r>
              <a:rPr lang="en-US" sz="2800" dirty="0" smtClean="0"/>
              <a:t>group instruction </a:t>
            </a:r>
            <a:r>
              <a:rPr lang="en-US" sz="2800" dirty="0"/>
              <a:t>in social skills, be assigned </a:t>
            </a:r>
            <a:r>
              <a:rPr lang="en-US" sz="2800" dirty="0" smtClean="0"/>
              <a:t>an adult </a:t>
            </a:r>
            <a:r>
              <a:rPr lang="en-US" sz="2800" dirty="0"/>
              <a:t>mentor, or learn </a:t>
            </a:r>
            <a:r>
              <a:rPr lang="en-US" sz="2800" dirty="0" smtClean="0"/>
              <a:t>self-management skills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SW-PBS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school-wide approach to creating </a:t>
            </a:r>
            <a:r>
              <a:rPr lang="en-US" dirty="0" smtClean="0"/>
              <a:t>a positive </a:t>
            </a:r>
            <a:r>
              <a:rPr lang="en-US" dirty="0"/>
              <a:t>and safe climate in </a:t>
            </a:r>
            <a:r>
              <a:rPr lang="en-US" dirty="0" smtClean="0"/>
              <a:t>which students </a:t>
            </a:r>
            <a:r>
              <a:rPr lang="en-US" dirty="0"/>
              <a:t>can learn and grow.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Intensive Level of</a:t>
            </a:r>
            <a:br>
              <a:rPr lang="en-US" b="1" dirty="0"/>
            </a:br>
            <a:r>
              <a:rPr lang="en-US" b="1" dirty="0"/>
              <a:t>Supports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Approximately 5% of </a:t>
            </a:r>
            <a:r>
              <a:rPr lang="en-US" sz="2800" dirty="0" smtClean="0"/>
              <a:t>students</a:t>
            </a:r>
          </a:p>
          <a:p>
            <a:endParaRPr lang="en-US" sz="2800" dirty="0"/>
          </a:p>
          <a:p>
            <a:r>
              <a:rPr lang="en-US" sz="2800" dirty="0" smtClean="0"/>
              <a:t>Universal </a:t>
            </a:r>
            <a:r>
              <a:rPr lang="en-US" sz="2800" dirty="0"/>
              <a:t>and </a:t>
            </a:r>
            <a:r>
              <a:rPr lang="en-US" sz="2800" dirty="0" smtClean="0"/>
              <a:t>Targeted interventions have not </a:t>
            </a:r>
            <a:r>
              <a:rPr lang="en-US" sz="2800" dirty="0"/>
              <a:t>worked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smtClean="0"/>
              <a:t>Students </a:t>
            </a:r>
            <a:r>
              <a:rPr lang="en-US" sz="2800" dirty="0"/>
              <a:t>may have a mental health </a:t>
            </a:r>
            <a:r>
              <a:rPr lang="en-US" sz="2800" dirty="0" smtClean="0"/>
              <a:t>issue and/or </a:t>
            </a:r>
            <a:r>
              <a:rPr lang="en-US" sz="2800" dirty="0"/>
              <a:t>significant behavior challenges </a:t>
            </a:r>
            <a:r>
              <a:rPr lang="en-US" sz="2800" dirty="0" smtClean="0"/>
              <a:t>that require </a:t>
            </a:r>
            <a:r>
              <a:rPr lang="en-US" sz="2800" dirty="0"/>
              <a:t>a high degree of </a:t>
            </a:r>
            <a:r>
              <a:rPr lang="en-US" sz="2800" dirty="0" smtClean="0"/>
              <a:t>individualized attention </a:t>
            </a:r>
            <a:r>
              <a:rPr lang="en-US" sz="2800" dirty="0"/>
              <a:t>and support.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Intensive level</a:t>
            </a:r>
            <a:br>
              <a:rPr lang="en-US" dirty="0"/>
            </a:br>
            <a:r>
              <a:rPr lang="en-US" dirty="0"/>
              <a:t>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this level, interventions </a:t>
            </a:r>
            <a:r>
              <a:rPr lang="en-US" dirty="0" smtClean="0"/>
              <a:t>often include: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a Functional </a:t>
            </a:r>
            <a:r>
              <a:rPr lang="en-US" dirty="0" smtClean="0"/>
              <a:t>Behavioral Assessment </a:t>
            </a:r>
            <a:r>
              <a:rPr lang="en-US" dirty="0"/>
              <a:t>(FBA) of the student, </a:t>
            </a:r>
            <a:endParaRPr lang="en-US" dirty="0" smtClean="0"/>
          </a:p>
          <a:p>
            <a:pPr lvl="1"/>
            <a:r>
              <a:rPr lang="en-US" dirty="0" smtClean="0"/>
              <a:t>a Behavior </a:t>
            </a:r>
            <a:r>
              <a:rPr lang="en-US" dirty="0"/>
              <a:t>Support Plan (BSP), </a:t>
            </a:r>
            <a:r>
              <a:rPr lang="en-US" dirty="0" smtClean="0"/>
              <a:t>and </a:t>
            </a:r>
          </a:p>
          <a:p>
            <a:pPr lvl="1"/>
            <a:r>
              <a:rPr lang="en-US" dirty="0" smtClean="0"/>
              <a:t>possibly </a:t>
            </a:r>
            <a:r>
              <a:rPr lang="en-US" dirty="0"/>
              <a:t>a comprehensive </a:t>
            </a:r>
            <a:r>
              <a:rPr lang="en-US" dirty="0" smtClean="0"/>
              <a:t>education evaluation </a:t>
            </a:r>
            <a:r>
              <a:rPr lang="en-US" dirty="0"/>
              <a:t>to determine whether </a:t>
            </a:r>
            <a:r>
              <a:rPr lang="en-US" dirty="0" smtClean="0"/>
              <a:t>he or </a:t>
            </a:r>
            <a:r>
              <a:rPr lang="en-US" dirty="0"/>
              <a:t>she is eligible for </a:t>
            </a:r>
            <a:r>
              <a:rPr lang="en-US" dirty="0" smtClean="0"/>
              <a:t>special education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Functional Behavior</a:t>
            </a:r>
            <a:br>
              <a:rPr lang="en-US" b="1" dirty="0"/>
            </a:br>
            <a:r>
              <a:rPr lang="en-US" b="1" dirty="0"/>
              <a:t>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A </a:t>
            </a:r>
            <a:r>
              <a:rPr lang="en-US" sz="2800" dirty="0"/>
              <a:t>Functional Behavior </a:t>
            </a:r>
            <a:r>
              <a:rPr lang="en-US" sz="2800" dirty="0" smtClean="0"/>
              <a:t>Assessment (FBA</a:t>
            </a:r>
            <a:r>
              <a:rPr lang="en-US" sz="2800" dirty="0"/>
              <a:t>) is a multi-step process </a:t>
            </a:r>
            <a:r>
              <a:rPr lang="en-US" sz="2800" dirty="0" smtClean="0"/>
              <a:t>that enables </a:t>
            </a:r>
            <a:r>
              <a:rPr lang="en-US" sz="2800" dirty="0"/>
              <a:t>the school team and </a:t>
            </a:r>
            <a:r>
              <a:rPr lang="en-US" sz="2800" dirty="0" smtClean="0"/>
              <a:t>your family </a:t>
            </a:r>
            <a:r>
              <a:rPr lang="en-US" sz="2800" dirty="0"/>
              <a:t>to address problem </a:t>
            </a:r>
            <a:r>
              <a:rPr lang="en-US" sz="2800" dirty="0" smtClean="0"/>
              <a:t>behaviors that </a:t>
            </a:r>
            <a:r>
              <a:rPr lang="en-US" sz="2800" dirty="0"/>
              <a:t>you want to change.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Steps in an FBA include</a:t>
            </a:r>
            <a:br>
              <a:rPr lang="en-US" dirty="0"/>
            </a:b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identifying the problem behaviors </a:t>
            </a:r>
            <a:r>
              <a:rPr lang="en-US" sz="2800" dirty="0" smtClean="0"/>
              <a:t>that need </a:t>
            </a:r>
            <a:r>
              <a:rPr lang="en-US" sz="2800" dirty="0"/>
              <a:t>to be </a:t>
            </a:r>
            <a:r>
              <a:rPr lang="en-US" sz="2800" dirty="0" smtClean="0"/>
              <a:t>changed</a:t>
            </a:r>
          </a:p>
          <a:p>
            <a:endParaRPr lang="en-US" sz="2800" dirty="0"/>
          </a:p>
          <a:p>
            <a:r>
              <a:rPr lang="en-US" sz="2800" dirty="0" smtClean="0"/>
              <a:t>gathering </a:t>
            </a:r>
            <a:r>
              <a:rPr lang="en-US" sz="2800" dirty="0"/>
              <a:t>information from a variety </a:t>
            </a:r>
            <a:r>
              <a:rPr lang="en-US" sz="2800" dirty="0" smtClean="0"/>
              <a:t>of sources </a:t>
            </a:r>
            <a:r>
              <a:rPr lang="en-US" sz="2800" dirty="0"/>
              <a:t>(including families) about </a:t>
            </a:r>
            <a:r>
              <a:rPr lang="en-US" sz="2800" dirty="0" smtClean="0"/>
              <a:t>why, when </a:t>
            </a:r>
            <a:r>
              <a:rPr lang="en-US" sz="2800" dirty="0"/>
              <a:t>and where the behavior occurs, </a:t>
            </a:r>
            <a:r>
              <a:rPr lang="en-US" sz="2800" dirty="0" smtClean="0"/>
              <a:t>using methods </a:t>
            </a:r>
            <a:r>
              <a:rPr lang="en-US" sz="2800" dirty="0"/>
              <a:t>such as observations, </a:t>
            </a:r>
            <a:r>
              <a:rPr lang="en-US" sz="2800" dirty="0" smtClean="0"/>
              <a:t>interviews, education </a:t>
            </a:r>
            <a:r>
              <a:rPr lang="en-US" sz="2800" dirty="0"/>
              <a:t>records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Steps in an FBA include</a:t>
            </a:r>
            <a:br>
              <a:rPr lang="en-US" dirty="0"/>
            </a:b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Developing a hypothesis about why </a:t>
            </a:r>
            <a:r>
              <a:rPr lang="en-US" sz="2800" dirty="0" smtClean="0"/>
              <a:t>problem behaviors </a:t>
            </a:r>
            <a:r>
              <a:rPr lang="en-US" sz="2800" dirty="0"/>
              <a:t>are happening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smtClean="0"/>
              <a:t>Identifying </a:t>
            </a:r>
            <a:r>
              <a:rPr lang="en-US" sz="2800" dirty="0"/>
              <a:t>appropriate behaviors to </a:t>
            </a:r>
            <a:r>
              <a:rPr lang="en-US" sz="2800" dirty="0" smtClean="0"/>
              <a:t>teach the </a:t>
            </a:r>
            <a:r>
              <a:rPr lang="en-US" sz="2800" dirty="0"/>
              <a:t>child that will replace </a:t>
            </a:r>
            <a:r>
              <a:rPr lang="en-US" sz="2800" dirty="0" smtClean="0"/>
              <a:t>inappropriate behaviors</a:t>
            </a:r>
          </a:p>
          <a:p>
            <a:endParaRPr lang="en-US" sz="2800" dirty="0"/>
          </a:p>
          <a:p>
            <a:r>
              <a:rPr lang="en-US" sz="2800" dirty="0" smtClean="0"/>
              <a:t>Developing </a:t>
            </a:r>
            <a:r>
              <a:rPr lang="en-US" sz="2800" dirty="0"/>
              <a:t>and implementing a </a:t>
            </a:r>
            <a:r>
              <a:rPr lang="en-US" sz="2800" dirty="0" smtClean="0"/>
              <a:t>Behavior Support </a:t>
            </a:r>
            <a:r>
              <a:rPr lang="en-US" sz="2800" dirty="0"/>
              <a:t>Plan (BSP) that includes </a:t>
            </a:r>
            <a:r>
              <a:rPr lang="en-US" sz="2800" dirty="0" smtClean="0"/>
              <a:t>positive steps </a:t>
            </a:r>
            <a:r>
              <a:rPr lang="en-US" sz="2800" dirty="0"/>
              <a:t>for changing problem behaviors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Function Behavioral</a:t>
            </a:r>
            <a:br>
              <a:rPr lang="en-US" dirty="0"/>
            </a:br>
            <a:r>
              <a:rPr lang="en-US" dirty="0"/>
              <a:t>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Monitoring and evaluating the BSP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smtClean="0"/>
              <a:t>If </a:t>
            </a:r>
            <a:r>
              <a:rPr lang="en-US" sz="2800" dirty="0"/>
              <a:t>your child receives </a:t>
            </a:r>
            <a:r>
              <a:rPr lang="en-US" sz="2800" dirty="0" smtClean="0"/>
              <a:t>special education </a:t>
            </a:r>
            <a:r>
              <a:rPr lang="en-US" sz="2800" dirty="0"/>
              <a:t>or Section 504 </a:t>
            </a:r>
            <a:r>
              <a:rPr lang="en-US" sz="2800" dirty="0" smtClean="0"/>
              <a:t>services, positive </a:t>
            </a:r>
            <a:r>
              <a:rPr lang="en-US" sz="2800" dirty="0"/>
              <a:t>behavior interventions </a:t>
            </a:r>
            <a:r>
              <a:rPr lang="en-US" sz="2800" dirty="0" smtClean="0"/>
              <a:t>may be </a:t>
            </a:r>
            <a:r>
              <a:rPr lang="en-US" sz="2800" dirty="0"/>
              <a:t>written into the IEP or 504 Plan.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can I do to get</a:t>
            </a:r>
            <a:br>
              <a:rPr lang="en-US" b="1" dirty="0"/>
            </a:br>
            <a:r>
              <a:rPr lang="en-US" b="1" dirty="0"/>
              <a:t>involved in </a:t>
            </a:r>
            <a:r>
              <a:rPr lang="en-US" b="1" dirty="0" smtClean="0"/>
              <a:t>SW-PBS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Learn about </a:t>
            </a:r>
            <a:r>
              <a:rPr lang="en-US" sz="2800" dirty="0" smtClean="0"/>
              <a:t>SW-PBS </a:t>
            </a:r>
            <a:r>
              <a:rPr lang="en-US" sz="2800" dirty="0"/>
              <a:t>at your child’s school </a:t>
            </a:r>
            <a:r>
              <a:rPr lang="en-US" sz="2800" dirty="0" smtClean="0"/>
              <a:t>and provide </a:t>
            </a:r>
            <a:r>
              <a:rPr lang="en-US" sz="2800" dirty="0"/>
              <a:t>feedback about the process.</a:t>
            </a:r>
          </a:p>
          <a:p>
            <a:r>
              <a:rPr lang="en-US" sz="2800" dirty="0" smtClean="0"/>
              <a:t>Ask </a:t>
            </a:r>
            <a:r>
              <a:rPr lang="en-US" sz="2800" dirty="0"/>
              <a:t>to participate on the state, </a:t>
            </a:r>
            <a:r>
              <a:rPr lang="en-US" sz="2800" dirty="0" smtClean="0"/>
              <a:t>district, or </a:t>
            </a:r>
            <a:r>
              <a:rPr lang="en-US" sz="2800" dirty="0"/>
              <a:t>school </a:t>
            </a:r>
            <a:r>
              <a:rPr lang="en-US" sz="2800" dirty="0" smtClean="0"/>
              <a:t>SW-PBS </a:t>
            </a:r>
            <a:r>
              <a:rPr lang="en-US" sz="2800" dirty="0"/>
              <a:t>Leadership team.</a:t>
            </a:r>
          </a:p>
          <a:p>
            <a:r>
              <a:rPr lang="en-US" sz="2800" dirty="0" smtClean="0"/>
              <a:t>Help </a:t>
            </a:r>
            <a:r>
              <a:rPr lang="en-US" sz="2800" dirty="0"/>
              <a:t>your school design </a:t>
            </a:r>
            <a:r>
              <a:rPr lang="en-US" sz="2800" dirty="0" smtClean="0"/>
              <a:t>parent involvement</a:t>
            </a:r>
            <a:r>
              <a:rPr lang="en-US" sz="2800" dirty="0"/>
              <a:t> </a:t>
            </a:r>
            <a:r>
              <a:rPr lang="en-US" sz="2800" dirty="0" smtClean="0"/>
              <a:t>activities </a:t>
            </a:r>
            <a:r>
              <a:rPr lang="en-US" sz="2800" dirty="0"/>
              <a:t>in </a:t>
            </a:r>
            <a:r>
              <a:rPr lang="en-US" sz="2800" dirty="0" smtClean="0"/>
              <a:t>SW-PBS</a:t>
            </a:r>
            <a:r>
              <a:rPr lang="en-US" sz="2800" dirty="0"/>
              <a:t>.</a:t>
            </a:r>
          </a:p>
          <a:p>
            <a:r>
              <a:rPr lang="en-US" sz="2800" dirty="0" smtClean="0"/>
              <a:t>Participate </a:t>
            </a:r>
            <a:r>
              <a:rPr lang="en-US" sz="2800" dirty="0"/>
              <a:t>on Targeted or Intensive </a:t>
            </a:r>
            <a:r>
              <a:rPr lang="en-US" sz="2800" dirty="0" smtClean="0"/>
              <a:t>level teams </a:t>
            </a:r>
            <a:r>
              <a:rPr lang="en-US" sz="2800" dirty="0"/>
              <a:t>as they relate to your child.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Here are some questions</a:t>
            </a:r>
            <a:br>
              <a:rPr lang="en-US" dirty="0"/>
            </a:br>
            <a:r>
              <a:rPr lang="en-US" dirty="0"/>
              <a:t>to ask…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What is in place at the Universal level of </a:t>
            </a:r>
            <a:r>
              <a:rPr lang="en-US" dirty="0" smtClean="0"/>
              <a:t>SW-PBS </a:t>
            </a:r>
            <a:r>
              <a:rPr lang="en-US" dirty="0" smtClean="0"/>
              <a:t>in the </a:t>
            </a:r>
            <a:r>
              <a:rPr lang="en-US" dirty="0"/>
              <a:t>classroom and school-wide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are the school-wide and </a:t>
            </a:r>
            <a:r>
              <a:rPr lang="en-US" dirty="0" smtClean="0"/>
              <a:t>classroom behavior</a:t>
            </a:r>
            <a:r>
              <a:rPr lang="en-US" dirty="0"/>
              <a:t> </a:t>
            </a:r>
            <a:r>
              <a:rPr lang="en-US" dirty="0" smtClean="0"/>
              <a:t>expectations?</a:t>
            </a:r>
          </a:p>
          <a:p>
            <a:endParaRPr lang="en-US" dirty="0"/>
          </a:p>
          <a:p>
            <a:r>
              <a:rPr lang="en-US" dirty="0" smtClean="0"/>
              <a:t>How </a:t>
            </a:r>
            <a:r>
              <a:rPr lang="en-US" dirty="0"/>
              <a:t>will the school communicate with me if </a:t>
            </a:r>
            <a:r>
              <a:rPr lang="en-US" dirty="0" smtClean="0"/>
              <a:t>my child </a:t>
            </a:r>
            <a:r>
              <a:rPr lang="en-US" dirty="0"/>
              <a:t>needs extra help with behavior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my child is having behavior problems, </a:t>
            </a:r>
            <a:r>
              <a:rPr lang="en-US" dirty="0" smtClean="0"/>
              <a:t>what evidence-based </a:t>
            </a:r>
            <a:r>
              <a:rPr lang="en-US" dirty="0"/>
              <a:t>interventions will be used to </a:t>
            </a:r>
            <a:r>
              <a:rPr lang="en-US" dirty="0" smtClean="0"/>
              <a:t>help my </a:t>
            </a:r>
            <a:r>
              <a:rPr lang="en-US" dirty="0"/>
              <a:t>child?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questions…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/>
              <a:t>What assessments will be used to develop </a:t>
            </a:r>
            <a:r>
              <a:rPr lang="en-US" sz="2600" dirty="0" smtClean="0"/>
              <a:t>a behavior </a:t>
            </a:r>
            <a:r>
              <a:rPr lang="en-US" sz="2600" dirty="0"/>
              <a:t>plan for my child?</a:t>
            </a:r>
          </a:p>
          <a:p>
            <a:r>
              <a:rPr lang="en-US" sz="2600" dirty="0" smtClean="0"/>
              <a:t>How </a:t>
            </a:r>
            <a:r>
              <a:rPr lang="en-US" sz="2600" dirty="0"/>
              <a:t>will the school inform me about the </a:t>
            </a:r>
            <a:r>
              <a:rPr lang="en-US" sz="2600" dirty="0" smtClean="0"/>
              <a:t>results of </a:t>
            </a:r>
            <a:r>
              <a:rPr lang="en-US" sz="2600" dirty="0"/>
              <a:t>collecting information on my child?</a:t>
            </a:r>
          </a:p>
          <a:p>
            <a:r>
              <a:rPr lang="en-US" sz="2600" dirty="0" smtClean="0"/>
              <a:t>How </a:t>
            </a:r>
            <a:r>
              <a:rPr lang="en-US" sz="2600" dirty="0"/>
              <a:t>will I be notified and involved if my </a:t>
            </a:r>
            <a:r>
              <a:rPr lang="en-US" sz="2600" dirty="0" smtClean="0"/>
              <a:t>child needs </a:t>
            </a:r>
            <a:r>
              <a:rPr lang="en-US" sz="2600" dirty="0"/>
              <a:t>Targeted or Intensive supports?</a:t>
            </a:r>
          </a:p>
          <a:p>
            <a:r>
              <a:rPr lang="en-US" sz="2600" dirty="0" smtClean="0"/>
              <a:t>What </a:t>
            </a:r>
            <a:r>
              <a:rPr lang="en-US" sz="2600" dirty="0"/>
              <a:t>resources are available in the school </a:t>
            </a:r>
            <a:r>
              <a:rPr lang="en-US" sz="2600" dirty="0" smtClean="0"/>
              <a:t>and community </a:t>
            </a:r>
            <a:r>
              <a:rPr lang="en-US" sz="2600" dirty="0"/>
              <a:t>to help with improving my </a:t>
            </a:r>
            <a:r>
              <a:rPr lang="en-US" sz="2600" dirty="0" smtClean="0"/>
              <a:t>child’s behavior?</a:t>
            </a:r>
            <a:endParaRPr lang="en-US" sz="2600" dirty="0"/>
          </a:p>
          <a:p>
            <a:r>
              <a:rPr lang="en-US" sz="2600" dirty="0" smtClean="0"/>
              <a:t>How </a:t>
            </a:r>
            <a:r>
              <a:rPr lang="en-US" sz="2600" dirty="0"/>
              <a:t>can I work with the school to promote </a:t>
            </a:r>
            <a:r>
              <a:rPr lang="en-US" sz="2600" dirty="0" smtClean="0"/>
              <a:t>SW-PBS </a:t>
            </a:r>
            <a:r>
              <a:rPr lang="en-US" sz="2600" dirty="0" smtClean="0"/>
              <a:t>at </a:t>
            </a:r>
            <a:r>
              <a:rPr lang="en-US" sz="2600" dirty="0"/>
              <a:t>home?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can I be involved if my </a:t>
            </a:r>
            <a:r>
              <a:rPr lang="en-US" b="1" dirty="0" smtClean="0"/>
              <a:t>child needs </a:t>
            </a:r>
            <a:r>
              <a:rPr lang="en-US" b="1" dirty="0"/>
              <a:t>Intensive level supports?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81200"/>
            <a:ext cx="7498080" cy="4267200"/>
          </a:xfrm>
        </p:spPr>
        <p:txBody>
          <a:bodyPr>
            <a:normAutofit/>
          </a:bodyPr>
          <a:lstStyle/>
          <a:p>
            <a:r>
              <a:rPr lang="en-US" sz="2800" dirty="0"/>
              <a:t>You will be involved with your </a:t>
            </a:r>
            <a:r>
              <a:rPr lang="en-US" sz="2800" dirty="0" smtClean="0"/>
              <a:t>child’s evaluation</a:t>
            </a:r>
            <a:r>
              <a:rPr lang="en-US" sz="2800" dirty="0"/>
              <a:t>, education, and behavior plan.</a:t>
            </a:r>
          </a:p>
          <a:p>
            <a:r>
              <a:rPr lang="en-US" sz="2800" dirty="0" smtClean="0"/>
              <a:t>The </a:t>
            </a:r>
            <a:r>
              <a:rPr lang="en-US" sz="2800" dirty="0"/>
              <a:t>knowledge you bring to the </a:t>
            </a:r>
            <a:r>
              <a:rPr lang="en-US" sz="2800" dirty="0" smtClean="0"/>
              <a:t>table about </a:t>
            </a:r>
            <a:r>
              <a:rPr lang="en-US" sz="2800" dirty="0"/>
              <a:t>your child’s development, </a:t>
            </a:r>
            <a:r>
              <a:rPr lang="en-US" sz="2800" dirty="0" smtClean="0"/>
              <a:t>medical history</a:t>
            </a:r>
            <a:r>
              <a:rPr lang="en-US" sz="2800" dirty="0"/>
              <a:t>, strengths, interests, and needs </a:t>
            </a:r>
            <a:r>
              <a:rPr lang="en-US" sz="2800" dirty="0" smtClean="0"/>
              <a:t>is an </a:t>
            </a:r>
            <a:r>
              <a:rPr lang="en-US" sz="2800" dirty="0"/>
              <a:t>important resource to the team </a:t>
            </a:r>
            <a:r>
              <a:rPr lang="en-US" sz="2800" dirty="0" smtClean="0"/>
              <a:t>in creating </a:t>
            </a:r>
            <a:r>
              <a:rPr lang="en-US" sz="2800" dirty="0"/>
              <a:t>an effective Behavior </a:t>
            </a:r>
            <a:r>
              <a:rPr lang="en-US" sz="2800" dirty="0" smtClean="0"/>
              <a:t>Support Plan </a:t>
            </a:r>
            <a:r>
              <a:rPr lang="en-US" sz="2800" dirty="0"/>
              <a:t>(BSP)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 participates?</a:t>
            </a:r>
            <a:br>
              <a:rPr lang="en-US" dirty="0"/>
            </a:br>
            <a:r>
              <a:rPr lang="en-US" dirty="0"/>
              <a:t>Where does it happen?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SW-PBS </a:t>
            </a:r>
            <a:r>
              <a:rPr lang="en-US" dirty="0"/>
              <a:t>is used with all students </a:t>
            </a:r>
            <a:r>
              <a:rPr lang="en-US" dirty="0" smtClean="0"/>
              <a:t>and across </a:t>
            </a:r>
            <a:r>
              <a:rPr lang="en-US" dirty="0"/>
              <a:t>all school </a:t>
            </a:r>
            <a:r>
              <a:rPr lang="en-US" dirty="0" smtClean="0"/>
              <a:t>environments, including </a:t>
            </a:r>
            <a:r>
              <a:rPr lang="en-US" dirty="0"/>
              <a:t>the lunchroom </a:t>
            </a:r>
            <a:r>
              <a:rPr lang="en-US" dirty="0" smtClean="0"/>
              <a:t>and playground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can I be involved if my </a:t>
            </a:r>
            <a:r>
              <a:rPr lang="en-US" b="1" dirty="0" smtClean="0"/>
              <a:t>child needs </a:t>
            </a:r>
            <a:r>
              <a:rPr lang="en-US" b="1" dirty="0"/>
              <a:t>Intensive level supports?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81200"/>
            <a:ext cx="7498080" cy="4267200"/>
          </a:xfrm>
        </p:spPr>
        <p:txBody>
          <a:bodyPr>
            <a:normAutofit/>
          </a:bodyPr>
          <a:lstStyle/>
          <a:p>
            <a:r>
              <a:rPr lang="en-US" sz="2800" dirty="0"/>
              <a:t>A strong partnership between your </a:t>
            </a:r>
            <a:r>
              <a:rPr lang="en-US" sz="2800" dirty="0" smtClean="0"/>
              <a:t>family and </a:t>
            </a:r>
            <a:r>
              <a:rPr lang="en-US" sz="2800" dirty="0"/>
              <a:t>the school helps to create </a:t>
            </a:r>
            <a:r>
              <a:rPr lang="en-US" sz="2800" dirty="0" smtClean="0"/>
              <a:t>consistency across </a:t>
            </a:r>
            <a:r>
              <a:rPr lang="en-US" sz="2800" dirty="0"/>
              <a:t>home and school settings and </a:t>
            </a:r>
            <a:r>
              <a:rPr lang="en-US" sz="2800" dirty="0" smtClean="0"/>
              <a:t>to improve </a:t>
            </a:r>
            <a:r>
              <a:rPr lang="en-US" sz="2800" dirty="0"/>
              <a:t>results for your child.</a:t>
            </a:r>
          </a:p>
          <a:p>
            <a:r>
              <a:rPr lang="en-US" sz="2800" dirty="0" smtClean="0"/>
              <a:t>If </a:t>
            </a:r>
            <a:r>
              <a:rPr lang="en-US" sz="2800" dirty="0"/>
              <a:t>your child is not on an IEP or 504 </a:t>
            </a:r>
            <a:r>
              <a:rPr lang="en-US" sz="2800" dirty="0" smtClean="0"/>
              <a:t>plan, you </a:t>
            </a:r>
            <a:r>
              <a:rPr lang="en-US" sz="2800" dirty="0"/>
              <a:t>or the school may make a referral </a:t>
            </a:r>
            <a:r>
              <a:rPr lang="en-US" sz="2800" dirty="0" smtClean="0"/>
              <a:t>for a </a:t>
            </a:r>
            <a:r>
              <a:rPr lang="en-US" sz="2800" dirty="0"/>
              <a:t>special education or Section </a:t>
            </a:r>
            <a:r>
              <a:rPr lang="en-US" sz="2800" dirty="0" smtClean="0"/>
              <a:t>504 evaluation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can I be involved if my </a:t>
            </a:r>
            <a:r>
              <a:rPr lang="en-US" b="1" dirty="0" smtClean="0"/>
              <a:t>child needs </a:t>
            </a:r>
            <a:r>
              <a:rPr lang="en-US" b="1" dirty="0"/>
              <a:t>Intensive level supports?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362200"/>
            <a:ext cx="7498080" cy="3886200"/>
          </a:xfrm>
        </p:spPr>
        <p:txBody>
          <a:bodyPr>
            <a:normAutofit/>
          </a:bodyPr>
          <a:lstStyle/>
          <a:p>
            <a:r>
              <a:rPr lang="en-US" sz="2800" dirty="0"/>
              <a:t>If your child is already </a:t>
            </a:r>
            <a:r>
              <a:rPr lang="en-US" sz="2800" dirty="0" smtClean="0"/>
              <a:t>receiving special </a:t>
            </a:r>
            <a:r>
              <a:rPr lang="en-US" sz="2800" dirty="0"/>
              <a:t>education or Section </a:t>
            </a:r>
            <a:r>
              <a:rPr lang="en-US" sz="2800" dirty="0" smtClean="0"/>
              <a:t>504 supports</a:t>
            </a:r>
            <a:r>
              <a:rPr lang="en-US" sz="2800" dirty="0"/>
              <a:t>, the information you </a:t>
            </a:r>
            <a:r>
              <a:rPr lang="en-US" sz="2800" dirty="0" smtClean="0"/>
              <a:t>share with </a:t>
            </a:r>
            <a:r>
              <a:rPr lang="en-US" sz="2800" dirty="0"/>
              <a:t>the team will be used </a:t>
            </a:r>
            <a:r>
              <a:rPr lang="en-US" sz="2800" dirty="0" smtClean="0"/>
              <a:t>to develop </a:t>
            </a:r>
            <a:r>
              <a:rPr lang="en-US" sz="2800" dirty="0"/>
              <a:t>individualized academic </a:t>
            </a:r>
            <a:r>
              <a:rPr lang="en-US" sz="2800" dirty="0" smtClean="0"/>
              <a:t>and behavior </a:t>
            </a:r>
            <a:r>
              <a:rPr lang="en-US" sz="2800" dirty="0"/>
              <a:t>support through an IEP </a:t>
            </a:r>
            <a:r>
              <a:rPr lang="en-US" sz="2800" dirty="0" smtClean="0"/>
              <a:t>or 504 </a:t>
            </a:r>
            <a:r>
              <a:rPr lang="en-US" sz="2800" dirty="0"/>
              <a:t>plan.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can I be involved if my </a:t>
            </a:r>
            <a:r>
              <a:rPr lang="en-US" b="1" dirty="0" smtClean="0"/>
              <a:t>child needs </a:t>
            </a:r>
            <a:r>
              <a:rPr lang="en-US" b="1" dirty="0"/>
              <a:t>Intensive level supports?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133600"/>
            <a:ext cx="7498080" cy="4114800"/>
          </a:xfrm>
        </p:spPr>
        <p:txBody>
          <a:bodyPr>
            <a:normAutofit/>
          </a:bodyPr>
          <a:lstStyle/>
          <a:p>
            <a:r>
              <a:rPr lang="en-US" sz="2800" dirty="0"/>
              <a:t>Local community mental health </a:t>
            </a:r>
            <a:r>
              <a:rPr lang="en-US" sz="2800" dirty="0" smtClean="0"/>
              <a:t>agencies often </a:t>
            </a:r>
            <a:r>
              <a:rPr lang="en-US" sz="2800" dirty="0"/>
              <a:t>provide services that schools </a:t>
            </a:r>
            <a:r>
              <a:rPr lang="en-US" sz="2800" dirty="0" smtClean="0"/>
              <a:t>cannot to </a:t>
            </a:r>
            <a:r>
              <a:rPr lang="en-US" sz="2800" dirty="0"/>
              <a:t>offer, such as mental health </a:t>
            </a:r>
            <a:r>
              <a:rPr lang="en-US" sz="2800" dirty="0" smtClean="0"/>
              <a:t>counseling, intensive </a:t>
            </a:r>
            <a:r>
              <a:rPr lang="en-US" sz="2800" dirty="0"/>
              <a:t>family-based services, </a:t>
            </a:r>
            <a:r>
              <a:rPr lang="en-US" sz="2800" dirty="0" smtClean="0"/>
              <a:t>or wraparound </a:t>
            </a:r>
            <a:r>
              <a:rPr lang="en-US" sz="2800" dirty="0"/>
              <a:t>services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smtClean="0"/>
              <a:t>When </a:t>
            </a:r>
            <a:r>
              <a:rPr lang="en-US" sz="2800" dirty="0"/>
              <a:t>your child needs services </a:t>
            </a:r>
            <a:r>
              <a:rPr lang="en-US" sz="2800" dirty="0" smtClean="0"/>
              <a:t>from multiple </a:t>
            </a:r>
            <a:r>
              <a:rPr lang="en-US" sz="2800" dirty="0"/>
              <a:t>agencies, he or she may </a:t>
            </a:r>
            <a:r>
              <a:rPr lang="en-US" sz="2800" dirty="0" smtClean="0"/>
              <a:t>benefit from </a:t>
            </a:r>
            <a:r>
              <a:rPr lang="en-US" sz="2800" dirty="0"/>
              <a:t>a Coordinated Service Plan.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Coordinated Services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You or the school may request </a:t>
            </a:r>
            <a:r>
              <a:rPr lang="en-US" sz="2800" dirty="0" smtClean="0"/>
              <a:t>a Coordinated </a:t>
            </a:r>
            <a:r>
              <a:rPr lang="en-US" sz="2800" dirty="0"/>
              <a:t>Service Plan Team meeting </a:t>
            </a:r>
            <a:r>
              <a:rPr lang="en-US" sz="2800" dirty="0" smtClean="0"/>
              <a:t>to discuss </a:t>
            </a:r>
            <a:r>
              <a:rPr lang="en-US" sz="2800" dirty="0"/>
              <a:t>your child’s needs and how </a:t>
            </a:r>
            <a:r>
              <a:rPr lang="en-US" sz="2800" dirty="0" smtClean="0"/>
              <a:t>to coordinate </a:t>
            </a:r>
            <a:r>
              <a:rPr lang="en-US" sz="2800" dirty="0"/>
              <a:t>services between </a:t>
            </a:r>
            <a:r>
              <a:rPr lang="en-US" sz="2800" dirty="0" smtClean="0"/>
              <a:t>agencies, such </a:t>
            </a:r>
            <a:r>
              <a:rPr lang="en-US" sz="2800" dirty="0"/>
              <a:t>as education, mental health, </a:t>
            </a:r>
            <a:r>
              <a:rPr lang="en-US" sz="2800" dirty="0" smtClean="0"/>
              <a:t>and family </a:t>
            </a:r>
            <a:r>
              <a:rPr lang="en-US" sz="2800" dirty="0"/>
              <a:t>services.</a:t>
            </a:r>
          </a:p>
          <a:p>
            <a:r>
              <a:rPr lang="en-US" sz="2800" dirty="0" smtClean="0"/>
              <a:t>The </a:t>
            </a:r>
            <a:r>
              <a:rPr lang="en-US" sz="2800" dirty="0"/>
              <a:t>plan, while not an actual entitlement </a:t>
            </a:r>
            <a:r>
              <a:rPr lang="en-US" sz="2800" dirty="0" smtClean="0"/>
              <a:t>to services</a:t>
            </a:r>
            <a:r>
              <a:rPr lang="en-US" sz="2800" dirty="0"/>
              <a:t>, describes how services </a:t>
            </a:r>
            <a:r>
              <a:rPr lang="en-US" sz="2800" dirty="0" smtClean="0"/>
              <a:t>and supports </a:t>
            </a:r>
            <a:r>
              <a:rPr lang="en-US" sz="2800" dirty="0"/>
              <a:t>will be delivered and who </a:t>
            </a:r>
            <a:r>
              <a:rPr lang="en-US" sz="2800" dirty="0" smtClean="0"/>
              <a:t>will deliver </a:t>
            </a:r>
            <a:r>
              <a:rPr lang="en-US" sz="2800" dirty="0"/>
              <a:t>them.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Alaska Department of Education &amp; Early Development SW-PBS technical </a:t>
            </a:r>
            <a:r>
              <a:rPr lang="en-US" sz="2800" b="1" smtClean="0"/>
              <a:t>assistance </a:t>
            </a:r>
            <a:r>
              <a:rPr lang="en-US" sz="2800" b="1" smtClean="0"/>
              <a:t>www.education.alaska.gov</a:t>
            </a:r>
            <a:endParaRPr lang="en-US" sz="2800" b="1" dirty="0" smtClean="0"/>
          </a:p>
          <a:p>
            <a:r>
              <a:rPr lang="en-US" sz="2800" b="1" dirty="0" smtClean="0"/>
              <a:t>Stone Soup Group </a:t>
            </a:r>
            <a:r>
              <a:rPr lang="en-US" sz="2800" dirty="0" smtClean="0"/>
              <a:t>Alaska’s Parent Information Training Center </a:t>
            </a:r>
            <a:r>
              <a:rPr lang="en-US" sz="2800" dirty="0" smtClean="0">
                <a:hlinkClick r:id="rId2"/>
              </a:rPr>
              <a:t>www.stonesoupgroup.org</a:t>
            </a:r>
            <a:r>
              <a:rPr lang="en-US" sz="2800" dirty="0" smtClean="0"/>
              <a:t> </a:t>
            </a:r>
          </a:p>
          <a:p>
            <a:r>
              <a:rPr lang="en-US" sz="2800" b="1" dirty="0" smtClean="0"/>
              <a:t>Functional </a:t>
            </a:r>
            <a:r>
              <a:rPr lang="en-US" sz="2800" b="1" dirty="0"/>
              <a:t>Behavioral Assessment and Positive </a:t>
            </a:r>
            <a:r>
              <a:rPr lang="en-US" sz="2800" b="1" dirty="0" smtClean="0"/>
              <a:t>Interventions: What </a:t>
            </a:r>
            <a:r>
              <a:rPr lang="en-US" sz="2800" b="1" dirty="0"/>
              <a:t>Parents Need to </a:t>
            </a:r>
            <a:r>
              <a:rPr lang="en-US" sz="2800" b="1" dirty="0" smtClean="0"/>
              <a:t>Know </a:t>
            </a:r>
            <a:r>
              <a:rPr lang="en-US" sz="2800" dirty="0" smtClean="0"/>
              <a:t>PACER </a:t>
            </a:r>
            <a:r>
              <a:rPr lang="en-US" sz="2800" dirty="0"/>
              <a:t>Center (</a:t>
            </a:r>
            <a:r>
              <a:rPr lang="en-US" sz="2800" dirty="0" smtClean="0"/>
              <a:t>2006) www.pacer.org</a:t>
            </a:r>
            <a:endParaRPr lang="en-US" sz="2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OSEP Technical Assistance Center on Positive Behavioral Interventions and Supports </a:t>
            </a:r>
            <a:r>
              <a:rPr lang="en-US" b="1" dirty="0" smtClean="0">
                <a:hlinkClick r:id="rId2"/>
              </a:rPr>
              <a:t>http</a:t>
            </a:r>
            <a:r>
              <a:rPr lang="en-US" b="1" dirty="0">
                <a:hlinkClick r:id="rId2"/>
              </a:rPr>
              <a:t>://</a:t>
            </a:r>
            <a:r>
              <a:rPr lang="en-US" b="1" dirty="0" smtClean="0">
                <a:hlinkClick r:id="rId2"/>
              </a:rPr>
              <a:t>www.pbis.org/</a:t>
            </a:r>
            <a:r>
              <a:rPr lang="en-US" b="1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Center assists state in implementing school-wide Positive </a:t>
            </a:r>
            <a:r>
              <a:rPr lang="en-US" dirty="0" smtClean="0"/>
              <a:t>Behavior Supports </a:t>
            </a:r>
            <a:r>
              <a:rPr lang="en-US" dirty="0"/>
              <a:t>to improve problem behavior and enhance learning environments.</a:t>
            </a:r>
          </a:p>
          <a:p>
            <a:endParaRPr lang="en-US" b="1" dirty="0" smtClean="0"/>
          </a:p>
          <a:p>
            <a:r>
              <a:rPr lang="en-US" b="1" dirty="0" smtClean="0"/>
              <a:t>Association for Positive Behavioral Support </a:t>
            </a:r>
            <a:r>
              <a:rPr lang="en-US" b="1" dirty="0" smtClean="0">
                <a:hlinkClick r:id="rId3"/>
              </a:rPr>
              <a:t>http://www.apbs.org/</a:t>
            </a:r>
            <a:r>
              <a:rPr lang="en-US" b="1" dirty="0" smtClean="0"/>
              <a:t> </a:t>
            </a:r>
            <a:r>
              <a:rPr lang="en-US" dirty="0" smtClean="0"/>
              <a:t>The Association for Positive Behavior Support is an international organization dedicated to the advancement of positive behavior support.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smtClean="0"/>
              <a:t>SW-PBS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schools take a positive </a:t>
            </a:r>
            <a:r>
              <a:rPr lang="en-US" dirty="0" smtClean="0"/>
              <a:t>approach toward </a:t>
            </a:r>
            <a:r>
              <a:rPr lang="en-US" dirty="0"/>
              <a:t>addressing discipline, </a:t>
            </a:r>
            <a:r>
              <a:rPr lang="en-US" dirty="0" smtClean="0"/>
              <a:t>school climate </a:t>
            </a:r>
            <a:r>
              <a:rPr lang="en-US" dirty="0"/>
              <a:t>improves.</a:t>
            </a:r>
          </a:p>
          <a:p>
            <a:r>
              <a:rPr lang="en-US" dirty="0" smtClean="0"/>
              <a:t>Students </a:t>
            </a:r>
            <a:r>
              <a:rPr lang="en-US" dirty="0"/>
              <a:t>spend more time in </a:t>
            </a:r>
            <a:r>
              <a:rPr lang="en-US" dirty="0" smtClean="0"/>
              <a:t>their classrooms </a:t>
            </a:r>
            <a:r>
              <a:rPr lang="en-US" dirty="0"/>
              <a:t>rather than in the </a:t>
            </a:r>
            <a:r>
              <a:rPr lang="en-US" dirty="0" smtClean="0"/>
              <a:t>principal’s office</a:t>
            </a:r>
            <a:r>
              <a:rPr lang="en-US" dirty="0"/>
              <a:t>, and teachers spend more time </a:t>
            </a:r>
            <a:r>
              <a:rPr lang="en-US" dirty="0" smtClean="0"/>
              <a:t>on instruction </a:t>
            </a:r>
            <a:r>
              <a:rPr lang="en-US" dirty="0"/>
              <a:t>rather than on discipline.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</a:t>
            </a:r>
            <a:r>
              <a:rPr lang="en-US" dirty="0" smtClean="0"/>
              <a:t>SW-PBS </a:t>
            </a:r>
            <a:r>
              <a:rPr lang="en-US" dirty="0"/>
              <a:t>schools…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a </a:t>
            </a:r>
            <a:r>
              <a:rPr lang="en-US" dirty="0" smtClean="0"/>
              <a:t>SW-PBS </a:t>
            </a:r>
            <a:r>
              <a:rPr lang="en-US" dirty="0"/>
              <a:t>school, teachers, </a:t>
            </a:r>
            <a:r>
              <a:rPr lang="en-US" dirty="0" smtClean="0"/>
              <a:t>administrators, counselors</a:t>
            </a:r>
            <a:r>
              <a:rPr lang="en-US" dirty="0"/>
              <a:t>, and family members </a:t>
            </a:r>
            <a:r>
              <a:rPr lang="en-US" dirty="0" smtClean="0"/>
              <a:t>work together </a:t>
            </a:r>
            <a:r>
              <a:rPr lang="en-US" dirty="0"/>
              <a:t>to teach and support </a:t>
            </a:r>
            <a:r>
              <a:rPr lang="en-US" dirty="0" smtClean="0"/>
              <a:t>behavior expectations </a:t>
            </a:r>
            <a:r>
              <a:rPr lang="en-US" dirty="0"/>
              <a:t>at school.</a:t>
            </a:r>
          </a:p>
          <a:p>
            <a:r>
              <a:rPr lang="en-US" dirty="0" smtClean="0"/>
              <a:t>All </a:t>
            </a:r>
            <a:r>
              <a:rPr lang="en-US" dirty="0"/>
              <a:t>school personnel are responsible </a:t>
            </a:r>
            <a:r>
              <a:rPr lang="en-US" dirty="0" smtClean="0"/>
              <a:t>for knowing </a:t>
            </a:r>
            <a:r>
              <a:rPr lang="en-US" dirty="0"/>
              <a:t>the behavior expectations </a:t>
            </a:r>
            <a:r>
              <a:rPr lang="en-US" dirty="0" smtClean="0"/>
              <a:t>and providing </a:t>
            </a:r>
            <a:r>
              <a:rPr lang="en-US" dirty="0"/>
              <a:t>consistent positive feedback </a:t>
            </a:r>
            <a:r>
              <a:rPr lang="en-US" dirty="0" smtClean="0"/>
              <a:t>to students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SW-PBS</a:t>
            </a:r>
            <a:r>
              <a:rPr lang="en-US" dirty="0"/>
              <a:t>: Three Tiers of</a:t>
            </a:r>
            <a:br>
              <a:rPr lang="en-US" dirty="0"/>
            </a:br>
            <a:r>
              <a:rPr lang="en-US" dirty="0"/>
              <a:t>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Tier </a:t>
            </a:r>
            <a:r>
              <a:rPr lang="en-US" dirty="0"/>
              <a:t>One: The “Universal” level, </a:t>
            </a:r>
            <a:r>
              <a:rPr lang="en-US" dirty="0" smtClean="0"/>
              <a:t>which is </a:t>
            </a:r>
            <a:r>
              <a:rPr lang="en-US" dirty="0"/>
              <a:t>designed to support all students.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Tier Two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Tier </a:t>
            </a:r>
            <a:r>
              <a:rPr lang="en-US" dirty="0"/>
              <a:t>Two: About 15% of students </a:t>
            </a:r>
            <a:r>
              <a:rPr lang="en-US" dirty="0" smtClean="0"/>
              <a:t>will need </a:t>
            </a:r>
            <a:r>
              <a:rPr lang="en-US" dirty="0"/>
              <a:t>the “Targeted” level of </a:t>
            </a:r>
            <a:r>
              <a:rPr lang="en-US" dirty="0" smtClean="0"/>
              <a:t>support through </a:t>
            </a:r>
            <a:r>
              <a:rPr lang="en-US" dirty="0"/>
              <a:t>small-group interventions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Tier Three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Tier </a:t>
            </a:r>
            <a:r>
              <a:rPr lang="en-US" dirty="0"/>
              <a:t>Three: 5%, may require </a:t>
            </a:r>
            <a:r>
              <a:rPr lang="en-US" dirty="0" smtClean="0"/>
              <a:t>support at </a:t>
            </a:r>
            <a:r>
              <a:rPr lang="en-US" dirty="0"/>
              <a:t>the “Intensive” level, </a:t>
            </a:r>
            <a:r>
              <a:rPr lang="en-US" dirty="0" smtClean="0"/>
              <a:t>which involves </a:t>
            </a:r>
            <a:r>
              <a:rPr lang="en-US" dirty="0"/>
              <a:t>individualized and </a:t>
            </a:r>
            <a:r>
              <a:rPr lang="en-US" dirty="0" smtClean="0"/>
              <a:t>specialized interventions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SW-PBS </a:t>
            </a:r>
            <a:r>
              <a:rPr lang="en-US" dirty="0"/>
              <a:t>is effective &amp; evidence</a:t>
            </a:r>
            <a:br>
              <a:rPr lang="en-US" dirty="0"/>
            </a:br>
            <a:r>
              <a:rPr lang="en-US" dirty="0"/>
              <a:t>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SW-PBS </a:t>
            </a:r>
            <a:r>
              <a:rPr lang="en-US" sz="2800" dirty="0"/>
              <a:t>requires schools to identify and </a:t>
            </a:r>
            <a:r>
              <a:rPr lang="en-US" sz="2800" dirty="0" smtClean="0"/>
              <a:t>use practices </a:t>
            </a:r>
            <a:r>
              <a:rPr lang="en-US" sz="2800" dirty="0"/>
              <a:t>that have proven to be </a:t>
            </a:r>
            <a:r>
              <a:rPr lang="en-US" sz="2800" b="1" dirty="0" smtClean="0"/>
              <a:t>effective or </a:t>
            </a:r>
            <a:r>
              <a:rPr lang="en-US" sz="2800" b="1" dirty="0"/>
              <a:t>evidence-based in each of the </a:t>
            </a:r>
            <a:r>
              <a:rPr lang="en-US" sz="2800" b="1" dirty="0" smtClean="0"/>
              <a:t>three </a:t>
            </a:r>
            <a:r>
              <a:rPr lang="en-US" sz="2800" dirty="0" smtClean="0"/>
              <a:t>tiers </a:t>
            </a:r>
            <a:r>
              <a:rPr lang="en-US" sz="2800" dirty="0"/>
              <a:t>of support for students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smtClean="0"/>
              <a:t>The </a:t>
            </a:r>
            <a:r>
              <a:rPr lang="en-US" sz="2800" dirty="0"/>
              <a:t>use of evidence-based </a:t>
            </a:r>
            <a:r>
              <a:rPr lang="en-US" sz="2800" dirty="0" smtClean="0"/>
              <a:t>practices eliminates </a:t>
            </a:r>
            <a:r>
              <a:rPr lang="en-US" sz="2800" dirty="0"/>
              <a:t>“hit or miss” i</a:t>
            </a:r>
            <a:r>
              <a:rPr lang="en-US" sz="2800" dirty="0" smtClean="0"/>
              <a:t>n addressing</a:t>
            </a:r>
            <a:r>
              <a:rPr lang="en-US" sz="2800" dirty="0"/>
              <a:t> </a:t>
            </a:r>
            <a:r>
              <a:rPr lang="en-US" sz="2800" dirty="0" smtClean="0"/>
              <a:t>behavior </a:t>
            </a:r>
            <a:r>
              <a:rPr lang="en-US" sz="2800" dirty="0"/>
              <a:t>problems.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178</TotalTime>
  <Words>1482</Words>
  <Application>Microsoft Office PowerPoint</Application>
  <PresentationFormat>On-screen Show (4:3)</PresentationFormat>
  <Paragraphs>149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Solstice</vt:lpstr>
      <vt:lpstr>Parent Introduction  to School-wide Positive Behavior Supports (SW-PBS)</vt:lpstr>
      <vt:lpstr>What is SW-PBS?</vt:lpstr>
      <vt:lpstr>Who participates? Where does it happen?</vt:lpstr>
      <vt:lpstr>Why SW-PBS?</vt:lpstr>
      <vt:lpstr>About SW-PBS schools…</vt:lpstr>
      <vt:lpstr>SW-PBS: Three Tiers of Intervention</vt:lpstr>
      <vt:lpstr>Tier Two</vt:lpstr>
      <vt:lpstr>Tier Three</vt:lpstr>
      <vt:lpstr>SW-PBS is effective &amp; evidence based</vt:lpstr>
      <vt:lpstr>How does SW-PBS improve school climate?</vt:lpstr>
      <vt:lpstr>Families play an important role</vt:lpstr>
      <vt:lpstr>Who is responsible for SW-PBS in the schools?</vt:lpstr>
      <vt:lpstr>Parents?</vt:lpstr>
      <vt:lpstr>SW-PBS focuses on three elements</vt:lpstr>
      <vt:lpstr>How long does it take?</vt:lpstr>
      <vt:lpstr>How does SW-PBS work?</vt:lpstr>
      <vt:lpstr>Universal level continued…</vt:lpstr>
      <vt:lpstr>Targeted Level of Supports</vt:lpstr>
      <vt:lpstr>Targeted level continued…</vt:lpstr>
      <vt:lpstr>Intensive Level of Supports</vt:lpstr>
      <vt:lpstr>Intensive level continued…</vt:lpstr>
      <vt:lpstr>Functional Behavior Assessments</vt:lpstr>
      <vt:lpstr>Steps in an FBA include …</vt:lpstr>
      <vt:lpstr>Steps in an FBA include …</vt:lpstr>
      <vt:lpstr>Function Behavioral Assessments</vt:lpstr>
      <vt:lpstr>What can I do to get involved in SW-PBS?</vt:lpstr>
      <vt:lpstr>Here are some questions to ask…</vt:lpstr>
      <vt:lpstr>More questions… </vt:lpstr>
      <vt:lpstr>How can I be involved if my child needs Intensive level supports?</vt:lpstr>
      <vt:lpstr>How can I be involved if my child needs Intensive level supports?</vt:lpstr>
      <vt:lpstr>How can I be involved if my child needs Intensive level supports?</vt:lpstr>
      <vt:lpstr>How can I be involved if my child needs Intensive level supports?</vt:lpstr>
      <vt:lpstr>Coordinated Services Plan</vt:lpstr>
      <vt:lpstr>Resources</vt:lpstr>
      <vt:lpstr>Resources</vt:lpstr>
    </vt:vector>
  </TitlesOfParts>
  <Company>DEC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Positive Behavior Supports (PBS)</dc:title>
  <dc:creator>Sjfishel</dc:creator>
  <cp:lastModifiedBy>Sjfishel</cp:lastModifiedBy>
  <cp:revision>13</cp:revision>
  <cp:lastPrinted>1601-01-01T00:00:00Z</cp:lastPrinted>
  <dcterms:created xsi:type="dcterms:W3CDTF">2012-07-24T19:49:13Z</dcterms:created>
  <dcterms:modified xsi:type="dcterms:W3CDTF">2012-10-04T23:16:14Z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TC010170701033</vt:lpwstr>
  </property>
</Properties>
</file>