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embeddings/oleObject1.bin" ContentType="application/vnd.openxmlformats-officedocument.oleObject"/>
  <Override PartName="/ppt/embeddings/oleObject2.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3.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9" r:id="rId1"/>
  </p:sldMasterIdLst>
  <p:notesMasterIdLst>
    <p:notesMasterId r:id="rId59"/>
  </p:notesMasterIdLst>
  <p:sldIdLst>
    <p:sldId id="256" r:id="rId2"/>
    <p:sldId id="257" r:id="rId3"/>
    <p:sldId id="333" r:id="rId4"/>
    <p:sldId id="310" r:id="rId5"/>
    <p:sldId id="357" r:id="rId6"/>
    <p:sldId id="329" r:id="rId7"/>
    <p:sldId id="361" r:id="rId8"/>
    <p:sldId id="346" r:id="rId9"/>
    <p:sldId id="363" r:id="rId10"/>
    <p:sldId id="365" r:id="rId11"/>
    <p:sldId id="366" r:id="rId12"/>
    <p:sldId id="364" r:id="rId13"/>
    <p:sldId id="320" r:id="rId14"/>
    <p:sldId id="345" r:id="rId15"/>
    <p:sldId id="353" r:id="rId16"/>
    <p:sldId id="322" r:id="rId17"/>
    <p:sldId id="321" r:id="rId18"/>
    <p:sldId id="349" r:id="rId19"/>
    <p:sldId id="362" r:id="rId20"/>
    <p:sldId id="319" r:id="rId21"/>
    <p:sldId id="355" r:id="rId22"/>
    <p:sldId id="339" r:id="rId23"/>
    <p:sldId id="295" r:id="rId24"/>
    <p:sldId id="330" r:id="rId25"/>
    <p:sldId id="258" r:id="rId26"/>
    <p:sldId id="298" r:id="rId27"/>
    <p:sldId id="307" r:id="rId28"/>
    <p:sldId id="308" r:id="rId29"/>
    <p:sldId id="351" r:id="rId30"/>
    <p:sldId id="309" r:id="rId31"/>
    <p:sldId id="303" r:id="rId32"/>
    <p:sldId id="354" r:id="rId33"/>
    <p:sldId id="299" r:id="rId34"/>
    <p:sldId id="325" r:id="rId35"/>
    <p:sldId id="314" r:id="rId36"/>
    <p:sldId id="327" r:id="rId37"/>
    <p:sldId id="328" r:id="rId38"/>
    <p:sldId id="324" r:id="rId39"/>
    <p:sldId id="326" r:id="rId40"/>
    <p:sldId id="340" r:id="rId41"/>
    <p:sldId id="341" r:id="rId42"/>
    <p:sldId id="306" r:id="rId43"/>
    <p:sldId id="336" r:id="rId44"/>
    <p:sldId id="300" r:id="rId45"/>
    <p:sldId id="301" r:id="rId46"/>
    <p:sldId id="302" r:id="rId47"/>
    <p:sldId id="283" r:id="rId48"/>
    <p:sldId id="272" r:id="rId49"/>
    <p:sldId id="293" r:id="rId50"/>
    <p:sldId id="343" r:id="rId51"/>
    <p:sldId id="271" r:id="rId52"/>
    <p:sldId id="347" r:id="rId53"/>
    <p:sldId id="285" r:id="rId54"/>
    <p:sldId id="367" r:id="rId55"/>
    <p:sldId id="290" r:id="rId56"/>
    <p:sldId id="282" r:id="rId57"/>
    <p:sldId id="360"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10" autoAdjust="0"/>
  </p:normalViewPr>
  <p:slideViewPr>
    <p:cSldViewPr snapToGrid="0" snapToObjects="1">
      <p:cViewPr varScale="1">
        <p:scale>
          <a:sx n="79" d="100"/>
          <a:sy n="79" d="100"/>
        </p:scale>
        <p:origin x="-2208"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579076653879803"/>
          <c:y val="0.0515873015873016"/>
          <c:w val="0.712286997779124"/>
          <c:h val="0.847884014498191"/>
        </c:manualLayout>
      </c:layout>
      <c:barChart>
        <c:barDir val="col"/>
        <c:grouping val="clustered"/>
        <c:varyColors val="0"/>
        <c:ser>
          <c:idx val="0"/>
          <c:order val="0"/>
          <c:tx>
            <c:strRef>
              <c:f>Sheet1!$B$1</c:f>
              <c:strCache>
                <c:ptCount val="1"/>
                <c:pt idx="0">
                  <c:v>Expectations Defined</c:v>
                </c:pt>
              </c:strCache>
            </c:strRef>
          </c:tx>
          <c:invertIfNegative val="0"/>
          <c:dLbls>
            <c:dLblPos val="inEnd"/>
            <c:showLegendKey val="0"/>
            <c:showVal val="1"/>
            <c:showCatName val="0"/>
            <c:showSerName val="0"/>
            <c:showPercent val="0"/>
            <c:showBubbleSize val="0"/>
            <c:showLeaderLines val="0"/>
          </c:dLbls>
          <c:cat>
            <c:strRef>
              <c:f>Sheet1!$A$2</c:f>
              <c:strCache>
                <c:ptCount val="1"/>
                <c:pt idx="0">
                  <c:v>2011-2012</c:v>
                </c:pt>
              </c:strCache>
            </c:strRef>
          </c:cat>
          <c:val>
            <c:numRef>
              <c:f>Sheet1!$B$2</c:f>
              <c:numCache>
                <c:formatCode>General</c:formatCode>
                <c:ptCount val="1"/>
                <c:pt idx="0">
                  <c:v>91.0</c:v>
                </c:pt>
              </c:numCache>
            </c:numRef>
          </c:val>
        </c:ser>
        <c:ser>
          <c:idx val="1"/>
          <c:order val="1"/>
          <c:tx>
            <c:strRef>
              <c:f>Sheet1!$C$1</c:f>
              <c:strCache>
                <c:ptCount val="1"/>
                <c:pt idx="0">
                  <c:v>Expectations Taught</c:v>
                </c:pt>
              </c:strCache>
            </c:strRef>
          </c:tx>
          <c:invertIfNegative val="0"/>
          <c:dLbls>
            <c:dLblPos val="inEnd"/>
            <c:showLegendKey val="0"/>
            <c:showVal val="1"/>
            <c:showCatName val="0"/>
            <c:showSerName val="0"/>
            <c:showPercent val="0"/>
            <c:showBubbleSize val="0"/>
            <c:showLeaderLines val="0"/>
          </c:dLbls>
          <c:cat>
            <c:strRef>
              <c:f>Sheet1!$A$2</c:f>
              <c:strCache>
                <c:ptCount val="1"/>
                <c:pt idx="0">
                  <c:v>2011-2012</c:v>
                </c:pt>
              </c:strCache>
            </c:strRef>
          </c:cat>
          <c:val>
            <c:numRef>
              <c:f>Sheet1!$C$2</c:f>
              <c:numCache>
                <c:formatCode>General</c:formatCode>
                <c:ptCount val="1"/>
                <c:pt idx="0">
                  <c:v>63.0</c:v>
                </c:pt>
              </c:numCache>
            </c:numRef>
          </c:val>
        </c:ser>
        <c:ser>
          <c:idx val="2"/>
          <c:order val="2"/>
          <c:tx>
            <c:strRef>
              <c:f>Sheet1!$D$1</c:f>
              <c:strCache>
                <c:ptCount val="1"/>
                <c:pt idx="0">
                  <c:v>Reward System</c:v>
                </c:pt>
              </c:strCache>
            </c:strRef>
          </c:tx>
          <c:invertIfNegative val="0"/>
          <c:dLbls>
            <c:dLblPos val="inEnd"/>
            <c:showLegendKey val="0"/>
            <c:showVal val="1"/>
            <c:showCatName val="0"/>
            <c:showSerName val="0"/>
            <c:showPercent val="0"/>
            <c:showBubbleSize val="0"/>
            <c:showLeaderLines val="0"/>
          </c:dLbls>
          <c:cat>
            <c:strRef>
              <c:f>Sheet1!$A$2</c:f>
              <c:strCache>
                <c:ptCount val="1"/>
                <c:pt idx="0">
                  <c:v>2011-2012</c:v>
                </c:pt>
              </c:strCache>
            </c:strRef>
          </c:cat>
          <c:val>
            <c:numRef>
              <c:f>Sheet1!$D$2</c:f>
              <c:numCache>
                <c:formatCode>General</c:formatCode>
                <c:ptCount val="1"/>
                <c:pt idx="0">
                  <c:v>53.0</c:v>
                </c:pt>
              </c:numCache>
            </c:numRef>
          </c:val>
        </c:ser>
        <c:ser>
          <c:idx val="3"/>
          <c:order val="3"/>
          <c:tx>
            <c:strRef>
              <c:f>Sheet1!$E$1</c:f>
              <c:strCache>
                <c:ptCount val="1"/>
                <c:pt idx="0">
                  <c:v>Violations System</c:v>
                </c:pt>
              </c:strCache>
            </c:strRef>
          </c:tx>
          <c:invertIfNegative val="0"/>
          <c:dLbls>
            <c:dLblPos val="inEnd"/>
            <c:showLegendKey val="0"/>
            <c:showVal val="1"/>
            <c:showCatName val="0"/>
            <c:showSerName val="0"/>
            <c:showPercent val="0"/>
            <c:showBubbleSize val="0"/>
            <c:showLeaderLines val="0"/>
          </c:dLbls>
          <c:cat>
            <c:strRef>
              <c:f>Sheet1!$A$2</c:f>
              <c:strCache>
                <c:ptCount val="1"/>
                <c:pt idx="0">
                  <c:v>2011-2012</c:v>
                </c:pt>
              </c:strCache>
            </c:strRef>
          </c:cat>
          <c:val>
            <c:numRef>
              <c:f>Sheet1!$E$2</c:f>
              <c:numCache>
                <c:formatCode>General</c:formatCode>
                <c:ptCount val="1"/>
                <c:pt idx="0">
                  <c:v>53.0</c:v>
                </c:pt>
              </c:numCache>
            </c:numRef>
          </c:val>
        </c:ser>
        <c:ser>
          <c:idx val="4"/>
          <c:order val="4"/>
          <c:tx>
            <c:strRef>
              <c:f>Sheet1!$F$1</c:f>
              <c:strCache>
                <c:ptCount val="1"/>
                <c:pt idx="0">
                  <c:v>Monitoring</c:v>
                </c:pt>
              </c:strCache>
            </c:strRef>
          </c:tx>
          <c:invertIfNegative val="0"/>
          <c:dLbls>
            <c:dLblPos val="inEnd"/>
            <c:showLegendKey val="0"/>
            <c:showVal val="1"/>
            <c:showCatName val="0"/>
            <c:showSerName val="0"/>
            <c:showPercent val="0"/>
            <c:showBubbleSize val="0"/>
            <c:showLeaderLines val="0"/>
          </c:dLbls>
          <c:cat>
            <c:strRef>
              <c:f>Sheet1!$A$2</c:f>
              <c:strCache>
                <c:ptCount val="1"/>
                <c:pt idx="0">
                  <c:v>2011-2012</c:v>
                </c:pt>
              </c:strCache>
            </c:strRef>
          </c:cat>
          <c:val>
            <c:numRef>
              <c:f>Sheet1!$F$2</c:f>
              <c:numCache>
                <c:formatCode>General</c:formatCode>
                <c:ptCount val="1"/>
                <c:pt idx="0">
                  <c:v>63.0</c:v>
                </c:pt>
              </c:numCache>
            </c:numRef>
          </c:val>
        </c:ser>
        <c:ser>
          <c:idx val="5"/>
          <c:order val="5"/>
          <c:tx>
            <c:strRef>
              <c:f>Sheet1!$G$1</c:f>
              <c:strCache>
                <c:ptCount val="1"/>
                <c:pt idx="0">
                  <c:v>Management</c:v>
                </c:pt>
              </c:strCache>
            </c:strRef>
          </c:tx>
          <c:invertIfNegative val="0"/>
          <c:dLbls>
            <c:dLblPos val="inEnd"/>
            <c:showLegendKey val="0"/>
            <c:showVal val="1"/>
            <c:showCatName val="0"/>
            <c:showSerName val="0"/>
            <c:showPercent val="0"/>
            <c:showBubbleSize val="0"/>
            <c:showLeaderLines val="0"/>
          </c:dLbls>
          <c:cat>
            <c:strRef>
              <c:f>Sheet1!$A$2</c:f>
              <c:strCache>
                <c:ptCount val="1"/>
                <c:pt idx="0">
                  <c:v>2011-2012</c:v>
                </c:pt>
              </c:strCache>
            </c:strRef>
          </c:cat>
          <c:val>
            <c:numRef>
              <c:f>Sheet1!$G$2</c:f>
              <c:numCache>
                <c:formatCode>General</c:formatCode>
                <c:ptCount val="1"/>
                <c:pt idx="0">
                  <c:v>56.0</c:v>
                </c:pt>
              </c:numCache>
            </c:numRef>
          </c:val>
        </c:ser>
        <c:ser>
          <c:idx val="6"/>
          <c:order val="6"/>
          <c:tx>
            <c:strRef>
              <c:f>Sheet1!$H$1</c:f>
              <c:strCache>
                <c:ptCount val="1"/>
                <c:pt idx="0">
                  <c:v>District Support</c:v>
                </c:pt>
              </c:strCache>
            </c:strRef>
          </c:tx>
          <c:invertIfNegative val="0"/>
          <c:dLbls>
            <c:dLblPos val="inEnd"/>
            <c:showLegendKey val="0"/>
            <c:showVal val="1"/>
            <c:showCatName val="0"/>
            <c:showSerName val="0"/>
            <c:showPercent val="0"/>
            <c:showBubbleSize val="0"/>
            <c:showLeaderLines val="0"/>
          </c:dLbls>
          <c:cat>
            <c:strRef>
              <c:f>Sheet1!$A$2</c:f>
              <c:strCache>
                <c:ptCount val="1"/>
                <c:pt idx="0">
                  <c:v>2011-2012</c:v>
                </c:pt>
              </c:strCache>
            </c:strRef>
          </c:cat>
          <c:val>
            <c:numRef>
              <c:f>Sheet1!$H$2</c:f>
              <c:numCache>
                <c:formatCode>General</c:formatCode>
                <c:ptCount val="1"/>
                <c:pt idx="0">
                  <c:v>58.0</c:v>
                </c:pt>
              </c:numCache>
            </c:numRef>
          </c:val>
        </c:ser>
        <c:ser>
          <c:idx val="7"/>
          <c:order val="7"/>
          <c:tx>
            <c:strRef>
              <c:f>Sheet1!$I$1</c:f>
              <c:strCache>
                <c:ptCount val="1"/>
                <c:pt idx="0">
                  <c:v>Implementation Average</c:v>
                </c:pt>
              </c:strCache>
            </c:strRef>
          </c:tx>
          <c:invertIfNegative val="0"/>
          <c:dLbls>
            <c:dLblPos val="inEnd"/>
            <c:showLegendKey val="0"/>
            <c:showVal val="1"/>
            <c:showCatName val="0"/>
            <c:showSerName val="0"/>
            <c:showPercent val="0"/>
            <c:showBubbleSize val="0"/>
            <c:showLeaderLines val="0"/>
          </c:dLbls>
          <c:cat>
            <c:strRef>
              <c:f>Sheet1!$A$2</c:f>
              <c:strCache>
                <c:ptCount val="1"/>
                <c:pt idx="0">
                  <c:v>2011-2012</c:v>
                </c:pt>
              </c:strCache>
            </c:strRef>
          </c:cat>
          <c:val>
            <c:numRef>
              <c:f>Sheet1!$I$2</c:f>
              <c:numCache>
                <c:formatCode>General</c:formatCode>
                <c:ptCount val="1"/>
                <c:pt idx="0">
                  <c:v>52.0</c:v>
                </c:pt>
              </c:numCache>
            </c:numRef>
          </c:val>
        </c:ser>
        <c:dLbls>
          <c:showLegendKey val="0"/>
          <c:showVal val="0"/>
          <c:showCatName val="0"/>
          <c:showSerName val="0"/>
          <c:showPercent val="0"/>
          <c:showBubbleSize val="0"/>
        </c:dLbls>
        <c:gapWidth val="150"/>
        <c:axId val="-2113107944"/>
        <c:axId val="-2113104712"/>
      </c:barChart>
      <c:catAx>
        <c:axId val="-2113107944"/>
        <c:scaling>
          <c:orientation val="minMax"/>
        </c:scaling>
        <c:delete val="0"/>
        <c:axPos val="b"/>
        <c:majorTickMark val="out"/>
        <c:minorTickMark val="none"/>
        <c:tickLblPos val="nextTo"/>
        <c:crossAx val="-2113104712"/>
        <c:crosses val="autoZero"/>
        <c:auto val="1"/>
        <c:lblAlgn val="ctr"/>
        <c:lblOffset val="100"/>
        <c:noMultiLvlLbl val="0"/>
      </c:catAx>
      <c:valAx>
        <c:axId val="-2113104712"/>
        <c:scaling>
          <c:orientation val="minMax"/>
          <c:max val="100.0"/>
        </c:scaling>
        <c:delete val="0"/>
        <c:axPos val="l"/>
        <c:majorGridlines/>
        <c:numFmt formatCode="General" sourceLinked="1"/>
        <c:majorTickMark val="out"/>
        <c:minorTickMark val="none"/>
        <c:tickLblPos val="nextTo"/>
        <c:crossAx val="-2113107944"/>
        <c:crosses val="autoZero"/>
        <c:crossBetween val="between"/>
      </c:valAx>
      <c:spPr>
        <a:noFill/>
        <a:ln w="25400">
          <a:noFill/>
        </a:ln>
      </c:spPr>
    </c:plotArea>
    <c:legend>
      <c:legendPos val="r"/>
      <c:layout>
        <c:manualLayout>
          <c:xMode val="edge"/>
          <c:yMode val="edge"/>
          <c:x val="0.783269863917712"/>
          <c:y val="0.00163449378793935"/>
          <c:w val="0.215711049690627"/>
          <c:h val="0.997499364204777"/>
        </c:manualLayout>
      </c:layout>
      <c:overlay val="0"/>
      <c:txPr>
        <a:bodyPr/>
        <a:lstStyle/>
        <a:p>
          <a:pPr>
            <a:defRPr sz="12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0DB71-867E-7C4D-A98E-28A93B19309C}" type="doc">
      <dgm:prSet loTypeId="urn:microsoft.com/office/officeart/2005/8/layout/vList6" loCatId="process" qsTypeId="urn:microsoft.com/office/officeart/2005/8/quickstyle/simple4" qsCatId="simple" csTypeId="urn:microsoft.com/office/officeart/2005/8/colors/accent2_2" csCatId="accent2" phldr="1"/>
      <dgm:spPr/>
      <dgm:t>
        <a:bodyPr/>
        <a:lstStyle/>
        <a:p>
          <a:endParaRPr lang="en-US"/>
        </a:p>
      </dgm:t>
    </dgm:pt>
    <dgm:pt modelId="{CE9E08B8-3992-274B-BEA8-6DB21C0941B5}">
      <dgm:prSet phldrT="[Text]" custT="1"/>
      <dgm:spPr/>
      <dgm:t>
        <a:bodyPr/>
        <a:lstStyle/>
        <a:p>
          <a:r>
            <a:rPr lang="en-US" sz="2000" dirty="0" smtClean="0"/>
            <a:t>EXPLORATION &amp; ADOPTION</a:t>
          </a:r>
          <a:endParaRPr lang="en-US" sz="2000" dirty="0"/>
        </a:p>
      </dgm:t>
    </dgm:pt>
    <dgm:pt modelId="{2F63C024-18DA-6642-A8A1-11534F42C719}" type="parTrans" cxnId="{E681118C-76A6-094B-9833-7E27B58F3345}">
      <dgm:prSet/>
      <dgm:spPr/>
      <dgm:t>
        <a:bodyPr/>
        <a:lstStyle/>
        <a:p>
          <a:endParaRPr lang="en-US"/>
        </a:p>
      </dgm:t>
    </dgm:pt>
    <dgm:pt modelId="{D625FE38-7569-7942-AAF0-E0C8C0753920}" type="sibTrans" cxnId="{E681118C-76A6-094B-9833-7E27B58F3345}">
      <dgm:prSet/>
      <dgm:spPr/>
      <dgm:t>
        <a:bodyPr/>
        <a:lstStyle/>
        <a:p>
          <a:endParaRPr lang="en-US"/>
        </a:p>
      </dgm:t>
    </dgm:pt>
    <dgm:pt modelId="{59E1FEFA-6035-EA46-B9D2-953C6894E549}">
      <dgm:prSet phldrT="[Text]" custT="1"/>
      <dgm:spPr/>
      <dgm:t>
        <a:bodyPr/>
        <a:lstStyle/>
        <a:p>
          <a:r>
            <a:rPr lang="en-US" sz="2000" dirty="0" smtClean="0"/>
            <a:t>INSTALLATION</a:t>
          </a:r>
          <a:endParaRPr lang="en-US" sz="2000" dirty="0"/>
        </a:p>
      </dgm:t>
    </dgm:pt>
    <dgm:pt modelId="{1F9F8121-6080-C64A-85CA-00F6D383E9D6}" type="parTrans" cxnId="{B6EC4594-D4D5-6E40-8E31-55E6FAB5F28E}">
      <dgm:prSet/>
      <dgm:spPr/>
      <dgm:t>
        <a:bodyPr/>
        <a:lstStyle/>
        <a:p>
          <a:endParaRPr lang="en-US"/>
        </a:p>
      </dgm:t>
    </dgm:pt>
    <dgm:pt modelId="{F7CD451D-5124-5C4F-AA21-6E58C5D3E75D}" type="sibTrans" cxnId="{B6EC4594-D4D5-6E40-8E31-55E6FAB5F28E}">
      <dgm:prSet/>
      <dgm:spPr/>
      <dgm:t>
        <a:bodyPr/>
        <a:lstStyle/>
        <a:p>
          <a:endParaRPr lang="en-US"/>
        </a:p>
      </dgm:t>
    </dgm:pt>
    <dgm:pt modelId="{F10901AC-77D9-ED48-88F3-39CCFEFF0377}">
      <dgm:prSet phldrT="[Text]" custT="1"/>
      <dgm:spPr/>
      <dgm:t>
        <a:bodyPr/>
        <a:lstStyle/>
        <a:p>
          <a:r>
            <a:rPr lang="en-US" sz="2000" dirty="0" smtClean="0"/>
            <a:t>INITIAL IMPLEMENTATION</a:t>
          </a:r>
          <a:endParaRPr lang="en-US" sz="2000" dirty="0"/>
        </a:p>
      </dgm:t>
    </dgm:pt>
    <dgm:pt modelId="{CA1203E4-D858-844F-8036-F236EBBC1BE6}" type="parTrans" cxnId="{BA9C10CD-DC13-BD4C-BB69-D2A3333B11F5}">
      <dgm:prSet/>
      <dgm:spPr/>
      <dgm:t>
        <a:bodyPr/>
        <a:lstStyle/>
        <a:p>
          <a:endParaRPr lang="en-US"/>
        </a:p>
      </dgm:t>
    </dgm:pt>
    <dgm:pt modelId="{54CFA47D-F25C-6A48-9C39-DF609B5A281D}" type="sibTrans" cxnId="{BA9C10CD-DC13-BD4C-BB69-D2A3333B11F5}">
      <dgm:prSet/>
      <dgm:spPr/>
      <dgm:t>
        <a:bodyPr/>
        <a:lstStyle/>
        <a:p>
          <a:endParaRPr lang="en-US"/>
        </a:p>
      </dgm:t>
    </dgm:pt>
    <dgm:pt modelId="{AB2745A3-2FD1-0546-86FD-172C5EBDADDC}">
      <dgm:prSet phldrT="[Text]" custT="1"/>
      <dgm:spPr/>
      <dgm:t>
        <a:bodyPr/>
        <a:lstStyle/>
        <a:p>
          <a:r>
            <a:rPr lang="en-US" sz="2000" dirty="0" smtClean="0"/>
            <a:t>FULL IMPLEMENTATION</a:t>
          </a:r>
          <a:endParaRPr lang="en-US" sz="2000" dirty="0"/>
        </a:p>
      </dgm:t>
    </dgm:pt>
    <dgm:pt modelId="{D9BA6E2E-787A-7E45-9554-54D274FA1CCB}" type="parTrans" cxnId="{AA8A098C-9DB8-F64A-9045-945E7D428018}">
      <dgm:prSet/>
      <dgm:spPr/>
      <dgm:t>
        <a:bodyPr/>
        <a:lstStyle/>
        <a:p>
          <a:endParaRPr lang="en-US"/>
        </a:p>
      </dgm:t>
    </dgm:pt>
    <dgm:pt modelId="{0ADCF40A-507B-5741-963A-9C921B94F525}" type="sibTrans" cxnId="{AA8A098C-9DB8-F64A-9045-945E7D428018}">
      <dgm:prSet/>
      <dgm:spPr/>
      <dgm:t>
        <a:bodyPr/>
        <a:lstStyle/>
        <a:p>
          <a:endParaRPr lang="en-US"/>
        </a:p>
      </dgm:t>
    </dgm:pt>
    <dgm:pt modelId="{CC515673-482B-E642-BA83-0DF624D682ED}">
      <dgm:prSet phldrT="[Text]" custT="1"/>
      <dgm:spPr/>
      <dgm:t>
        <a:bodyPr/>
        <a:lstStyle/>
        <a:p>
          <a:r>
            <a:rPr lang="en-US" sz="2000" dirty="0" smtClean="0"/>
            <a:t>SUSTAINABILITY &amp; SCALABILITY</a:t>
          </a:r>
          <a:endParaRPr lang="en-US" sz="2000" dirty="0"/>
        </a:p>
      </dgm:t>
    </dgm:pt>
    <dgm:pt modelId="{02C7126A-12C0-904F-AA13-1C40A58559D1}" type="parTrans" cxnId="{86FF3480-3173-D341-9A4B-0DB0C4F93BAC}">
      <dgm:prSet/>
      <dgm:spPr/>
      <dgm:t>
        <a:bodyPr/>
        <a:lstStyle/>
        <a:p>
          <a:endParaRPr lang="en-US"/>
        </a:p>
      </dgm:t>
    </dgm:pt>
    <dgm:pt modelId="{37FCBEE4-10B8-6F4B-84CA-C142558C146D}" type="sibTrans" cxnId="{86FF3480-3173-D341-9A4B-0DB0C4F93BAC}">
      <dgm:prSet/>
      <dgm:spPr/>
      <dgm:t>
        <a:bodyPr/>
        <a:lstStyle/>
        <a:p>
          <a:endParaRPr lang="en-US"/>
        </a:p>
      </dgm:t>
    </dgm:pt>
    <dgm:pt modelId="{6A4E7862-6686-794C-8666-E135DA5D375A}">
      <dgm:prSet phldrT="[Text]"/>
      <dgm:spPr/>
      <dgm:t>
        <a:bodyPr anchor="ctr" anchorCtr="0"/>
        <a:lstStyle/>
        <a:p>
          <a:r>
            <a:rPr lang="en-US" i="1" dirty="0" smtClean="0">
              <a:solidFill>
                <a:schemeClr val="tx1"/>
              </a:solidFill>
            </a:rPr>
            <a:t>We think we know what we need, so we ordered 3 month free trial</a:t>
          </a:r>
          <a:endParaRPr lang="en-US" i="1" dirty="0">
            <a:solidFill>
              <a:schemeClr val="tx1"/>
            </a:solidFill>
          </a:endParaRPr>
        </a:p>
      </dgm:t>
    </dgm:pt>
    <dgm:pt modelId="{E2EA5A9A-C619-F749-AE00-14EA51EB667C}" type="parTrans" cxnId="{24A6F926-AF19-F648-9C6A-4B2663B95AB3}">
      <dgm:prSet/>
      <dgm:spPr/>
      <dgm:t>
        <a:bodyPr/>
        <a:lstStyle/>
        <a:p>
          <a:endParaRPr lang="en-US"/>
        </a:p>
      </dgm:t>
    </dgm:pt>
    <dgm:pt modelId="{F61ED643-9821-E047-A0C2-BC67C6F87C88}" type="sibTrans" cxnId="{24A6F926-AF19-F648-9C6A-4B2663B95AB3}">
      <dgm:prSet/>
      <dgm:spPr/>
      <dgm:t>
        <a:bodyPr/>
        <a:lstStyle/>
        <a:p>
          <a:endParaRPr lang="en-US"/>
        </a:p>
      </dgm:t>
    </dgm:pt>
    <dgm:pt modelId="{2841DAC7-0A52-9F4E-8262-89E5DAAE69E8}">
      <dgm:prSet phldrT="[Text]"/>
      <dgm:spPr/>
      <dgm:t>
        <a:bodyPr anchor="ctr" anchorCtr="0"/>
        <a:lstStyle/>
        <a:p>
          <a:r>
            <a:rPr lang="en-US" i="1" dirty="0" smtClean="0">
              <a:solidFill>
                <a:schemeClr val="tx1"/>
              </a:solidFill>
            </a:rPr>
            <a:t>Let’s make sure we’re ready to implement</a:t>
          </a:r>
          <a:endParaRPr lang="en-US" i="1" dirty="0">
            <a:solidFill>
              <a:schemeClr val="tx1"/>
            </a:solidFill>
          </a:endParaRPr>
        </a:p>
      </dgm:t>
    </dgm:pt>
    <dgm:pt modelId="{2DA33885-FAB5-654E-BA7C-B91A27938368}" type="parTrans" cxnId="{43DC1C1F-344B-B949-A2C1-493531890D76}">
      <dgm:prSet/>
      <dgm:spPr/>
      <dgm:t>
        <a:bodyPr/>
        <a:lstStyle/>
        <a:p>
          <a:endParaRPr lang="en-US"/>
        </a:p>
      </dgm:t>
    </dgm:pt>
    <dgm:pt modelId="{7EEB6810-1519-B749-97B3-A3089D48B83B}" type="sibTrans" cxnId="{43DC1C1F-344B-B949-A2C1-493531890D76}">
      <dgm:prSet/>
      <dgm:spPr/>
      <dgm:t>
        <a:bodyPr/>
        <a:lstStyle/>
        <a:p>
          <a:endParaRPr lang="en-US"/>
        </a:p>
      </dgm:t>
    </dgm:pt>
    <dgm:pt modelId="{B663D948-A448-824F-851D-1C9133B71568}">
      <dgm:prSet phldrT="[Text]"/>
      <dgm:spPr/>
      <dgm:t>
        <a:bodyPr anchor="ctr" anchorCtr="0"/>
        <a:lstStyle/>
        <a:p>
          <a:r>
            <a:rPr lang="en-US" i="1" dirty="0" smtClean="0">
              <a:solidFill>
                <a:schemeClr val="tx1"/>
              </a:solidFill>
            </a:rPr>
            <a:t>Let’s give it a try &amp; evaluate</a:t>
          </a:r>
          <a:endParaRPr lang="en-US" i="1" dirty="0">
            <a:solidFill>
              <a:schemeClr val="tx1"/>
            </a:solidFill>
          </a:endParaRPr>
        </a:p>
      </dgm:t>
    </dgm:pt>
    <dgm:pt modelId="{5C260E67-D587-3D40-9139-043C4B800456}" type="parTrans" cxnId="{92C1C76F-ACAB-9B40-AAD6-1B89B7EF1350}">
      <dgm:prSet/>
      <dgm:spPr/>
      <dgm:t>
        <a:bodyPr/>
        <a:lstStyle/>
        <a:p>
          <a:endParaRPr lang="en-US"/>
        </a:p>
      </dgm:t>
    </dgm:pt>
    <dgm:pt modelId="{031ED8B4-F155-7447-A4E3-2B21553D6ADA}" type="sibTrans" cxnId="{92C1C76F-ACAB-9B40-AAD6-1B89B7EF1350}">
      <dgm:prSet/>
      <dgm:spPr/>
      <dgm:t>
        <a:bodyPr/>
        <a:lstStyle/>
        <a:p>
          <a:endParaRPr lang="en-US"/>
        </a:p>
      </dgm:t>
    </dgm:pt>
    <dgm:pt modelId="{5BACBBE3-F2B5-3D4F-B2FE-8B93DEC157A7}">
      <dgm:prSet phldrT="[Text]"/>
      <dgm:spPr/>
      <dgm:t>
        <a:bodyPr anchor="ctr" anchorCtr="0"/>
        <a:lstStyle/>
        <a:p>
          <a:r>
            <a:rPr lang="en-US" i="1" dirty="0" smtClean="0">
              <a:solidFill>
                <a:schemeClr val="tx1"/>
              </a:solidFill>
            </a:rPr>
            <a:t>That worked, let’s do it for real</a:t>
          </a:r>
          <a:endParaRPr lang="en-US" i="1" dirty="0">
            <a:solidFill>
              <a:schemeClr val="tx1"/>
            </a:solidFill>
          </a:endParaRPr>
        </a:p>
      </dgm:t>
    </dgm:pt>
    <dgm:pt modelId="{0182F43D-F508-9345-9C45-FE2023010A58}" type="parTrans" cxnId="{50A44B01-F693-A146-B44D-EA7A84F4F5A6}">
      <dgm:prSet/>
      <dgm:spPr/>
      <dgm:t>
        <a:bodyPr/>
        <a:lstStyle/>
        <a:p>
          <a:endParaRPr lang="en-US"/>
        </a:p>
      </dgm:t>
    </dgm:pt>
    <dgm:pt modelId="{00310161-9A4F-B74E-8B06-6D63A3D455E4}" type="sibTrans" cxnId="{50A44B01-F693-A146-B44D-EA7A84F4F5A6}">
      <dgm:prSet/>
      <dgm:spPr/>
      <dgm:t>
        <a:bodyPr/>
        <a:lstStyle/>
        <a:p>
          <a:endParaRPr lang="en-US"/>
        </a:p>
      </dgm:t>
    </dgm:pt>
    <dgm:pt modelId="{82A6A3C2-9EEE-7445-B1AB-138015A972E6}">
      <dgm:prSet phldrT="[Text]"/>
      <dgm:spPr/>
      <dgm:t>
        <a:bodyPr anchor="ctr" anchorCtr="0"/>
        <a:lstStyle/>
        <a:p>
          <a:r>
            <a:rPr lang="en-US" i="1" dirty="0" smtClean="0">
              <a:solidFill>
                <a:schemeClr val="tx1"/>
              </a:solidFill>
            </a:rPr>
            <a:t>Let’s make it our way of doing business</a:t>
          </a:r>
          <a:r>
            <a:rPr lang="en-US" dirty="0" smtClean="0">
              <a:solidFill>
                <a:schemeClr val="tx1"/>
              </a:solidFill>
            </a:rPr>
            <a:t> </a:t>
          </a:r>
          <a:endParaRPr lang="en-US" dirty="0">
            <a:solidFill>
              <a:schemeClr val="tx1"/>
            </a:solidFill>
          </a:endParaRPr>
        </a:p>
      </dgm:t>
    </dgm:pt>
    <dgm:pt modelId="{BC41E096-583F-F743-B321-E912521B7DA3}" type="parTrans" cxnId="{0E3B1DEB-D961-4A4F-AE32-2DF915CAD52A}">
      <dgm:prSet/>
      <dgm:spPr/>
      <dgm:t>
        <a:bodyPr/>
        <a:lstStyle/>
        <a:p>
          <a:endParaRPr lang="en-US"/>
        </a:p>
      </dgm:t>
    </dgm:pt>
    <dgm:pt modelId="{D30A2148-F5C8-CA40-8C91-465801F0237E}" type="sibTrans" cxnId="{0E3B1DEB-D961-4A4F-AE32-2DF915CAD52A}">
      <dgm:prSet/>
      <dgm:spPr/>
      <dgm:t>
        <a:bodyPr/>
        <a:lstStyle/>
        <a:p>
          <a:endParaRPr lang="en-US"/>
        </a:p>
      </dgm:t>
    </dgm:pt>
    <dgm:pt modelId="{1E609729-E4C3-0A41-9CA1-4705ADB8E4CE}" type="pres">
      <dgm:prSet presAssocID="{7160DB71-867E-7C4D-A98E-28A93B19309C}" presName="Name0" presStyleCnt="0">
        <dgm:presLayoutVars>
          <dgm:dir/>
          <dgm:animLvl val="lvl"/>
          <dgm:resizeHandles/>
        </dgm:presLayoutVars>
      </dgm:prSet>
      <dgm:spPr/>
      <dgm:t>
        <a:bodyPr/>
        <a:lstStyle/>
        <a:p>
          <a:endParaRPr lang="en-US"/>
        </a:p>
      </dgm:t>
    </dgm:pt>
    <dgm:pt modelId="{E1804764-1D0E-0F4B-B821-6C98CAC06858}" type="pres">
      <dgm:prSet presAssocID="{CE9E08B8-3992-274B-BEA8-6DB21C0941B5}" presName="linNode" presStyleCnt="0"/>
      <dgm:spPr/>
    </dgm:pt>
    <dgm:pt modelId="{C89878B3-C8E3-AE40-A07C-25E6E3C3ED45}" type="pres">
      <dgm:prSet presAssocID="{CE9E08B8-3992-274B-BEA8-6DB21C0941B5}" presName="parentShp" presStyleLbl="node1" presStyleIdx="0" presStyleCnt="5" custScaleX="77570" custLinFactNeighborX="-7477">
        <dgm:presLayoutVars>
          <dgm:bulletEnabled val="1"/>
        </dgm:presLayoutVars>
      </dgm:prSet>
      <dgm:spPr/>
      <dgm:t>
        <a:bodyPr/>
        <a:lstStyle/>
        <a:p>
          <a:endParaRPr lang="en-US"/>
        </a:p>
      </dgm:t>
    </dgm:pt>
    <dgm:pt modelId="{913F615F-5106-BC42-BCE9-340E91986103}" type="pres">
      <dgm:prSet presAssocID="{CE9E08B8-3992-274B-BEA8-6DB21C0941B5}" presName="childShp" presStyleLbl="bgAccFollowNode1" presStyleIdx="0" presStyleCnt="5" custScaleX="108723" custLinFactNeighborX="248" custLinFactNeighborY="-50185">
        <dgm:presLayoutVars>
          <dgm:bulletEnabled val="1"/>
        </dgm:presLayoutVars>
      </dgm:prSet>
      <dgm:spPr/>
      <dgm:t>
        <a:bodyPr/>
        <a:lstStyle/>
        <a:p>
          <a:endParaRPr lang="en-US"/>
        </a:p>
      </dgm:t>
    </dgm:pt>
    <dgm:pt modelId="{CBFB0E87-BAFB-5A49-AB70-2A37FE96C25A}" type="pres">
      <dgm:prSet presAssocID="{D625FE38-7569-7942-AAF0-E0C8C0753920}" presName="spacing" presStyleCnt="0"/>
      <dgm:spPr/>
    </dgm:pt>
    <dgm:pt modelId="{8E567305-ECE6-9A4A-B0C7-3E8A90508D7F}" type="pres">
      <dgm:prSet presAssocID="{59E1FEFA-6035-EA46-B9D2-953C6894E549}" presName="linNode" presStyleCnt="0"/>
      <dgm:spPr/>
    </dgm:pt>
    <dgm:pt modelId="{B8AF249B-222E-0C45-A84B-8F7B5126E701}" type="pres">
      <dgm:prSet presAssocID="{59E1FEFA-6035-EA46-B9D2-953C6894E549}" presName="parentShp" presStyleLbl="node1" presStyleIdx="1" presStyleCnt="5" custScaleX="77570" custLinFactNeighborX="-7477">
        <dgm:presLayoutVars>
          <dgm:bulletEnabled val="1"/>
        </dgm:presLayoutVars>
      </dgm:prSet>
      <dgm:spPr/>
      <dgm:t>
        <a:bodyPr/>
        <a:lstStyle/>
        <a:p>
          <a:endParaRPr lang="en-US"/>
        </a:p>
      </dgm:t>
    </dgm:pt>
    <dgm:pt modelId="{BFF13F6A-9693-7A45-9399-9736BB94C53E}" type="pres">
      <dgm:prSet presAssocID="{59E1FEFA-6035-EA46-B9D2-953C6894E549}" presName="childShp" presStyleLbl="bgAccFollowNode1" presStyleIdx="1" presStyleCnt="5" custScaleX="108723">
        <dgm:presLayoutVars>
          <dgm:bulletEnabled val="1"/>
        </dgm:presLayoutVars>
      </dgm:prSet>
      <dgm:spPr/>
      <dgm:t>
        <a:bodyPr/>
        <a:lstStyle/>
        <a:p>
          <a:endParaRPr lang="en-US"/>
        </a:p>
      </dgm:t>
    </dgm:pt>
    <dgm:pt modelId="{CC71B349-D81D-FC42-8FB0-79EC594B4697}" type="pres">
      <dgm:prSet presAssocID="{F7CD451D-5124-5C4F-AA21-6E58C5D3E75D}" presName="spacing" presStyleCnt="0"/>
      <dgm:spPr/>
    </dgm:pt>
    <dgm:pt modelId="{17F549F6-EF6F-894D-BE89-945685169BED}" type="pres">
      <dgm:prSet presAssocID="{F10901AC-77D9-ED48-88F3-39CCFEFF0377}" presName="linNode" presStyleCnt="0"/>
      <dgm:spPr/>
    </dgm:pt>
    <dgm:pt modelId="{720AC2BF-64EF-D646-9D6F-B4D62D460C28}" type="pres">
      <dgm:prSet presAssocID="{F10901AC-77D9-ED48-88F3-39CCFEFF0377}" presName="parentShp" presStyleLbl="node1" presStyleIdx="2" presStyleCnt="5" custScaleX="77570" custLinFactNeighborX="-7477">
        <dgm:presLayoutVars>
          <dgm:bulletEnabled val="1"/>
        </dgm:presLayoutVars>
      </dgm:prSet>
      <dgm:spPr/>
      <dgm:t>
        <a:bodyPr/>
        <a:lstStyle/>
        <a:p>
          <a:endParaRPr lang="en-US"/>
        </a:p>
      </dgm:t>
    </dgm:pt>
    <dgm:pt modelId="{F0C8E62A-FF61-4A4C-89D8-2BF864C2899E}" type="pres">
      <dgm:prSet presAssocID="{F10901AC-77D9-ED48-88F3-39CCFEFF0377}" presName="childShp" presStyleLbl="bgAccFollowNode1" presStyleIdx="2" presStyleCnt="5" custScaleX="108723">
        <dgm:presLayoutVars>
          <dgm:bulletEnabled val="1"/>
        </dgm:presLayoutVars>
      </dgm:prSet>
      <dgm:spPr/>
      <dgm:t>
        <a:bodyPr/>
        <a:lstStyle/>
        <a:p>
          <a:endParaRPr lang="en-US"/>
        </a:p>
      </dgm:t>
    </dgm:pt>
    <dgm:pt modelId="{FD1695EA-2626-6F4F-B0E0-3A269D2420F5}" type="pres">
      <dgm:prSet presAssocID="{54CFA47D-F25C-6A48-9C39-DF609B5A281D}" presName="spacing" presStyleCnt="0"/>
      <dgm:spPr/>
    </dgm:pt>
    <dgm:pt modelId="{74D7FE9E-2EDA-2E41-A9C6-A50802813B7C}" type="pres">
      <dgm:prSet presAssocID="{AB2745A3-2FD1-0546-86FD-172C5EBDADDC}" presName="linNode" presStyleCnt="0"/>
      <dgm:spPr/>
    </dgm:pt>
    <dgm:pt modelId="{F1BFC475-B57B-F542-9D28-7EFFBF3971E3}" type="pres">
      <dgm:prSet presAssocID="{AB2745A3-2FD1-0546-86FD-172C5EBDADDC}" presName="parentShp" presStyleLbl="node1" presStyleIdx="3" presStyleCnt="5" custScaleX="77570" custLinFactNeighborX="-7477">
        <dgm:presLayoutVars>
          <dgm:bulletEnabled val="1"/>
        </dgm:presLayoutVars>
      </dgm:prSet>
      <dgm:spPr/>
      <dgm:t>
        <a:bodyPr/>
        <a:lstStyle/>
        <a:p>
          <a:endParaRPr lang="en-US"/>
        </a:p>
      </dgm:t>
    </dgm:pt>
    <dgm:pt modelId="{4D1D927D-2B09-A141-B2B5-03D5233BC4AE}" type="pres">
      <dgm:prSet presAssocID="{AB2745A3-2FD1-0546-86FD-172C5EBDADDC}" presName="childShp" presStyleLbl="bgAccFollowNode1" presStyleIdx="3" presStyleCnt="5" custScaleX="108723">
        <dgm:presLayoutVars>
          <dgm:bulletEnabled val="1"/>
        </dgm:presLayoutVars>
      </dgm:prSet>
      <dgm:spPr/>
      <dgm:t>
        <a:bodyPr/>
        <a:lstStyle/>
        <a:p>
          <a:endParaRPr lang="en-US"/>
        </a:p>
      </dgm:t>
    </dgm:pt>
    <dgm:pt modelId="{3DD53777-3497-1C44-982D-43B2F7E2C346}" type="pres">
      <dgm:prSet presAssocID="{0ADCF40A-507B-5741-963A-9C921B94F525}" presName="spacing" presStyleCnt="0"/>
      <dgm:spPr/>
    </dgm:pt>
    <dgm:pt modelId="{F3DD901F-CD10-BE47-8EDC-FCE751599C35}" type="pres">
      <dgm:prSet presAssocID="{CC515673-482B-E642-BA83-0DF624D682ED}" presName="linNode" presStyleCnt="0"/>
      <dgm:spPr/>
    </dgm:pt>
    <dgm:pt modelId="{F92213E3-DAD0-6047-B447-04C877122955}" type="pres">
      <dgm:prSet presAssocID="{CC515673-482B-E642-BA83-0DF624D682ED}" presName="parentShp" presStyleLbl="node1" presStyleIdx="4" presStyleCnt="5" custScaleX="77570" custLinFactNeighborX="-7477">
        <dgm:presLayoutVars>
          <dgm:bulletEnabled val="1"/>
        </dgm:presLayoutVars>
      </dgm:prSet>
      <dgm:spPr/>
      <dgm:t>
        <a:bodyPr/>
        <a:lstStyle/>
        <a:p>
          <a:endParaRPr lang="en-US"/>
        </a:p>
      </dgm:t>
    </dgm:pt>
    <dgm:pt modelId="{1C7EB7A3-FF7B-D246-87BA-B60DBC02001F}" type="pres">
      <dgm:prSet presAssocID="{CC515673-482B-E642-BA83-0DF624D682ED}" presName="childShp" presStyleLbl="bgAccFollowNode1" presStyleIdx="4" presStyleCnt="5" custScaleX="108723">
        <dgm:presLayoutVars>
          <dgm:bulletEnabled val="1"/>
        </dgm:presLayoutVars>
      </dgm:prSet>
      <dgm:spPr/>
      <dgm:t>
        <a:bodyPr/>
        <a:lstStyle/>
        <a:p>
          <a:endParaRPr lang="en-US"/>
        </a:p>
      </dgm:t>
    </dgm:pt>
  </dgm:ptLst>
  <dgm:cxnLst>
    <dgm:cxn modelId="{2A6AB931-A6BD-3141-A77B-0873B85185B4}" type="presOf" srcId="{82A6A3C2-9EEE-7445-B1AB-138015A972E6}" destId="{1C7EB7A3-FF7B-D246-87BA-B60DBC02001F}" srcOrd="0" destOrd="0" presId="urn:microsoft.com/office/officeart/2005/8/layout/vList6"/>
    <dgm:cxn modelId="{0E3B1DEB-D961-4A4F-AE32-2DF915CAD52A}" srcId="{CC515673-482B-E642-BA83-0DF624D682ED}" destId="{82A6A3C2-9EEE-7445-B1AB-138015A972E6}" srcOrd="0" destOrd="0" parTransId="{BC41E096-583F-F743-B321-E912521B7DA3}" sibTransId="{D30A2148-F5C8-CA40-8C91-465801F0237E}"/>
    <dgm:cxn modelId="{11E4EBDB-EA55-1F46-8909-14499959A901}" type="presOf" srcId="{F10901AC-77D9-ED48-88F3-39CCFEFF0377}" destId="{720AC2BF-64EF-D646-9D6F-B4D62D460C28}" srcOrd="0" destOrd="0" presId="urn:microsoft.com/office/officeart/2005/8/layout/vList6"/>
    <dgm:cxn modelId="{CD348281-901A-B544-9AAC-C2482E50C8FC}" type="presOf" srcId="{CE9E08B8-3992-274B-BEA8-6DB21C0941B5}" destId="{C89878B3-C8E3-AE40-A07C-25E6E3C3ED45}" srcOrd="0" destOrd="0" presId="urn:microsoft.com/office/officeart/2005/8/layout/vList6"/>
    <dgm:cxn modelId="{B8628D06-3D02-3147-A0D2-03FC0853C117}" type="presOf" srcId="{6A4E7862-6686-794C-8666-E135DA5D375A}" destId="{913F615F-5106-BC42-BCE9-340E91986103}" srcOrd="0" destOrd="0" presId="urn:microsoft.com/office/officeart/2005/8/layout/vList6"/>
    <dgm:cxn modelId="{D25896AF-E8BB-4A46-B2D5-88B5C6011E4F}" type="presOf" srcId="{CC515673-482B-E642-BA83-0DF624D682ED}" destId="{F92213E3-DAD0-6047-B447-04C877122955}" srcOrd="0" destOrd="0" presId="urn:microsoft.com/office/officeart/2005/8/layout/vList6"/>
    <dgm:cxn modelId="{2BAA5C93-B6A4-6644-B9A6-4543753D9C8E}" type="presOf" srcId="{2841DAC7-0A52-9F4E-8262-89E5DAAE69E8}" destId="{BFF13F6A-9693-7A45-9399-9736BB94C53E}" srcOrd="0" destOrd="0" presId="urn:microsoft.com/office/officeart/2005/8/layout/vList6"/>
    <dgm:cxn modelId="{4C9641CF-74EF-2B40-8310-0511944271E7}" type="presOf" srcId="{B663D948-A448-824F-851D-1C9133B71568}" destId="{F0C8E62A-FF61-4A4C-89D8-2BF864C2899E}" srcOrd="0" destOrd="0" presId="urn:microsoft.com/office/officeart/2005/8/layout/vList6"/>
    <dgm:cxn modelId="{50A44B01-F693-A146-B44D-EA7A84F4F5A6}" srcId="{AB2745A3-2FD1-0546-86FD-172C5EBDADDC}" destId="{5BACBBE3-F2B5-3D4F-B2FE-8B93DEC157A7}" srcOrd="0" destOrd="0" parTransId="{0182F43D-F508-9345-9C45-FE2023010A58}" sibTransId="{00310161-9A4F-B74E-8B06-6D63A3D455E4}"/>
    <dgm:cxn modelId="{92C1C76F-ACAB-9B40-AAD6-1B89B7EF1350}" srcId="{F10901AC-77D9-ED48-88F3-39CCFEFF0377}" destId="{B663D948-A448-824F-851D-1C9133B71568}" srcOrd="0" destOrd="0" parTransId="{5C260E67-D587-3D40-9139-043C4B800456}" sibTransId="{031ED8B4-F155-7447-A4E3-2B21553D6ADA}"/>
    <dgm:cxn modelId="{BA9C10CD-DC13-BD4C-BB69-D2A3333B11F5}" srcId="{7160DB71-867E-7C4D-A98E-28A93B19309C}" destId="{F10901AC-77D9-ED48-88F3-39CCFEFF0377}" srcOrd="2" destOrd="0" parTransId="{CA1203E4-D858-844F-8036-F236EBBC1BE6}" sibTransId="{54CFA47D-F25C-6A48-9C39-DF609B5A281D}"/>
    <dgm:cxn modelId="{C7313812-C304-4643-9391-74392A22AAAD}" type="presOf" srcId="{5BACBBE3-F2B5-3D4F-B2FE-8B93DEC157A7}" destId="{4D1D927D-2B09-A141-B2B5-03D5233BC4AE}" srcOrd="0" destOrd="0" presId="urn:microsoft.com/office/officeart/2005/8/layout/vList6"/>
    <dgm:cxn modelId="{AA8A098C-9DB8-F64A-9045-945E7D428018}" srcId="{7160DB71-867E-7C4D-A98E-28A93B19309C}" destId="{AB2745A3-2FD1-0546-86FD-172C5EBDADDC}" srcOrd="3" destOrd="0" parTransId="{D9BA6E2E-787A-7E45-9554-54D274FA1CCB}" sibTransId="{0ADCF40A-507B-5741-963A-9C921B94F525}"/>
    <dgm:cxn modelId="{24A6F926-AF19-F648-9C6A-4B2663B95AB3}" srcId="{CE9E08B8-3992-274B-BEA8-6DB21C0941B5}" destId="{6A4E7862-6686-794C-8666-E135DA5D375A}" srcOrd="0" destOrd="0" parTransId="{E2EA5A9A-C619-F749-AE00-14EA51EB667C}" sibTransId="{F61ED643-9821-E047-A0C2-BC67C6F87C88}"/>
    <dgm:cxn modelId="{43DC1C1F-344B-B949-A2C1-493531890D76}" srcId="{59E1FEFA-6035-EA46-B9D2-953C6894E549}" destId="{2841DAC7-0A52-9F4E-8262-89E5DAAE69E8}" srcOrd="0" destOrd="0" parTransId="{2DA33885-FAB5-654E-BA7C-B91A27938368}" sibTransId="{7EEB6810-1519-B749-97B3-A3089D48B83B}"/>
    <dgm:cxn modelId="{E681118C-76A6-094B-9833-7E27B58F3345}" srcId="{7160DB71-867E-7C4D-A98E-28A93B19309C}" destId="{CE9E08B8-3992-274B-BEA8-6DB21C0941B5}" srcOrd="0" destOrd="0" parTransId="{2F63C024-18DA-6642-A8A1-11534F42C719}" sibTransId="{D625FE38-7569-7942-AAF0-E0C8C0753920}"/>
    <dgm:cxn modelId="{9E76D1F7-8FF4-1A4B-9ECD-BAE19269496D}" type="presOf" srcId="{7160DB71-867E-7C4D-A98E-28A93B19309C}" destId="{1E609729-E4C3-0A41-9CA1-4705ADB8E4CE}" srcOrd="0" destOrd="0" presId="urn:microsoft.com/office/officeart/2005/8/layout/vList6"/>
    <dgm:cxn modelId="{86FF3480-3173-D341-9A4B-0DB0C4F93BAC}" srcId="{7160DB71-867E-7C4D-A98E-28A93B19309C}" destId="{CC515673-482B-E642-BA83-0DF624D682ED}" srcOrd="4" destOrd="0" parTransId="{02C7126A-12C0-904F-AA13-1C40A58559D1}" sibTransId="{37FCBEE4-10B8-6F4B-84CA-C142558C146D}"/>
    <dgm:cxn modelId="{B6EC4594-D4D5-6E40-8E31-55E6FAB5F28E}" srcId="{7160DB71-867E-7C4D-A98E-28A93B19309C}" destId="{59E1FEFA-6035-EA46-B9D2-953C6894E549}" srcOrd="1" destOrd="0" parTransId="{1F9F8121-6080-C64A-85CA-00F6D383E9D6}" sibTransId="{F7CD451D-5124-5C4F-AA21-6E58C5D3E75D}"/>
    <dgm:cxn modelId="{028BEB1B-A965-9A43-AF02-1EF08C43D8BA}" type="presOf" srcId="{59E1FEFA-6035-EA46-B9D2-953C6894E549}" destId="{B8AF249B-222E-0C45-A84B-8F7B5126E701}" srcOrd="0" destOrd="0" presId="urn:microsoft.com/office/officeart/2005/8/layout/vList6"/>
    <dgm:cxn modelId="{90D20E28-5491-9E48-AA9E-6E7E54111D1A}" type="presOf" srcId="{AB2745A3-2FD1-0546-86FD-172C5EBDADDC}" destId="{F1BFC475-B57B-F542-9D28-7EFFBF3971E3}" srcOrd="0" destOrd="0" presId="urn:microsoft.com/office/officeart/2005/8/layout/vList6"/>
    <dgm:cxn modelId="{220F1CBD-DCC0-C843-8A13-18EAD41AB7C1}" type="presParOf" srcId="{1E609729-E4C3-0A41-9CA1-4705ADB8E4CE}" destId="{E1804764-1D0E-0F4B-B821-6C98CAC06858}" srcOrd="0" destOrd="0" presId="urn:microsoft.com/office/officeart/2005/8/layout/vList6"/>
    <dgm:cxn modelId="{D8216272-ABCA-4D45-8D06-5C4C7B21D0D6}" type="presParOf" srcId="{E1804764-1D0E-0F4B-B821-6C98CAC06858}" destId="{C89878B3-C8E3-AE40-A07C-25E6E3C3ED45}" srcOrd="0" destOrd="0" presId="urn:microsoft.com/office/officeart/2005/8/layout/vList6"/>
    <dgm:cxn modelId="{9C9256E2-BEED-4F4C-8FFC-BEB7839C217F}" type="presParOf" srcId="{E1804764-1D0E-0F4B-B821-6C98CAC06858}" destId="{913F615F-5106-BC42-BCE9-340E91986103}" srcOrd="1" destOrd="0" presId="urn:microsoft.com/office/officeart/2005/8/layout/vList6"/>
    <dgm:cxn modelId="{6E199C1D-A452-4846-9BF1-923DCC8CE013}" type="presParOf" srcId="{1E609729-E4C3-0A41-9CA1-4705ADB8E4CE}" destId="{CBFB0E87-BAFB-5A49-AB70-2A37FE96C25A}" srcOrd="1" destOrd="0" presId="urn:microsoft.com/office/officeart/2005/8/layout/vList6"/>
    <dgm:cxn modelId="{B45474A9-1D9F-D644-A753-8D7F83578360}" type="presParOf" srcId="{1E609729-E4C3-0A41-9CA1-4705ADB8E4CE}" destId="{8E567305-ECE6-9A4A-B0C7-3E8A90508D7F}" srcOrd="2" destOrd="0" presId="urn:microsoft.com/office/officeart/2005/8/layout/vList6"/>
    <dgm:cxn modelId="{85E0AF9F-97B2-A042-A9B4-69B03C03F48E}" type="presParOf" srcId="{8E567305-ECE6-9A4A-B0C7-3E8A90508D7F}" destId="{B8AF249B-222E-0C45-A84B-8F7B5126E701}" srcOrd="0" destOrd="0" presId="urn:microsoft.com/office/officeart/2005/8/layout/vList6"/>
    <dgm:cxn modelId="{17D53A48-E39F-F44D-861E-E7BEE142B49A}" type="presParOf" srcId="{8E567305-ECE6-9A4A-B0C7-3E8A90508D7F}" destId="{BFF13F6A-9693-7A45-9399-9736BB94C53E}" srcOrd="1" destOrd="0" presId="urn:microsoft.com/office/officeart/2005/8/layout/vList6"/>
    <dgm:cxn modelId="{312FF63B-7C4C-CE42-95BB-603024E20CA3}" type="presParOf" srcId="{1E609729-E4C3-0A41-9CA1-4705ADB8E4CE}" destId="{CC71B349-D81D-FC42-8FB0-79EC594B4697}" srcOrd="3" destOrd="0" presId="urn:microsoft.com/office/officeart/2005/8/layout/vList6"/>
    <dgm:cxn modelId="{B58A91A2-7489-FC46-96F5-8A2DF99C505E}" type="presParOf" srcId="{1E609729-E4C3-0A41-9CA1-4705ADB8E4CE}" destId="{17F549F6-EF6F-894D-BE89-945685169BED}" srcOrd="4" destOrd="0" presId="urn:microsoft.com/office/officeart/2005/8/layout/vList6"/>
    <dgm:cxn modelId="{7AA117F1-6F2A-0345-A4F2-9429256D8956}" type="presParOf" srcId="{17F549F6-EF6F-894D-BE89-945685169BED}" destId="{720AC2BF-64EF-D646-9D6F-B4D62D460C28}" srcOrd="0" destOrd="0" presId="urn:microsoft.com/office/officeart/2005/8/layout/vList6"/>
    <dgm:cxn modelId="{C0934F2E-AD70-C24D-AC65-0F7A58956AA0}" type="presParOf" srcId="{17F549F6-EF6F-894D-BE89-945685169BED}" destId="{F0C8E62A-FF61-4A4C-89D8-2BF864C2899E}" srcOrd="1" destOrd="0" presId="urn:microsoft.com/office/officeart/2005/8/layout/vList6"/>
    <dgm:cxn modelId="{DD41F38B-1E80-8E4A-AFAB-96D76B8AEFB2}" type="presParOf" srcId="{1E609729-E4C3-0A41-9CA1-4705ADB8E4CE}" destId="{FD1695EA-2626-6F4F-B0E0-3A269D2420F5}" srcOrd="5" destOrd="0" presId="urn:microsoft.com/office/officeart/2005/8/layout/vList6"/>
    <dgm:cxn modelId="{40861A44-C859-2640-AE54-3A95D7F14C62}" type="presParOf" srcId="{1E609729-E4C3-0A41-9CA1-4705ADB8E4CE}" destId="{74D7FE9E-2EDA-2E41-A9C6-A50802813B7C}" srcOrd="6" destOrd="0" presId="urn:microsoft.com/office/officeart/2005/8/layout/vList6"/>
    <dgm:cxn modelId="{8A38E258-F580-8B44-B382-CAFD855B4D53}" type="presParOf" srcId="{74D7FE9E-2EDA-2E41-A9C6-A50802813B7C}" destId="{F1BFC475-B57B-F542-9D28-7EFFBF3971E3}" srcOrd="0" destOrd="0" presId="urn:microsoft.com/office/officeart/2005/8/layout/vList6"/>
    <dgm:cxn modelId="{1A4266C0-7491-364C-AEDA-826247A5CB8D}" type="presParOf" srcId="{74D7FE9E-2EDA-2E41-A9C6-A50802813B7C}" destId="{4D1D927D-2B09-A141-B2B5-03D5233BC4AE}" srcOrd="1" destOrd="0" presId="urn:microsoft.com/office/officeart/2005/8/layout/vList6"/>
    <dgm:cxn modelId="{50E3C0CF-76DE-F441-88E7-D69C83E133B0}" type="presParOf" srcId="{1E609729-E4C3-0A41-9CA1-4705ADB8E4CE}" destId="{3DD53777-3497-1C44-982D-43B2F7E2C346}" srcOrd="7" destOrd="0" presId="urn:microsoft.com/office/officeart/2005/8/layout/vList6"/>
    <dgm:cxn modelId="{934ABE98-FD63-8645-BA5B-71977668627B}" type="presParOf" srcId="{1E609729-E4C3-0A41-9CA1-4705ADB8E4CE}" destId="{F3DD901F-CD10-BE47-8EDC-FCE751599C35}" srcOrd="8" destOrd="0" presId="urn:microsoft.com/office/officeart/2005/8/layout/vList6"/>
    <dgm:cxn modelId="{E4891678-F1DC-AC46-A715-82C4D1B02851}" type="presParOf" srcId="{F3DD901F-CD10-BE47-8EDC-FCE751599C35}" destId="{F92213E3-DAD0-6047-B447-04C877122955}" srcOrd="0" destOrd="0" presId="urn:microsoft.com/office/officeart/2005/8/layout/vList6"/>
    <dgm:cxn modelId="{CB58FA5B-0190-1A48-B4B8-2225EBEC9B88}" type="presParOf" srcId="{F3DD901F-CD10-BE47-8EDC-FCE751599C35}" destId="{1C7EB7A3-FF7B-D246-87BA-B60DBC02001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9E4E36-1A24-AC46-9AB4-7013C8E9843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559381B0-5279-144F-A761-65A632C0DD9E}">
      <dgm:prSet phldrT="[Text]" custT="1"/>
      <dgm:spPr/>
      <dgm:t>
        <a:bodyPr/>
        <a:lstStyle/>
        <a:p>
          <a:r>
            <a:rPr lang="en-US" sz="2600" dirty="0" smtClean="0"/>
            <a:t>Acquisition</a:t>
          </a:r>
          <a:endParaRPr lang="en-US" sz="2600" dirty="0"/>
        </a:p>
      </dgm:t>
    </dgm:pt>
    <dgm:pt modelId="{18BD2653-36C6-4E49-BE31-3C54A6B59CFF}" type="parTrans" cxnId="{53F616D6-055A-7B45-A182-3F2BD6ACCB7D}">
      <dgm:prSet/>
      <dgm:spPr/>
      <dgm:t>
        <a:bodyPr/>
        <a:lstStyle/>
        <a:p>
          <a:endParaRPr lang="en-US"/>
        </a:p>
      </dgm:t>
    </dgm:pt>
    <dgm:pt modelId="{ECD954AE-A43F-DE48-874F-F02E3A6DA177}" type="sibTrans" cxnId="{53F616D6-055A-7B45-A182-3F2BD6ACCB7D}">
      <dgm:prSet/>
      <dgm:spPr/>
      <dgm:t>
        <a:bodyPr/>
        <a:lstStyle/>
        <a:p>
          <a:endParaRPr lang="en-US"/>
        </a:p>
      </dgm:t>
    </dgm:pt>
    <dgm:pt modelId="{B52326C2-D9F4-FC43-AF20-BD56BE42A75E}">
      <dgm:prSet phldrT="[Text]" custT="1"/>
      <dgm:spPr/>
      <dgm:t>
        <a:bodyPr/>
        <a:lstStyle/>
        <a:p>
          <a:r>
            <a:rPr lang="en-US" sz="2400" dirty="0" smtClean="0"/>
            <a:t>New skill </a:t>
          </a:r>
          <a:r>
            <a:rPr lang="en-US" sz="2400" dirty="0" err="1" smtClean="0"/>
            <a:t>w</a:t>
          </a:r>
          <a:r>
            <a:rPr lang="en-US" sz="2400" dirty="0" smtClean="0"/>
            <a:t>/ accuracy</a:t>
          </a:r>
          <a:endParaRPr lang="en-US" sz="2400" dirty="0"/>
        </a:p>
      </dgm:t>
    </dgm:pt>
    <dgm:pt modelId="{4B230A6B-AC69-F04B-B4EA-C1D37A14FABD}" type="parTrans" cxnId="{3F81065E-F36C-B44B-B721-15855856AF81}">
      <dgm:prSet/>
      <dgm:spPr/>
      <dgm:t>
        <a:bodyPr/>
        <a:lstStyle/>
        <a:p>
          <a:endParaRPr lang="en-US"/>
        </a:p>
      </dgm:t>
    </dgm:pt>
    <dgm:pt modelId="{4D9EDD07-2A61-FE47-A648-4126805AEAD3}" type="sibTrans" cxnId="{3F81065E-F36C-B44B-B721-15855856AF81}">
      <dgm:prSet/>
      <dgm:spPr/>
      <dgm:t>
        <a:bodyPr/>
        <a:lstStyle/>
        <a:p>
          <a:endParaRPr lang="en-US"/>
        </a:p>
      </dgm:t>
    </dgm:pt>
    <dgm:pt modelId="{A505DFEE-47B6-F445-A6BB-F65FF058B9A6}">
      <dgm:prSet phldrT="[Text]" custT="1"/>
      <dgm:spPr/>
      <dgm:t>
        <a:bodyPr/>
        <a:lstStyle/>
        <a:p>
          <a:r>
            <a:rPr lang="en-US" sz="2600" dirty="0" smtClean="0"/>
            <a:t>Fluency</a:t>
          </a:r>
          <a:endParaRPr lang="en-US" sz="2600" dirty="0"/>
        </a:p>
      </dgm:t>
    </dgm:pt>
    <dgm:pt modelId="{AF7ADC0C-58B7-8A41-86D2-37A5EAB826EA}" type="parTrans" cxnId="{C90C3D34-FFCA-9B4E-B97A-817BFB6A25DA}">
      <dgm:prSet/>
      <dgm:spPr/>
      <dgm:t>
        <a:bodyPr/>
        <a:lstStyle/>
        <a:p>
          <a:endParaRPr lang="en-US"/>
        </a:p>
      </dgm:t>
    </dgm:pt>
    <dgm:pt modelId="{CB0A163C-5D86-0C48-B284-F3CF3998AB13}" type="sibTrans" cxnId="{C90C3D34-FFCA-9B4E-B97A-817BFB6A25DA}">
      <dgm:prSet/>
      <dgm:spPr/>
      <dgm:t>
        <a:bodyPr/>
        <a:lstStyle/>
        <a:p>
          <a:endParaRPr lang="en-US"/>
        </a:p>
      </dgm:t>
    </dgm:pt>
    <dgm:pt modelId="{31580379-64D2-6147-A0CE-C31736D40859}">
      <dgm:prSet phldrT="[Text]" custT="1"/>
      <dgm:spPr/>
      <dgm:t>
        <a:bodyPr/>
        <a:lstStyle/>
        <a:p>
          <a:r>
            <a:rPr lang="en-US" sz="2400" dirty="0" smtClean="0"/>
            <a:t>Speed &amp; consistency</a:t>
          </a:r>
          <a:endParaRPr lang="en-US" sz="2400" dirty="0"/>
        </a:p>
      </dgm:t>
    </dgm:pt>
    <dgm:pt modelId="{DB829C34-78C8-034B-9EE4-16E3BE767E4B}" type="parTrans" cxnId="{F99C5AB2-9CA5-7945-A1FA-EB84A595249A}">
      <dgm:prSet/>
      <dgm:spPr/>
      <dgm:t>
        <a:bodyPr/>
        <a:lstStyle/>
        <a:p>
          <a:endParaRPr lang="en-US"/>
        </a:p>
      </dgm:t>
    </dgm:pt>
    <dgm:pt modelId="{872A709B-E978-894E-9DC2-1674A7B5C97A}" type="sibTrans" cxnId="{F99C5AB2-9CA5-7945-A1FA-EB84A595249A}">
      <dgm:prSet/>
      <dgm:spPr/>
      <dgm:t>
        <a:bodyPr/>
        <a:lstStyle/>
        <a:p>
          <a:endParaRPr lang="en-US"/>
        </a:p>
      </dgm:t>
    </dgm:pt>
    <dgm:pt modelId="{CF0B519D-7A76-8A4C-9CB2-76F68A4B7924}">
      <dgm:prSet phldrT="[Text]" custT="1"/>
      <dgm:spPr/>
      <dgm:t>
        <a:bodyPr/>
        <a:lstStyle/>
        <a:p>
          <a:r>
            <a:rPr lang="en-US" sz="2600" dirty="0" smtClean="0"/>
            <a:t>Maintenance</a:t>
          </a:r>
          <a:endParaRPr lang="en-US" sz="2600" dirty="0"/>
        </a:p>
      </dgm:t>
    </dgm:pt>
    <dgm:pt modelId="{6BA70A50-A7CA-C345-92FE-5F7F3126D45F}" type="parTrans" cxnId="{DA6FF06E-5148-364B-AAEA-2136C6066EA2}">
      <dgm:prSet/>
      <dgm:spPr/>
      <dgm:t>
        <a:bodyPr/>
        <a:lstStyle/>
        <a:p>
          <a:endParaRPr lang="en-US"/>
        </a:p>
      </dgm:t>
    </dgm:pt>
    <dgm:pt modelId="{8E70BAE8-2EEF-9940-A7B8-6B2578A7A3E1}" type="sibTrans" cxnId="{DA6FF06E-5148-364B-AAEA-2136C6066EA2}">
      <dgm:prSet/>
      <dgm:spPr/>
      <dgm:t>
        <a:bodyPr/>
        <a:lstStyle/>
        <a:p>
          <a:endParaRPr lang="en-US"/>
        </a:p>
      </dgm:t>
    </dgm:pt>
    <dgm:pt modelId="{9581B008-77F3-4E43-8F93-E1A42FEF9512}">
      <dgm:prSet phldrT="[Text]" custT="1"/>
      <dgm:spPr/>
      <dgm:t>
        <a:bodyPr/>
        <a:lstStyle/>
        <a:p>
          <a:r>
            <a:rPr lang="en-US" sz="2400" dirty="0" smtClean="0"/>
            <a:t>Sustained </a:t>
          </a:r>
          <a:r>
            <a:rPr lang="en-US" sz="2400" dirty="0" err="1" smtClean="0"/>
            <a:t>w</a:t>
          </a:r>
          <a:r>
            <a:rPr lang="en-US" sz="2400" dirty="0" smtClean="0"/>
            <a:t>/ accuracy &amp; fluency</a:t>
          </a:r>
          <a:endParaRPr lang="en-US" sz="2400" dirty="0"/>
        </a:p>
      </dgm:t>
    </dgm:pt>
    <dgm:pt modelId="{B10E97BB-3E65-AB4D-99AF-A0466C780362}" type="parTrans" cxnId="{69020797-24B9-694E-8F04-A13982A7BF87}">
      <dgm:prSet/>
      <dgm:spPr/>
      <dgm:t>
        <a:bodyPr/>
        <a:lstStyle/>
        <a:p>
          <a:endParaRPr lang="en-US"/>
        </a:p>
      </dgm:t>
    </dgm:pt>
    <dgm:pt modelId="{0F10F757-70C8-D145-A9FE-20976E9BDA6D}" type="sibTrans" cxnId="{69020797-24B9-694E-8F04-A13982A7BF87}">
      <dgm:prSet/>
      <dgm:spPr/>
      <dgm:t>
        <a:bodyPr/>
        <a:lstStyle/>
        <a:p>
          <a:endParaRPr lang="en-US"/>
        </a:p>
      </dgm:t>
    </dgm:pt>
    <dgm:pt modelId="{FE1D3A88-979A-524F-A4E6-8A31CF117742}">
      <dgm:prSet phldrT="[Text]" custT="1"/>
      <dgm:spPr/>
      <dgm:t>
        <a:bodyPr/>
        <a:lstStyle/>
        <a:p>
          <a:r>
            <a:rPr lang="en-US" sz="2400" dirty="0" smtClean="0"/>
            <a:t>Practice </a:t>
          </a:r>
          <a:r>
            <a:rPr lang="en-US" sz="2400" dirty="0" err="1" smtClean="0"/>
            <a:t>w</a:t>
          </a:r>
          <a:r>
            <a:rPr lang="en-US" sz="2400" dirty="0" smtClean="0"/>
            <a:t>/ less feedback</a:t>
          </a:r>
          <a:endParaRPr lang="en-US" sz="2400" dirty="0"/>
        </a:p>
      </dgm:t>
    </dgm:pt>
    <dgm:pt modelId="{E2ED88C8-C729-6143-962C-B3AE159781AC}" type="parTrans" cxnId="{DCC80C80-5F93-7340-9A87-8D64774860F8}">
      <dgm:prSet/>
      <dgm:spPr/>
      <dgm:t>
        <a:bodyPr/>
        <a:lstStyle/>
        <a:p>
          <a:endParaRPr lang="en-US"/>
        </a:p>
      </dgm:t>
    </dgm:pt>
    <dgm:pt modelId="{0A39C3C5-41B2-F94A-A106-2800ECE6EF82}" type="sibTrans" cxnId="{DCC80C80-5F93-7340-9A87-8D64774860F8}">
      <dgm:prSet/>
      <dgm:spPr/>
      <dgm:t>
        <a:bodyPr/>
        <a:lstStyle/>
        <a:p>
          <a:endParaRPr lang="en-US"/>
        </a:p>
      </dgm:t>
    </dgm:pt>
    <dgm:pt modelId="{89548A1D-C58E-E646-BD27-FE5AE1B137BF}">
      <dgm:prSet phldrT="[Text]" custT="1"/>
      <dgm:spPr/>
      <dgm:t>
        <a:bodyPr/>
        <a:lstStyle/>
        <a:p>
          <a:r>
            <a:rPr lang="en-US" sz="2400" dirty="0" smtClean="0"/>
            <a:t>Show, model, explain </a:t>
          </a:r>
          <a:r>
            <a:rPr lang="en-US" sz="2400" dirty="0" err="1" smtClean="0"/>
            <a:t>w</a:t>
          </a:r>
          <a:r>
            <a:rPr lang="en-US" sz="2400" dirty="0" smtClean="0"/>
            <a:t>/ feedback</a:t>
          </a:r>
          <a:endParaRPr lang="en-US" sz="2400" dirty="0"/>
        </a:p>
      </dgm:t>
    </dgm:pt>
    <dgm:pt modelId="{71DF5D3D-F0D9-D64A-AC02-9786ED5A66FB}" type="parTrans" cxnId="{D3763C89-35EB-9B44-8972-19E16CF3D632}">
      <dgm:prSet/>
      <dgm:spPr/>
      <dgm:t>
        <a:bodyPr/>
        <a:lstStyle/>
        <a:p>
          <a:endParaRPr lang="en-US"/>
        </a:p>
      </dgm:t>
    </dgm:pt>
    <dgm:pt modelId="{69E88631-E5AB-5A4A-8288-3A69A955F85D}" type="sibTrans" cxnId="{D3763C89-35EB-9B44-8972-19E16CF3D632}">
      <dgm:prSet/>
      <dgm:spPr/>
      <dgm:t>
        <a:bodyPr/>
        <a:lstStyle/>
        <a:p>
          <a:endParaRPr lang="en-US"/>
        </a:p>
      </dgm:t>
    </dgm:pt>
    <dgm:pt modelId="{B6F8CC18-C1F4-E74D-8D44-1CBC0F1E2E56}">
      <dgm:prSet phldrT="[Text]" custT="1"/>
      <dgm:spPr/>
      <dgm:t>
        <a:bodyPr/>
        <a:lstStyle/>
        <a:p>
          <a:r>
            <a:rPr lang="en-US" sz="2400" dirty="0" smtClean="0"/>
            <a:t>Practice </a:t>
          </a:r>
          <a:r>
            <a:rPr lang="en-US" sz="2400" dirty="0" err="1" smtClean="0"/>
            <a:t>w</a:t>
          </a:r>
          <a:r>
            <a:rPr lang="en-US" sz="2400" dirty="0" smtClean="0"/>
            <a:t>/ feedback</a:t>
          </a:r>
          <a:endParaRPr lang="en-US" sz="2400" dirty="0"/>
        </a:p>
      </dgm:t>
    </dgm:pt>
    <dgm:pt modelId="{F9951E0E-C6BE-4B41-9608-4787611CB661}" type="parTrans" cxnId="{FED90DC1-AFE2-A34C-A434-FD793662F04F}">
      <dgm:prSet/>
      <dgm:spPr/>
      <dgm:t>
        <a:bodyPr/>
        <a:lstStyle/>
        <a:p>
          <a:endParaRPr lang="en-US"/>
        </a:p>
      </dgm:t>
    </dgm:pt>
    <dgm:pt modelId="{1AA80AA4-2307-F344-A3A0-AB31BD8F6188}" type="sibTrans" cxnId="{FED90DC1-AFE2-A34C-A434-FD793662F04F}">
      <dgm:prSet/>
      <dgm:spPr/>
      <dgm:t>
        <a:bodyPr/>
        <a:lstStyle/>
        <a:p>
          <a:endParaRPr lang="en-US"/>
        </a:p>
      </dgm:t>
    </dgm:pt>
    <dgm:pt modelId="{91E4ECAC-0B1D-A545-8944-E171D94F60A3}">
      <dgm:prSet phldrT="[Text]" custT="1"/>
      <dgm:spPr/>
      <dgm:t>
        <a:bodyPr/>
        <a:lstStyle/>
        <a:p>
          <a:r>
            <a:rPr lang="en-US" sz="2600" dirty="0" smtClean="0"/>
            <a:t>Generalization</a:t>
          </a:r>
          <a:endParaRPr lang="en-US" sz="2600" dirty="0"/>
        </a:p>
      </dgm:t>
    </dgm:pt>
    <dgm:pt modelId="{5F14B98A-3FED-E24D-B2CF-46766940DFFC}" type="parTrans" cxnId="{F5F2879A-F238-C44F-A2FB-844A2DFA6356}">
      <dgm:prSet/>
      <dgm:spPr/>
      <dgm:t>
        <a:bodyPr/>
        <a:lstStyle/>
        <a:p>
          <a:endParaRPr lang="en-US"/>
        </a:p>
      </dgm:t>
    </dgm:pt>
    <dgm:pt modelId="{B7BC4323-C3B4-F840-93B5-00212166C613}" type="sibTrans" cxnId="{F5F2879A-F238-C44F-A2FB-844A2DFA6356}">
      <dgm:prSet/>
      <dgm:spPr/>
      <dgm:t>
        <a:bodyPr/>
        <a:lstStyle/>
        <a:p>
          <a:endParaRPr lang="en-US"/>
        </a:p>
      </dgm:t>
    </dgm:pt>
    <dgm:pt modelId="{136BE711-5960-2640-AE97-ADDE4283B4BB}">
      <dgm:prSet phldrT="[Text]" custT="1"/>
      <dgm:spPr/>
      <dgm:t>
        <a:bodyPr/>
        <a:lstStyle/>
        <a:p>
          <a:r>
            <a:rPr lang="en-US" sz="2400" dirty="0" smtClean="0"/>
            <a:t>Use in new context</a:t>
          </a:r>
          <a:endParaRPr lang="en-US" sz="2400" dirty="0"/>
        </a:p>
      </dgm:t>
    </dgm:pt>
    <dgm:pt modelId="{4D788E06-4CED-FE4F-9134-FADD8096CEB1}" type="parTrans" cxnId="{ED6DCE65-DB5B-2C4F-BFC9-0249C6A634E2}">
      <dgm:prSet/>
      <dgm:spPr/>
      <dgm:t>
        <a:bodyPr/>
        <a:lstStyle/>
        <a:p>
          <a:endParaRPr lang="en-US"/>
        </a:p>
      </dgm:t>
    </dgm:pt>
    <dgm:pt modelId="{A14B3B3F-BCD9-8B4C-A8F4-C0ADFA80BCCA}" type="sibTrans" cxnId="{ED6DCE65-DB5B-2C4F-BFC9-0249C6A634E2}">
      <dgm:prSet/>
      <dgm:spPr/>
      <dgm:t>
        <a:bodyPr/>
        <a:lstStyle/>
        <a:p>
          <a:endParaRPr lang="en-US"/>
        </a:p>
      </dgm:t>
    </dgm:pt>
    <dgm:pt modelId="{6E4E2D5B-A1A2-DF4D-BD64-7B23637E6F77}">
      <dgm:prSet phldrT="[Text]" custT="1"/>
      <dgm:spPr/>
      <dgm:t>
        <a:bodyPr/>
        <a:lstStyle/>
        <a:p>
          <a:r>
            <a:rPr lang="en-US" sz="2600" dirty="0" smtClean="0"/>
            <a:t>Adaptation</a:t>
          </a:r>
          <a:endParaRPr lang="en-US" sz="2600" dirty="0"/>
        </a:p>
      </dgm:t>
    </dgm:pt>
    <dgm:pt modelId="{8EA0BF79-FA52-3B4A-B20B-1AF40F6986D8}" type="parTrans" cxnId="{D8653229-F2A0-EE43-A468-F5F62E6043BB}">
      <dgm:prSet/>
      <dgm:spPr/>
      <dgm:t>
        <a:bodyPr/>
        <a:lstStyle/>
        <a:p>
          <a:endParaRPr lang="en-US"/>
        </a:p>
      </dgm:t>
    </dgm:pt>
    <dgm:pt modelId="{D499A3ED-2B89-5246-A61E-8CC1800D1AEB}" type="sibTrans" cxnId="{D8653229-F2A0-EE43-A468-F5F62E6043BB}">
      <dgm:prSet/>
      <dgm:spPr/>
      <dgm:t>
        <a:bodyPr/>
        <a:lstStyle/>
        <a:p>
          <a:endParaRPr lang="en-US"/>
        </a:p>
      </dgm:t>
    </dgm:pt>
    <dgm:pt modelId="{4A5BA0AC-0429-964D-B919-22B4EBE0287E}">
      <dgm:prSet phldrT="[Text]" custT="1"/>
      <dgm:spPr/>
      <dgm:t>
        <a:bodyPr/>
        <a:lstStyle/>
        <a:p>
          <a:r>
            <a:rPr lang="en-US" sz="2400" dirty="0" smtClean="0"/>
            <a:t>Modify &amp; fit behavior in new context</a:t>
          </a:r>
          <a:endParaRPr lang="en-US" sz="2400" dirty="0"/>
        </a:p>
      </dgm:t>
    </dgm:pt>
    <dgm:pt modelId="{84FDAB1F-3EAE-F34E-9414-38F80FCA6633}" type="parTrans" cxnId="{515A0F0D-171D-A44D-84AC-6ACEF29E36B8}">
      <dgm:prSet/>
      <dgm:spPr/>
      <dgm:t>
        <a:bodyPr/>
        <a:lstStyle/>
        <a:p>
          <a:endParaRPr lang="en-US"/>
        </a:p>
      </dgm:t>
    </dgm:pt>
    <dgm:pt modelId="{A7BA4F0D-BF88-3C4A-B811-A571B2309117}" type="sibTrans" cxnId="{515A0F0D-171D-A44D-84AC-6ACEF29E36B8}">
      <dgm:prSet/>
      <dgm:spPr/>
      <dgm:t>
        <a:bodyPr/>
        <a:lstStyle/>
        <a:p>
          <a:endParaRPr lang="en-US"/>
        </a:p>
      </dgm:t>
    </dgm:pt>
    <dgm:pt modelId="{30E1F7EF-95B8-E047-813E-1351CEE61A2E}">
      <dgm:prSet phldrT="[Text]" custT="1"/>
      <dgm:spPr/>
      <dgm:t>
        <a:bodyPr/>
        <a:lstStyle/>
        <a:p>
          <a:r>
            <a:rPr lang="en-US" sz="2400" dirty="0" smtClean="0"/>
            <a:t>Teach variations </a:t>
          </a:r>
          <a:r>
            <a:rPr lang="en-US" sz="2400" dirty="0" err="1" smtClean="0"/>
            <a:t>w</a:t>
          </a:r>
          <a:r>
            <a:rPr lang="en-US" sz="2400" dirty="0" smtClean="0"/>
            <a:t>/ feedback</a:t>
          </a:r>
          <a:endParaRPr lang="en-US" sz="2400" dirty="0"/>
        </a:p>
      </dgm:t>
    </dgm:pt>
    <dgm:pt modelId="{E7A92A39-B0A6-A54B-B906-E424F7DD3054}" type="parTrans" cxnId="{8A16449C-F208-0E4C-89DC-E1695D577559}">
      <dgm:prSet/>
      <dgm:spPr/>
      <dgm:t>
        <a:bodyPr/>
        <a:lstStyle/>
        <a:p>
          <a:endParaRPr lang="en-US"/>
        </a:p>
      </dgm:t>
    </dgm:pt>
    <dgm:pt modelId="{536C8D83-EA65-694F-829B-0FC7E57D0AC9}" type="sibTrans" cxnId="{8A16449C-F208-0E4C-89DC-E1695D577559}">
      <dgm:prSet/>
      <dgm:spPr/>
      <dgm:t>
        <a:bodyPr/>
        <a:lstStyle/>
        <a:p>
          <a:endParaRPr lang="en-US"/>
        </a:p>
      </dgm:t>
    </dgm:pt>
    <dgm:pt modelId="{371090C9-FA93-3E42-ABE0-EFE8202ABBE0}">
      <dgm:prSet phldrT="[Text]" custT="1"/>
      <dgm:spPr/>
      <dgm:t>
        <a:bodyPr/>
        <a:lstStyle/>
        <a:p>
          <a:r>
            <a:rPr lang="en-US" sz="2400" dirty="0" smtClean="0"/>
            <a:t>Teach, practice in variety of conditions</a:t>
          </a:r>
          <a:endParaRPr lang="en-US" sz="2400" dirty="0"/>
        </a:p>
      </dgm:t>
    </dgm:pt>
    <dgm:pt modelId="{ACA9E820-5787-4747-A568-F2C7A0F3295B}" type="sibTrans" cxnId="{7BBA0F92-5B30-544E-827E-C24FFF5BED86}">
      <dgm:prSet/>
      <dgm:spPr/>
      <dgm:t>
        <a:bodyPr/>
        <a:lstStyle/>
        <a:p>
          <a:endParaRPr lang="en-US"/>
        </a:p>
      </dgm:t>
    </dgm:pt>
    <dgm:pt modelId="{427C303C-3A62-734E-9A55-C5D3E06509CC}" type="parTrans" cxnId="{7BBA0F92-5B30-544E-827E-C24FFF5BED86}">
      <dgm:prSet/>
      <dgm:spPr/>
      <dgm:t>
        <a:bodyPr/>
        <a:lstStyle/>
        <a:p>
          <a:endParaRPr lang="en-US"/>
        </a:p>
      </dgm:t>
    </dgm:pt>
    <dgm:pt modelId="{A57A550F-523E-FA43-8E9D-8D938397867A}" type="pres">
      <dgm:prSet presAssocID="{3F9E4E36-1A24-AC46-9AB4-7013C8E98431}" presName="Name0" presStyleCnt="0">
        <dgm:presLayoutVars>
          <dgm:dir/>
          <dgm:animLvl val="lvl"/>
          <dgm:resizeHandles val="exact"/>
        </dgm:presLayoutVars>
      </dgm:prSet>
      <dgm:spPr/>
      <dgm:t>
        <a:bodyPr/>
        <a:lstStyle/>
        <a:p>
          <a:endParaRPr lang="en-US"/>
        </a:p>
      </dgm:t>
    </dgm:pt>
    <dgm:pt modelId="{8B3A3CB3-2ECD-2E4E-AC53-E8ACC408844C}" type="pres">
      <dgm:prSet presAssocID="{559381B0-5279-144F-A761-65A632C0DD9E}" presName="linNode" presStyleCnt="0"/>
      <dgm:spPr/>
    </dgm:pt>
    <dgm:pt modelId="{389B6B3F-6FAD-984D-8781-AB9D94F0F079}" type="pres">
      <dgm:prSet presAssocID="{559381B0-5279-144F-A761-65A632C0DD9E}" presName="parentText" presStyleLbl="node1" presStyleIdx="0" presStyleCnt="5" custScaleX="84156">
        <dgm:presLayoutVars>
          <dgm:chMax val="1"/>
          <dgm:bulletEnabled val="1"/>
        </dgm:presLayoutVars>
      </dgm:prSet>
      <dgm:spPr/>
      <dgm:t>
        <a:bodyPr/>
        <a:lstStyle/>
        <a:p>
          <a:endParaRPr lang="en-US"/>
        </a:p>
      </dgm:t>
    </dgm:pt>
    <dgm:pt modelId="{EDA6A798-B63A-564A-8978-37691B7BEBE4}" type="pres">
      <dgm:prSet presAssocID="{559381B0-5279-144F-A761-65A632C0DD9E}" presName="descendantText" presStyleLbl="alignAccFollowNode1" presStyleIdx="0" presStyleCnt="5" custScaleX="109019">
        <dgm:presLayoutVars>
          <dgm:bulletEnabled val="1"/>
        </dgm:presLayoutVars>
      </dgm:prSet>
      <dgm:spPr/>
      <dgm:t>
        <a:bodyPr/>
        <a:lstStyle/>
        <a:p>
          <a:endParaRPr lang="en-US"/>
        </a:p>
      </dgm:t>
    </dgm:pt>
    <dgm:pt modelId="{1C404F59-E252-6346-95E6-69EC469C2AEE}" type="pres">
      <dgm:prSet presAssocID="{ECD954AE-A43F-DE48-874F-F02E3A6DA177}" presName="sp" presStyleCnt="0"/>
      <dgm:spPr/>
    </dgm:pt>
    <dgm:pt modelId="{EF020F0F-5007-B14C-B069-C88E3E6468D0}" type="pres">
      <dgm:prSet presAssocID="{A505DFEE-47B6-F445-A6BB-F65FF058B9A6}" presName="linNode" presStyleCnt="0"/>
      <dgm:spPr/>
    </dgm:pt>
    <dgm:pt modelId="{FFBE932E-7B30-A549-B8A2-9BBC97F615BF}" type="pres">
      <dgm:prSet presAssocID="{A505DFEE-47B6-F445-A6BB-F65FF058B9A6}" presName="parentText" presStyleLbl="node1" presStyleIdx="1" presStyleCnt="5" custScaleX="84156">
        <dgm:presLayoutVars>
          <dgm:chMax val="1"/>
          <dgm:bulletEnabled val="1"/>
        </dgm:presLayoutVars>
      </dgm:prSet>
      <dgm:spPr/>
      <dgm:t>
        <a:bodyPr/>
        <a:lstStyle/>
        <a:p>
          <a:endParaRPr lang="en-US"/>
        </a:p>
      </dgm:t>
    </dgm:pt>
    <dgm:pt modelId="{D659DBA6-4EAD-214D-8666-5747F067DB37}" type="pres">
      <dgm:prSet presAssocID="{A505DFEE-47B6-F445-A6BB-F65FF058B9A6}" presName="descendantText" presStyleLbl="alignAccFollowNode1" presStyleIdx="1" presStyleCnt="5" custScaleX="109019">
        <dgm:presLayoutVars>
          <dgm:bulletEnabled val="1"/>
        </dgm:presLayoutVars>
      </dgm:prSet>
      <dgm:spPr/>
      <dgm:t>
        <a:bodyPr/>
        <a:lstStyle/>
        <a:p>
          <a:endParaRPr lang="en-US"/>
        </a:p>
      </dgm:t>
    </dgm:pt>
    <dgm:pt modelId="{C286EE6A-3DD1-7643-89C0-99CC45845F12}" type="pres">
      <dgm:prSet presAssocID="{CB0A163C-5D86-0C48-B284-F3CF3998AB13}" presName="sp" presStyleCnt="0"/>
      <dgm:spPr/>
    </dgm:pt>
    <dgm:pt modelId="{C9C7356E-CAC5-2D4D-B72B-47166AB64B30}" type="pres">
      <dgm:prSet presAssocID="{CF0B519D-7A76-8A4C-9CB2-76F68A4B7924}" presName="linNode" presStyleCnt="0"/>
      <dgm:spPr/>
    </dgm:pt>
    <dgm:pt modelId="{B325B21E-CEFB-B84E-B55A-F5365E9A06FA}" type="pres">
      <dgm:prSet presAssocID="{CF0B519D-7A76-8A4C-9CB2-76F68A4B7924}" presName="parentText" presStyleLbl="node1" presStyleIdx="2" presStyleCnt="5" custScaleX="84156">
        <dgm:presLayoutVars>
          <dgm:chMax val="1"/>
          <dgm:bulletEnabled val="1"/>
        </dgm:presLayoutVars>
      </dgm:prSet>
      <dgm:spPr/>
      <dgm:t>
        <a:bodyPr/>
        <a:lstStyle/>
        <a:p>
          <a:endParaRPr lang="en-US"/>
        </a:p>
      </dgm:t>
    </dgm:pt>
    <dgm:pt modelId="{1834714D-D649-B044-A023-7B73CAF9E8E6}" type="pres">
      <dgm:prSet presAssocID="{CF0B519D-7A76-8A4C-9CB2-76F68A4B7924}" presName="descendantText" presStyleLbl="alignAccFollowNode1" presStyleIdx="2" presStyleCnt="5" custScaleX="109019">
        <dgm:presLayoutVars>
          <dgm:bulletEnabled val="1"/>
        </dgm:presLayoutVars>
      </dgm:prSet>
      <dgm:spPr/>
      <dgm:t>
        <a:bodyPr/>
        <a:lstStyle/>
        <a:p>
          <a:endParaRPr lang="en-US"/>
        </a:p>
      </dgm:t>
    </dgm:pt>
    <dgm:pt modelId="{A22FD6A3-14B7-1C45-A4FF-475CAE432D8C}" type="pres">
      <dgm:prSet presAssocID="{8E70BAE8-2EEF-9940-A7B8-6B2578A7A3E1}" presName="sp" presStyleCnt="0"/>
      <dgm:spPr/>
    </dgm:pt>
    <dgm:pt modelId="{078091C8-C8D5-BD42-830C-50FC75AE66B4}" type="pres">
      <dgm:prSet presAssocID="{91E4ECAC-0B1D-A545-8944-E171D94F60A3}" presName="linNode" presStyleCnt="0"/>
      <dgm:spPr/>
    </dgm:pt>
    <dgm:pt modelId="{85871339-3892-5C40-9896-9F3924F905D2}" type="pres">
      <dgm:prSet presAssocID="{91E4ECAC-0B1D-A545-8944-E171D94F60A3}" presName="parentText" presStyleLbl="node1" presStyleIdx="3" presStyleCnt="5" custScaleX="84156">
        <dgm:presLayoutVars>
          <dgm:chMax val="1"/>
          <dgm:bulletEnabled val="1"/>
        </dgm:presLayoutVars>
      </dgm:prSet>
      <dgm:spPr/>
      <dgm:t>
        <a:bodyPr/>
        <a:lstStyle/>
        <a:p>
          <a:endParaRPr lang="en-US"/>
        </a:p>
      </dgm:t>
    </dgm:pt>
    <dgm:pt modelId="{E78084BC-7A7F-2D4A-AD04-D99EB43C23F1}" type="pres">
      <dgm:prSet presAssocID="{91E4ECAC-0B1D-A545-8944-E171D94F60A3}" presName="descendantText" presStyleLbl="alignAccFollowNode1" presStyleIdx="3" presStyleCnt="5" custScaleX="109019">
        <dgm:presLayoutVars>
          <dgm:bulletEnabled val="1"/>
        </dgm:presLayoutVars>
      </dgm:prSet>
      <dgm:spPr/>
      <dgm:t>
        <a:bodyPr/>
        <a:lstStyle/>
        <a:p>
          <a:endParaRPr lang="en-US"/>
        </a:p>
      </dgm:t>
    </dgm:pt>
    <dgm:pt modelId="{C9C8229D-6AA0-6F4A-A12C-434114DA825F}" type="pres">
      <dgm:prSet presAssocID="{B7BC4323-C3B4-F840-93B5-00212166C613}" presName="sp" presStyleCnt="0"/>
      <dgm:spPr/>
    </dgm:pt>
    <dgm:pt modelId="{9E877FF0-2221-0E44-AB61-06ADCBA8602E}" type="pres">
      <dgm:prSet presAssocID="{6E4E2D5B-A1A2-DF4D-BD64-7B23637E6F77}" presName="linNode" presStyleCnt="0"/>
      <dgm:spPr/>
    </dgm:pt>
    <dgm:pt modelId="{E0EA792A-C9C7-3245-8D53-8372E21E0E24}" type="pres">
      <dgm:prSet presAssocID="{6E4E2D5B-A1A2-DF4D-BD64-7B23637E6F77}" presName="parentText" presStyleLbl="node1" presStyleIdx="4" presStyleCnt="5" custScaleX="84156" custLinFactNeighborY="229">
        <dgm:presLayoutVars>
          <dgm:chMax val="1"/>
          <dgm:bulletEnabled val="1"/>
        </dgm:presLayoutVars>
      </dgm:prSet>
      <dgm:spPr/>
      <dgm:t>
        <a:bodyPr/>
        <a:lstStyle/>
        <a:p>
          <a:endParaRPr lang="en-US"/>
        </a:p>
      </dgm:t>
    </dgm:pt>
    <dgm:pt modelId="{A146EB36-99BC-B54C-941D-C5BCCE51D57B}" type="pres">
      <dgm:prSet presAssocID="{6E4E2D5B-A1A2-DF4D-BD64-7B23637E6F77}" presName="descendantText" presStyleLbl="alignAccFollowNode1" presStyleIdx="4" presStyleCnt="5" custScaleX="109019">
        <dgm:presLayoutVars>
          <dgm:bulletEnabled val="1"/>
        </dgm:presLayoutVars>
      </dgm:prSet>
      <dgm:spPr/>
      <dgm:t>
        <a:bodyPr/>
        <a:lstStyle/>
        <a:p>
          <a:endParaRPr lang="en-US"/>
        </a:p>
      </dgm:t>
    </dgm:pt>
  </dgm:ptLst>
  <dgm:cxnLst>
    <dgm:cxn modelId="{F99C5AB2-9CA5-7945-A1FA-EB84A595249A}" srcId="{A505DFEE-47B6-F445-A6BB-F65FF058B9A6}" destId="{31580379-64D2-6147-A0CE-C31736D40859}" srcOrd="0" destOrd="0" parTransId="{DB829C34-78C8-034B-9EE4-16E3BE767E4B}" sibTransId="{872A709B-E978-894E-9DC2-1674A7B5C97A}"/>
    <dgm:cxn modelId="{3DFF35EB-8673-D04D-8938-DC798CA52667}" type="presOf" srcId="{FE1D3A88-979A-524F-A4E6-8A31CF117742}" destId="{1834714D-D649-B044-A023-7B73CAF9E8E6}" srcOrd="0" destOrd="1" presId="urn:microsoft.com/office/officeart/2005/8/layout/vList5"/>
    <dgm:cxn modelId="{09CF5493-3FF7-3C42-979C-89539050B66E}" type="presOf" srcId="{CF0B519D-7A76-8A4C-9CB2-76F68A4B7924}" destId="{B325B21E-CEFB-B84E-B55A-F5365E9A06FA}" srcOrd="0" destOrd="0" presId="urn:microsoft.com/office/officeart/2005/8/layout/vList5"/>
    <dgm:cxn modelId="{8A16449C-F208-0E4C-89DC-E1695D577559}" srcId="{6E4E2D5B-A1A2-DF4D-BD64-7B23637E6F77}" destId="{30E1F7EF-95B8-E047-813E-1351CEE61A2E}" srcOrd="1" destOrd="0" parTransId="{E7A92A39-B0A6-A54B-B906-E424F7DD3054}" sibTransId="{536C8D83-EA65-694F-829B-0FC7E57D0AC9}"/>
    <dgm:cxn modelId="{2CE6FC36-C739-8149-A633-225618DE56B2}" type="presOf" srcId="{559381B0-5279-144F-A761-65A632C0DD9E}" destId="{389B6B3F-6FAD-984D-8781-AB9D94F0F079}" srcOrd="0" destOrd="0" presId="urn:microsoft.com/office/officeart/2005/8/layout/vList5"/>
    <dgm:cxn modelId="{3FC7EEE0-92F2-F142-AA11-4BD45B514A5C}" type="presOf" srcId="{6E4E2D5B-A1A2-DF4D-BD64-7B23637E6F77}" destId="{E0EA792A-C9C7-3245-8D53-8372E21E0E24}" srcOrd="0" destOrd="0" presId="urn:microsoft.com/office/officeart/2005/8/layout/vList5"/>
    <dgm:cxn modelId="{70F3020F-5650-D243-91C0-2D57D53CC253}" type="presOf" srcId="{A505DFEE-47B6-F445-A6BB-F65FF058B9A6}" destId="{FFBE932E-7B30-A549-B8A2-9BBC97F615BF}" srcOrd="0" destOrd="0" presId="urn:microsoft.com/office/officeart/2005/8/layout/vList5"/>
    <dgm:cxn modelId="{D9FA29B4-A770-F84E-816D-93F4C2C8F44D}" type="presOf" srcId="{B6F8CC18-C1F4-E74D-8D44-1CBC0F1E2E56}" destId="{D659DBA6-4EAD-214D-8666-5747F067DB37}" srcOrd="0" destOrd="1" presId="urn:microsoft.com/office/officeart/2005/8/layout/vList5"/>
    <dgm:cxn modelId="{69020797-24B9-694E-8F04-A13982A7BF87}" srcId="{CF0B519D-7A76-8A4C-9CB2-76F68A4B7924}" destId="{9581B008-77F3-4E43-8F93-E1A42FEF9512}" srcOrd="0" destOrd="0" parTransId="{B10E97BB-3E65-AB4D-99AF-A0466C780362}" sibTransId="{0F10F757-70C8-D145-A9FE-20976E9BDA6D}"/>
    <dgm:cxn modelId="{DCC80C80-5F93-7340-9A87-8D64774860F8}" srcId="{CF0B519D-7A76-8A4C-9CB2-76F68A4B7924}" destId="{FE1D3A88-979A-524F-A4E6-8A31CF117742}" srcOrd="1" destOrd="0" parTransId="{E2ED88C8-C729-6143-962C-B3AE159781AC}" sibTransId="{0A39C3C5-41B2-F94A-A106-2800ECE6EF82}"/>
    <dgm:cxn modelId="{515A0F0D-171D-A44D-84AC-6ACEF29E36B8}" srcId="{6E4E2D5B-A1A2-DF4D-BD64-7B23637E6F77}" destId="{4A5BA0AC-0429-964D-B919-22B4EBE0287E}" srcOrd="0" destOrd="0" parTransId="{84FDAB1F-3EAE-F34E-9414-38F80FCA6633}" sibTransId="{A7BA4F0D-BF88-3C4A-B811-A571B2309117}"/>
    <dgm:cxn modelId="{FED90DC1-AFE2-A34C-A434-FD793662F04F}" srcId="{A505DFEE-47B6-F445-A6BB-F65FF058B9A6}" destId="{B6F8CC18-C1F4-E74D-8D44-1CBC0F1E2E56}" srcOrd="1" destOrd="0" parTransId="{F9951E0E-C6BE-4B41-9608-4787611CB661}" sibTransId="{1AA80AA4-2307-F344-A3A0-AB31BD8F6188}"/>
    <dgm:cxn modelId="{F5F2879A-F238-C44F-A2FB-844A2DFA6356}" srcId="{3F9E4E36-1A24-AC46-9AB4-7013C8E98431}" destId="{91E4ECAC-0B1D-A545-8944-E171D94F60A3}" srcOrd="3" destOrd="0" parTransId="{5F14B98A-3FED-E24D-B2CF-46766940DFFC}" sibTransId="{B7BC4323-C3B4-F840-93B5-00212166C613}"/>
    <dgm:cxn modelId="{67980889-02FE-ED41-ADEE-ABB4301FDF65}" type="presOf" srcId="{B52326C2-D9F4-FC43-AF20-BD56BE42A75E}" destId="{EDA6A798-B63A-564A-8978-37691B7BEBE4}" srcOrd="0" destOrd="0" presId="urn:microsoft.com/office/officeart/2005/8/layout/vList5"/>
    <dgm:cxn modelId="{018FB614-1863-C243-97EC-0C3C258746C4}" type="presOf" srcId="{136BE711-5960-2640-AE97-ADDE4283B4BB}" destId="{E78084BC-7A7F-2D4A-AD04-D99EB43C23F1}" srcOrd="0" destOrd="0" presId="urn:microsoft.com/office/officeart/2005/8/layout/vList5"/>
    <dgm:cxn modelId="{C90C3D34-FFCA-9B4E-B97A-817BFB6A25DA}" srcId="{3F9E4E36-1A24-AC46-9AB4-7013C8E98431}" destId="{A505DFEE-47B6-F445-A6BB-F65FF058B9A6}" srcOrd="1" destOrd="0" parTransId="{AF7ADC0C-58B7-8A41-86D2-37A5EAB826EA}" sibTransId="{CB0A163C-5D86-0C48-B284-F3CF3998AB13}"/>
    <dgm:cxn modelId="{B144BB77-FD35-BD47-A36E-4D7187A8A388}" type="presOf" srcId="{30E1F7EF-95B8-E047-813E-1351CEE61A2E}" destId="{A146EB36-99BC-B54C-941D-C5BCCE51D57B}" srcOrd="0" destOrd="1" presId="urn:microsoft.com/office/officeart/2005/8/layout/vList5"/>
    <dgm:cxn modelId="{ED6DCE65-DB5B-2C4F-BFC9-0249C6A634E2}" srcId="{91E4ECAC-0B1D-A545-8944-E171D94F60A3}" destId="{136BE711-5960-2640-AE97-ADDE4283B4BB}" srcOrd="0" destOrd="0" parTransId="{4D788E06-4CED-FE4F-9134-FADD8096CEB1}" sibTransId="{A14B3B3F-BCD9-8B4C-A8F4-C0ADFA80BCCA}"/>
    <dgm:cxn modelId="{2BADFC5F-F38C-F64C-AAC3-2CCEE6B326A4}" type="presOf" srcId="{91E4ECAC-0B1D-A545-8944-E171D94F60A3}" destId="{85871339-3892-5C40-9896-9F3924F905D2}" srcOrd="0" destOrd="0" presId="urn:microsoft.com/office/officeart/2005/8/layout/vList5"/>
    <dgm:cxn modelId="{01850BEF-DCFD-1144-8D8B-0576E58BCFC3}" type="presOf" srcId="{4A5BA0AC-0429-964D-B919-22B4EBE0287E}" destId="{A146EB36-99BC-B54C-941D-C5BCCE51D57B}" srcOrd="0" destOrd="0" presId="urn:microsoft.com/office/officeart/2005/8/layout/vList5"/>
    <dgm:cxn modelId="{7BBA0F92-5B30-544E-827E-C24FFF5BED86}" srcId="{91E4ECAC-0B1D-A545-8944-E171D94F60A3}" destId="{371090C9-FA93-3E42-ABE0-EFE8202ABBE0}" srcOrd="1" destOrd="0" parTransId="{427C303C-3A62-734E-9A55-C5D3E06509CC}" sibTransId="{ACA9E820-5787-4747-A568-F2C7A0F3295B}"/>
    <dgm:cxn modelId="{53F616D6-055A-7B45-A182-3F2BD6ACCB7D}" srcId="{3F9E4E36-1A24-AC46-9AB4-7013C8E98431}" destId="{559381B0-5279-144F-A761-65A632C0DD9E}" srcOrd="0" destOrd="0" parTransId="{18BD2653-36C6-4E49-BE31-3C54A6B59CFF}" sibTransId="{ECD954AE-A43F-DE48-874F-F02E3A6DA177}"/>
    <dgm:cxn modelId="{D8653229-F2A0-EE43-A468-F5F62E6043BB}" srcId="{3F9E4E36-1A24-AC46-9AB4-7013C8E98431}" destId="{6E4E2D5B-A1A2-DF4D-BD64-7B23637E6F77}" srcOrd="4" destOrd="0" parTransId="{8EA0BF79-FA52-3B4A-B20B-1AF40F6986D8}" sibTransId="{D499A3ED-2B89-5246-A61E-8CC1800D1AEB}"/>
    <dgm:cxn modelId="{303BCAB5-F6F0-7844-AFF8-01757CE9DC4D}" type="presOf" srcId="{371090C9-FA93-3E42-ABE0-EFE8202ABBE0}" destId="{E78084BC-7A7F-2D4A-AD04-D99EB43C23F1}" srcOrd="0" destOrd="1" presId="urn:microsoft.com/office/officeart/2005/8/layout/vList5"/>
    <dgm:cxn modelId="{D3763C89-35EB-9B44-8972-19E16CF3D632}" srcId="{559381B0-5279-144F-A761-65A632C0DD9E}" destId="{89548A1D-C58E-E646-BD27-FE5AE1B137BF}" srcOrd="1" destOrd="0" parTransId="{71DF5D3D-F0D9-D64A-AC02-9786ED5A66FB}" sibTransId="{69E88631-E5AB-5A4A-8288-3A69A955F85D}"/>
    <dgm:cxn modelId="{23F0147E-E5A3-9F4F-8852-390297962AAE}" type="presOf" srcId="{89548A1D-C58E-E646-BD27-FE5AE1B137BF}" destId="{EDA6A798-B63A-564A-8978-37691B7BEBE4}" srcOrd="0" destOrd="1" presId="urn:microsoft.com/office/officeart/2005/8/layout/vList5"/>
    <dgm:cxn modelId="{DA6FF06E-5148-364B-AAEA-2136C6066EA2}" srcId="{3F9E4E36-1A24-AC46-9AB4-7013C8E98431}" destId="{CF0B519D-7A76-8A4C-9CB2-76F68A4B7924}" srcOrd="2" destOrd="0" parTransId="{6BA70A50-A7CA-C345-92FE-5F7F3126D45F}" sibTransId="{8E70BAE8-2EEF-9940-A7B8-6B2578A7A3E1}"/>
    <dgm:cxn modelId="{20955D04-B6C9-734C-85CF-4EC2608FF07B}" type="presOf" srcId="{9581B008-77F3-4E43-8F93-E1A42FEF9512}" destId="{1834714D-D649-B044-A023-7B73CAF9E8E6}" srcOrd="0" destOrd="0" presId="urn:microsoft.com/office/officeart/2005/8/layout/vList5"/>
    <dgm:cxn modelId="{1E941DFB-FB82-854C-888D-2F67ECE0F5F4}" type="presOf" srcId="{31580379-64D2-6147-A0CE-C31736D40859}" destId="{D659DBA6-4EAD-214D-8666-5747F067DB37}" srcOrd="0" destOrd="0" presId="urn:microsoft.com/office/officeart/2005/8/layout/vList5"/>
    <dgm:cxn modelId="{3F81065E-F36C-B44B-B721-15855856AF81}" srcId="{559381B0-5279-144F-A761-65A632C0DD9E}" destId="{B52326C2-D9F4-FC43-AF20-BD56BE42A75E}" srcOrd="0" destOrd="0" parTransId="{4B230A6B-AC69-F04B-B4EA-C1D37A14FABD}" sibTransId="{4D9EDD07-2A61-FE47-A648-4126805AEAD3}"/>
    <dgm:cxn modelId="{2DE0DE5B-18F7-014E-ACAB-AE138997DD8E}" type="presOf" srcId="{3F9E4E36-1A24-AC46-9AB4-7013C8E98431}" destId="{A57A550F-523E-FA43-8E9D-8D938397867A}" srcOrd="0" destOrd="0" presId="urn:microsoft.com/office/officeart/2005/8/layout/vList5"/>
    <dgm:cxn modelId="{BAEDC24D-255F-8444-8FA3-98646C9B0146}" type="presParOf" srcId="{A57A550F-523E-FA43-8E9D-8D938397867A}" destId="{8B3A3CB3-2ECD-2E4E-AC53-E8ACC408844C}" srcOrd="0" destOrd="0" presId="urn:microsoft.com/office/officeart/2005/8/layout/vList5"/>
    <dgm:cxn modelId="{8AB0EDC3-5EFD-8849-8A46-4DCEBD140DCB}" type="presParOf" srcId="{8B3A3CB3-2ECD-2E4E-AC53-E8ACC408844C}" destId="{389B6B3F-6FAD-984D-8781-AB9D94F0F079}" srcOrd="0" destOrd="0" presId="urn:microsoft.com/office/officeart/2005/8/layout/vList5"/>
    <dgm:cxn modelId="{FBC0A835-6AB4-F44E-8C14-8D0867651B11}" type="presParOf" srcId="{8B3A3CB3-2ECD-2E4E-AC53-E8ACC408844C}" destId="{EDA6A798-B63A-564A-8978-37691B7BEBE4}" srcOrd="1" destOrd="0" presId="urn:microsoft.com/office/officeart/2005/8/layout/vList5"/>
    <dgm:cxn modelId="{28FADFFD-284D-DE42-9FAC-6BCF7AC395E5}" type="presParOf" srcId="{A57A550F-523E-FA43-8E9D-8D938397867A}" destId="{1C404F59-E252-6346-95E6-69EC469C2AEE}" srcOrd="1" destOrd="0" presId="urn:microsoft.com/office/officeart/2005/8/layout/vList5"/>
    <dgm:cxn modelId="{1551CCD2-6AEB-0848-8F27-BF27C44220FB}" type="presParOf" srcId="{A57A550F-523E-FA43-8E9D-8D938397867A}" destId="{EF020F0F-5007-B14C-B069-C88E3E6468D0}" srcOrd="2" destOrd="0" presId="urn:microsoft.com/office/officeart/2005/8/layout/vList5"/>
    <dgm:cxn modelId="{32F3F2CE-3C17-654A-8C8C-0B0F82D366A5}" type="presParOf" srcId="{EF020F0F-5007-B14C-B069-C88E3E6468D0}" destId="{FFBE932E-7B30-A549-B8A2-9BBC97F615BF}" srcOrd="0" destOrd="0" presId="urn:microsoft.com/office/officeart/2005/8/layout/vList5"/>
    <dgm:cxn modelId="{52DC8DDD-3818-144C-B294-B80129262A0C}" type="presParOf" srcId="{EF020F0F-5007-B14C-B069-C88E3E6468D0}" destId="{D659DBA6-4EAD-214D-8666-5747F067DB37}" srcOrd="1" destOrd="0" presId="urn:microsoft.com/office/officeart/2005/8/layout/vList5"/>
    <dgm:cxn modelId="{A70205BE-D0CA-C44B-B4FE-2034CAAD9EF4}" type="presParOf" srcId="{A57A550F-523E-FA43-8E9D-8D938397867A}" destId="{C286EE6A-3DD1-7643-89C0-99CC45845F12}" srcOrd="3" destOrd="0" presId="urn:microsoft.com/office/officeart/2005/8/layout/vList5"/>
    <dgm:cxn modelId="{7E96F146-D2E1-9B44-9973-2A0BCDF16C6D}" type="presParOf" srcId="{A57A550F-523E-FA43-8E9D-8D938397867A}" destId="{C9C7356E-CAC5-2D4D-B72B-47166AB64B30}" srcOrd="4" destOrd="0" presId="urn:microsoft.com/office/officeart/2005/8/layout/vList5"/>
    <dgm:cxn modelId="{0AD7DA3E-B73A-074C-8C49-22D2C0196AE9}" type="presParOf" srcId="{C9C7356E-CAC5-2D4D-B72B-47166AB64B30}" destId="{B325B21E-CEFB-B84E-B55A-F5365E9A06FA}" srcOrd="0" destOrd="0" presId="urn:microsoft.com/office/officeart/2005/8/layout/vList5"/>
    <dgm:cxn modelId="{B939EAF9-D9DC-C243-833B-BBB435DFDA0C}" type="presParOf" srcId="{C9C7356E-CAC5-2D4D-B72B-47166AB64B30}" destId="{1834714D-D649-B044-A023-7B73CAF9E8E6}" srcOrd="1" destOrd="0" presId="urn:microsoft.com/office/officeart/2005/8/layout/vList5"/>
    <dgm:cxn modelId="{B2A39E8D-B5DC-DC4C-B988-FBF9F6EB77E6}" type="presParOf" srcId="{A57A550F-523E-FA43-8E9D-8D938397867A}" destId="{A22FD6A3-14B7-1C45-A4FF-475CAE432D8C}" srcOrd="5" destOrd="0" presId="urn:microsoft.com/office/officeart/2005/8/layout/vList5"/>
    <dgm:cxn modelId="{37524875-F95E-B749-9034-5352323723FC}" type="presParOf" srcId="{A57A550F-523E-FA43-8E9D-8D938397867A}" destId="{078091C8-C8D5-BD42-830C-50FC75AE66B4}" srcOrd="6" destOrd="0" presId="urn:microsoft.com/office/officeart/2005/8/layout/vList5"/>
    <dgm:cxn modelId="{41B85C0C-1C6E-3944-A3AB-1F597D6CCDB1}" type="presParOf" srcId="{078091C8-C8D5-BD42-830C-50FC75AE66B4}" destId="{85871339-3892-5C40-9896-9F3924F905D2}" srcOrd="0" destOrd="0" presId="urn:microsoft.com/office/officeart/2005/8/layout/vList5"/>
    <dgm:cxn modelId="{1064813F-ABB4-7D4F-959D-F1443815AFCF}" type="presParOf" srcId="{078091C8-C8D5-BD42-830C-50FC75AE66B4}" destId="{E78084BC-7A7F-2D4A-AD04-D99EB43C23F1}" srcOrd="1" destOrd="0" presId="urn:microsoft.com/office/officeart/2005/8/layout/vList5"/>
    <dgm:cxn modelId="{4F04011B-7E4C-1F4D-B8EF-508DB375D3C6}" type="presParOf" srcId="{A57A550F-523E-FA43-8E9D-8D938397867A}" destId="{C9C8229D-6AA0-6F4A-A12C-434114DA825F}" srcOrd="7" destOrd="0" presId="urn:microsoft.com/office/officeart/2005/8/layout/vList5"/>
    <dgm:cxn modelId="{EDD93E67-CD2B-ED4B-843F-0587CDFEAB9B}" type="presParOf" srcId="{A57A550F-523E-FA43-8E9D-8D938397867A}" destId="{9E877FF0-2221-0E44-AB61-06ADCBA8602E}" srcOrd="8" destOrd="0" presId="urn:microsoft.com/office/officeart/2005/8/layout/vList5"/>
    <dgm:cxn modelId="{CAEE4069-C2A5-E54A-9620-3224F465C349}" type="presParOf" srcId="{9E877FF0-2221-0E44-AB61-06ADCBA8602E}" destId="{E0EA792A-C9C7-3245-8D53-8372E21E0E24}" srcOrd="0" destOrd="0" presId="urn:microsoft.com/office/officeart/2005/8/layout/vList5"/>
    <dgm:cxn modelId="{8480AC10-0F00-5D49-91DA-C812E4EA9A02}" type="presParOf" srcId="{9E877FF0-2221-0E44-AB61-06ADCBA8602E}" destId="{A146EB36-99BC-B54C-941D-C5BCCE51D57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F615F-5106-BC42-BCE9-340E91986103}">
      <dsp:nvSpPr>
        <dsp:cNvPr id="0" name=""/>
        <dsp:cNvSpPr/>
      </dsp:nvSpPr>
      <dsp:spPr>
        <a:xfrm>
          <a:off x="2841179" y="0"/>
          <a:ext cx="5617021" cy="1001204"/>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i="1" kern="1200" dirty="0" smtClean="0">
              <a:solidFill>
                <a:schemeClr val="tx1"/>
              </a:solidFill>
            </a:rPr>
            <a:t>We think we know what we need, so we ordered 3 month free trial</a:t>
          </a:r>
          <a:endParaRPr lang="en-US" sz="2500" i="1" kern="1200" dirty="0">
            <a:solidFill>
              <a:schemeClr val="tx1"/>
            </a:solidFill>
          </a:endParaRPr>
        </a:p>
      </dsp:txBody>
      <dsp:txXfrm>
        <a:off x="2841179" y="125151"/>
        <a:ext cx="5241570" cy="750903"/>
      </dsp:txXfrm>
    </dsp:sp>
    <dsp:sp modelId="{C89878B3-C8E3-AE40-A07C-25E6E3C3ED45}">
      <dsp:nvSpPr>
        <dsp:cNvPr id="0" name=""/>
        <dsp:cNvSpPr/>
      </dsp:nvSpPr>
      <dsp:spPr>
        <a:xfrm>
          <a:off x="0" y="1849"/>
          <a:ext cx="2671696" cy="1001204"/>
        </a:xfrm>
        <a:prstGeom prst="roundRect">
          <a:avLst/>
        </a:prstGeom>
        <a:gradFill rotWithShape="0">
          <a:gsLst>
            <a:gs pos="0">
              <a:schemeClr val="accent2">
                <a:hueOff val="0"/>
                <a:satOff val="0"/>
                <a:lumOff val="0"/>
                <a:alphaOff val="0"/>
                <a:shade val="100000"/>
                <a:satMod val="120000"/>
              </a:schemeClr>
            </a:gs>
            <a:gs pos="69000">
              <a:schemeClr val="accent2">
                <a:hueOff val="0"/>
                <a:satOff val="0"/>
                <a:lumOff val="0"/>
                <a:alphaOff val="0"/>
                <a:tint val="80000"/>
                <a:shade val="100000"/>
                <a:satMod val="150000"/>
              </a:schemeClr>
            </a:gs>
            <a:gs pos="100000">
              <a:schemeClr val="accent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EXPLORATION &amp; ADOPTION</a:t>
          </a:r>
          <a:endParaRPr lang="en-US" sz="2000" kern="1200" dirty="0"/>
        </a:p>
      </dsp:txBody>
      <dsp:txXfrm>
        <a:off x="48875" y="50724"/>
        <a:ext cx="2573946" cy="903454"/>
      </dsp:txXfrm>
    </dsp:sp>
    <dsp:sp modelId="{BFF13F6A-9693-7A45-9399-9736BB94C53E}">
      <dsp:nvSpPr>
        <dsp:cNvPr id="0" name=""/>
        <dsp:cNvSpPr/>
      </dsp:nvSpPr>
      <dsp:spPr>
        <a:xfrm>
          <a:off x="2832637" y="1103173"/>
          <a:ext cx="5617021" cy="1001204"/>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i="1" kern="1200" dirty="0" smtClean="0">
              <a:solidFill>
                <a:schemeClr val="tx1"/>
              </a:solidFill>
            </a:rPr>
            <a:t>Let’s make sure we’re ready to implement</a:t>
          </a:r>
          <a:endParaRPr lang="en-US" sz="2500" i="1" kern="1200" dirty="0">
            <a:solidFill>
              <a:schemeClr val="tx1"/>
            </a:solidFill>
          </a:endParaRPr>
        </a:p>
      </dsp:txBody>
      <dsp:txXfrm>
        <a:off x="2832637" y="1228324"/>
        <a:ext cx="5241570" cy="750903"/>
      </dsp:txXfrm>
    </dsp:sp>
    <dsp:sp modelId="{B8AF249B-222E-0C45-A84B-8F7B5126E701}">
      <dsp:nvSpPr>
        <dsp:cNvPr id="0" name=""/>
        <dsp:cNvSpPr/>
      </dsp:nvSpPr>
      <dsp:spPr>
        <a:xfrm>
          <a:off x="0" y="1103173"/>
          <a:ext cx="2671696" cy="1001204"/>
        </a:xfrm>
        <a:prstGeom prst="roundRect">
          <a:avLst/>
        </a:prstGeom>
        <a:gradFill rotWithShape="0">
          <a:gsLst>
            <a:gs pos="0">
              <a:schemeClr val="accent2">
                <a:hueOff val="0"/>
                <a:satOff val="0"/>
                <a:lumOff val="0"/>
                <a:alphaOff val="0"/>
                <a:shade val="100000"/>
                <a:satMod val="120000"/>
              </a:schemeClr>
            </a:gs>
            <a:gs pos="69000">
              <a:schemeClr val="accent2">
                <a:hueOff val="0"/>
                <a:satOff val="0"/>
                <a:lumOff val="0"/>
                <a:alphaOff val="0"/>
                <a:tint val="80000"/>
                <a:shade val="100000"/>
                <a:satMod val="150000"/>
              </a:schemeClr>
            </a:gs>
            <a:gs pos="100000">
              <a:schemeClr val="accent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INSTALLATION</a:t>
          </a:r>
          <a:endParaRPr lang="en-US" sz="2000" kern="1200" dirty="0"/>
        </a:p>
      </dsp:txBody>
      <dsp:txXfrm>
        <a:off x="48875" y="1152048"/>
        <a:ext cx="2573946" cy="903454"/>
      </dsp:txXfrm>
    </dsp:sp>
    <dsp:sp modelId="{F0C8E62A-FF61-4A4C-89D8-2BF864C2899E}">
      <dsp:nvSpPr>
        <dsp:cNvPr id="0" name=""/>
        <dsp:cNvSpPr/>
      </dsp:nvSpPr>
      <dsp:spPr>
        <a:xfrm>
          <a:off x="2832637" y="2204497"/>
          <a:ext cx="5617021" cy="1001204"/>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i="1" kern="1200" dirty="0" smtClean="0">
              <a:solidFill>
                <a:schemeClr val="tx1"/>
              </a:solidFill>
            </a:rPr>
            <a:t>Let’s give it a try &amp; evaluate</a:t>
          </a:r>
          <a:endParaRPr lang="en-US" sz="2500" i="1" kern="1200" dirty="0">
            <a:solidFill>
              <a:schemeClr val="tx1"/>
            </a:solidFill>
          </a:endParaRPr>
        </a:p>
      </dsp:txBody>
      <dsp:txXfrm>
        <a:off x="2832637" y="2329648"/>
        <a:ext cx="5241570" cy="750903"/>
      </dsp:txXfrm>
    </dsp:sp>
    <dsp:sp modelId="{720AC2BF-64EF-D646-9D6F-B4D62D460C28}">
      <dsp:nvSpPr>
        <dsp:cNvPr id="0" name=""/>
        <dsp:cNvSpPr/>
      </dsp:nvSpPr>
      <dsp:spPr>
        <a:xfrm>
          <a:off x="0" y="2204497"/>
          <a:ext cx="2671696" cy="1001204"/>
        </a:xfrm>
        <a:prstGeom prst="roundRect">
          <a:avLst/>
        </a:prstGeom>
        <a:gradFill rotWithShape="0">
          <a:gsLst>
            <a:gs pos="0">
              <a:schemeClr val="accent2">
                <a:hueOff val="0"/>
                <a:satOff val="0"/>
                <a:lumOff val="0"/>
                <a:alphaOff val="0"/>
                <a:shade val="100000"/>
                <a:satMod val="120000"/>
              </a:schemeClr>
            </a:gs>
            <a:gs pos="69000">
              <a:schemeClr val="accent2">
                <a:hueOff val="0"/>
                <a:satOff val="0"/>
                <a:lumOff val="0"/>
                <a:alphaOff val="0"/>
                <a:tint val="80000"/>
                <a:shade val="100000"/>
                <a:satMod val="150000"/>
              </a:schemeClr>
            </a:gs>
            <a:gs pos="100000">
              <a:schemeClr val="accent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INITIAL IMPLEMENTATION</a:t>
          </a:r>
          <a:endParaRPr lang="en-US" sz="2000" kern="1200" dirty="0"/>
        </a:p>
      </dsp:txBody>
      <dsp:txXfrm>
        <a:off x="48875" y="2253372"/>
        <a:ext cx="2573946" cy="903454"/>
      </dsp:txXfrm>
    </dsp:sp>
    <dsp:sp modelId="{4D1D927D-2B09-A141-B2B5-03D5233BC4AE}">
      <dsp:nvSpPr>
        <dsp:cNvPr id="0" name=""/>
        <dsp:cNvSpPr/>
      </dsp:nvSpPr>
      <dsp:spPr>
        <a:xfrm>
          <a:off x="2832637" y="3305822"/>
          <a:ext cx="5617021" cy="1001204"/>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i="1" kern="1200" dirty="0" smtClean="0">
              <a:solidFill>
                <a:schemeClr val="tx1"/>
              </a:solidFill>
            </a:rPr>
            <a:t>That worked, let’s do it for real</a:t>
          </a:r>
          <a:endParaRPr lang="en-US" sz="2500" i="1" kern="1200" dirty="0">
            <a:solidFill>
              <a:schemeClr val="tx1"/>
            </a:solidFill>
          </a:endParaRPr>
        </a:p>
      </dsp:txBody>
      <dsp:txXfrm>
        <a:off x="2832637" y="3430973"/>
        <a:ext cx="5241570" cy="750903"/>
      </dsp:txXfrm>
    </dsp:sp>
    <dsp:sp modelId="{F1BFC475-B57B-F542-9D28-7EFFBF3971E3}">
      <dsp:nvSpPr>
        <dsp:cNvPr id="0" name=""/>
        <dsp:cNvSpPr/>
      </dsp:nvSpPr>
      <dsp:spPr>
        <a:xfrm>
          <a:off x="0" y="3305822"/>
          <a:ext cx="2671696" cy="1001204"/>
        </a:xfrm>
        <a:prstGeom prst="roundRect">
          <a:avLst/>
        </a:prstGeom>
        <a:gradFill rotWithShape="0">
          <a:gsLst>
            <a:gs pos="0">
              <a:schemeClr val="accent2">
                <a:hueOff val="0"/>
                <a:satOff val="0"/>
                <a:lumOff val="0"/>
                <a:alphaOff val="0"/>
                <a:shade val="100000"/>
                <a:satMod val="120000"/>
              </a:schemeClr>
            </a:gs>
            <a:gs pos="69000">
              <a:schemeClr val="accent2">
                <a:hueOff val="0"/>
                <a:satOff val="0"/>
                <a:lumOff val="0"/>
                <a:alphaOff val="0"/>
                <a:tint val="80000"/>
                <a:shade val="100000"/>
                <a:satMod val="150000"/>
              </a:schemeClr>
            </a:gs>
            <a:gs pos="100000">
              <a:schemeClr val="accent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FULL IMPLEMENTATION</a:t>
          </a:r>
          <a:endParaRPr lang="en-US" sz="2000" kern="1200" dirty="0"/>
        </a:p>
      </dsp:txBody>
      <dsp:txXfrm>
        <a:off x="48875" y="3354697"/>
        <a:ext cx="2573946" cy="903454"/>
      </dsp:txXfrm>
    </dsp:sp>
    <dsp:sp modelId="{1C7EB7A3-FF7B-D246-87BA-B60DBC02001F}">
      <dsp:nvSpPr>
        <dsp:cNvPr id="0" name=""/>
        <dsp:cNvSpPr/>
      </dsp:nvSpPr>
      <dsp:spPr>
        <a:xfrm>
          <a:off x="2832637" y="4407146"/>
          <a:ext cx="5617021" cy="1001204"/>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i="1" kern="1200" dirty="0" smtClean="0">
              <a:solidFill>
                <a:schemeClr val="tx1"/>
              </a:solidFill>
            </a:rPr>
            <a:t>Let’s make it our way of doing business</a:t>
          </a:r>
          <a:r>
            <a:rPr lang="en-US" sz="2500" kern="1200" dirty="0" smtClean="0">
              <a:solidFill>
                <a:schemeClr val="tx1"/>
              </a:solidFill>
            </a:rPr>
            <a:t> </a:t>
          </a:r>
          <a:endParaRPr lang="en-US" sz="2500" kern="1200" dirty="0">
            <a:solidFill>
              <a:schemeClr val="tx1"/>
            </a:solidFill>
          </a:endParaRPr>
        </a:p>
      </dsp:txBody>
      <dsp:txXfrm>
        <a:off x="2832637" y="4532297"/>
        <a:ext cx="5241570" cy="750903"/>
      </dsp:txXfrm>
    </dsp:sp>
    <dsp:sp modelId="{F92213E3-DAD0-6047-B447-04C877122955}">
      <dsp:nvSpPr>
        <dsp:cNvPr id="0" name=""/>
        <dsp:cNvSpPr/>
      </dsp:nvSpPr>
      <dsp:spPr>
        <a:xfrm>
          <a:off x="0" y="4407146"/>
          <a:ext cx="2671696" cy="1001204"/>
        </a:xfrm>
        <a:prstGeom prst="roundRect">
          <a:avLst/>
        </a:prstGeom>
        <a:gradFill rotWithShape="0">
          <a:gsLst>
            <a:gs pos="0">
              <a:schemeClr val="accent2">
                <a:hueOff val="0"/>
                <a:satOff val="0"/>
                <a:lumOff val="0"/>
                <a:alphaOff val="0"/>
                <a:shade val="100000"/>
                <a:satMod val="120000"/>
              </a:schemeClr>
            </a:gs>
            <a:gs pos="69000">
              <a:schemeClr val="accent2">
                <a:hueOff val="0"/>
                <a:satOff val="0"/>
                <a:lumOff val="0"/>
                <a:alphaOff val="0"/>
                <a:tint val="80000"/>
                <a:shade val="100000"/>
                <a:satMod val="150000"/>
              </a:schemeClr>
            </a:gs>
            <a:gs pos="100000">
              <a:schemeClr val="accent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SUSTAINABILITY &amp; SCALABILITY</a:t>
          </a:r>
          <a:endParaRPr lang="en-US" sz="2000" kern="1200" dirty="0"/>
        </a:p>
      </dsp:txBody>
      <dsp:txXfrm>
        <a:off x="48875" y="4456021"/>
        <a:ext cx="2573946" cy="903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6A798-B63A-564A-8978-37691B7BEBE4}">
      <dsp:nvSpPr>
        <dsp:cNvPr id="0" name=""/>
        <dsp:cNvSpPr/>
      </dsp:nvSpPr>
      <dsp:spPr>
        <a:xfrm rot="5400000">
          <a:off x="5571968" y="-2704898"/>
          <a:ext cx="767639" cy="63737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New skill </a:t>
          </a:r>
          <a:r>
            <a:rPr lang="en-US" sz="2400" kern="1200" dirty="0" err="1" smtClean="0"/>
            <a:t>w</a:t>
          </a:r>
          <a:r>
            <a:rPr lang="en-US" sz="2400" kern="1200" dirty="0" smtClean="0"/>
            <a:t>/ accuracy</a:t>
          </a:r>
          <a:endParaRPr lang="en-US" sz="2400" kern="1200" dirty="0"/>
        </a:p>
        <a:p>
          <a:pPr marL="228600" lvl="1" indent="-228600" algn="l" defTabSz="1066800">
            <a:lnSpc>
              <a:spcPct val="90000"/>
            </a:lnSpc>
            <a:spcBef>
              <a:spcPct val="0"/>
            </a:spcBef>
            <a:spcAft>
              <a:spcPct val="15000"/>
            </a:spcAft>
            <a:buChar char="••"/>
          </a:pPr>
          <a:r>
            <a:rPr lang="en-US" sz="2400" kern="1200" dirty="0" smtClean="0"/>
            <a:t>Show, model, explain </a:t>
          </a:r>
          <a:r>
            <a:rPr lang="en-US" sz="2400" kern="1200" dirty="0" err="1" smtClean="0"/>
            <a:t>w</a:t>
          </a:r>
          <a:r>
            <a:rPr lang="en-US" sz="2400" kern="1200" dirty="0" smtClean="0"/>
            <a:t>/ feedback</a:t>
          </a:r>
          <a:endParaRPr lang="en-US" sz="2400" kern="1200" dirty="0"/>
        </a:p>
      </dsp:txBody>
      <dsp:txXfrm rot="-5400000">
        <a:off x="2768921" y="135622"/>
        <a:ext cx="6336262" cy="692693"/>
      </dsp:txXfrm>
    </dsp:sp>
    <dsp:sp modelId="{389B6B3F-6FAD-984D-8781-AB9D94F0F079}">
      <dsp:nvSpPr>
        <dsp:cNvPr id="0" name=""/>
        <dsp:cNvSpPr/>
      </dsp:nvSpPr>
      <dsp:spPr>
        <a:xfrm>
          <a:off x="1344" y="2194"/>
          <a:ext cx="2767575" cy="959548"/>
        </a:xfrm>
        <a:prstGeom prst="roundRect">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Acquisition</a:t>
          </a:r>
          <a:endParaRPr lang="en-US" sz="2600" kern="1200" dirty="0"/>
        </a:p>
      </dsp:txBody>
      <dsp:txXfrm>
        <a:off x="48185" y="49035"/>
        <a:ext cx="2673893" cy="865866"/>
      </dsp:txXfrm>
    </dsp:sp>
    <dsp:sp modelId="{D659DBA6-4EAD-214D-8666-5747F067DB37}">
      <dsp:nvSpPr>
        <dsp:cNvPr id="0" name=""/>
        <dsp:cNvSpPr/>
      </dsp:nvSpPr>
      <dsp:spPr>
        <a:xfrm rot="5400000">
          <a:off x="5571968" y="-1697372"/>
          <a:ext cx="767639" cy="63737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Speed &amp; consistency</a:t>
          </a:r>
          <a:endParaRPr lang="en-US" sz="2400" kern="1200" dirty="0"/>
        </a:p>
        <a:p>
          <a:pPr marL="228600" lvl="1" indent="-228600" algn="l" defTabSz="1066800">
            <a:lnSpc>
              <a:spcPct val="90000"/>
            </a:lnSpc>
            <a:spcBef>
              <a:spcPct val="0"/>
            </a:spcBef>
            <a:spcAft>
              <a:spcPct val="15000"/>
            </a:spcAft>
            <a:buChar char="••"/>
          </a:pPr>
          <a:r>
            <a:rPr lang="en-US" sz="2400" kern="1200" dirty="0" smtClean="0"/>
            <a:t>Practice </a:t>
          </a:r>
          <a:r>
            <a:rPr lang="en-US" sz="2400" kern="1200" dirty="0" err="1" smtClean="0"/>
            <a:t>w</a:t>
          </a:r>
          <a:r>
            <a:rPr lang="en-US" sz="2400" kern="1200" dirty="0" smtClean="0"/>
            <a:t>/ feedback</a:t>
          </a:r>
          <a:endParaRPr lang="en-US" sz="2400" kern="1200" dirty="0"/>
        </a:p>
      </dsp:txBody>
      <dsp:txXfrm rot="-5400000">
        <a:off x="2768921" y="1143148"/>
        <a:ext cx="6336262" cy="692693"/>
      </dsp:txXfrm>
    </dsp:sp>
    <dsp:sp modelId="{FFBE932E-7B30-A549-B8A2-9BBC97F615BF}">
      <dsp:nvSpPr>
        <dsp:cNvPr id="0" name=""/>
        <dsp:cNvSpPr/>
      </dsp:nvSpPr>
      <dsp:spPr>
        <a:xfrm>
          <a:off x="1344" y="1009721"/>
          <a:ext cx="2767575" cy="959548"/>
        </a:xfrm>
        <a:prstGeom prst="roundRect">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Fluency</a:t>
          </a:r>
          <a:endParaRPr lang="en-US" sz="2600" kern="1200" dirty="0"/>
        </a:p>
      </dsp:txBody>
      <dsp:txXfrm>
        <a:off x="48185" y="1056562"/>
        <a:ext cx="2673893" cy="865866"/>
      </dsp:txXfrm>
    </dsp:sp>
    <dsp:sp modelId="{1834714D-D649-B044-A023-7B73CAF9E8E6}">
      <dsp:nvSpPr>
        <dsp:cNvPr id="0" name=""/>
        <dsp:cNvSpPr/>
      </dsp:nvSpPr>
      <dsp:spPr>
        <a:xfrm rot="5400000">
          <a:off x="5571968" y="-689845"/>
          <a:ext cx="767639" cy="63737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Sustained </a:t>
          </a:r>
          <a:r>
            <a:rPr lang="en-US" sz="2400" kern="1200" dirty="0" err="1" smtClean="0"/>
            <a:t>w</a:t>
          </a:r>
          <a:r>
            <a:rPr lang="en-US" sz="2400" kern="1200" dirty="0" smtClean="0"/>
            <a:t>/ accuracy &amp; fluency</a:t>
          </a:r>
          <a:endParaRPr lang="en-US" sz="2400" kern="1200" dirty="0"/>
        </a:p>
        <a:p>
          <a:pPr marL="228600" lvl="1" indent="-228600" algn="l" defTabSz="1066800">
            <a:lnSpc>
              <a:spcPct val="90000"/>
            </a:lnSpc>
            <a:spcBef>
              <a:spcPct val="0"/>
            </a:spcBef>
            <a:spcAft>
              <a:spcPct val="15000"/>
            </a:spcAft>
            <a:buChar char="••"/>
          </a:pPr>
          <a:r>
            <a:rPr lang="en-US" sz="2400" kern="1200" dirty="0" smtClean="0"/>
            <a:t>Practice </a:t>
          </a:r>
          <a:r>
            <a:rPr lang="en-US" sz="2400" kern="1200" dirty="0" err="1" smtClean="0"/>
            <a:t>w</a:t>
          </a:r>
          <a:r>
            <a:rPr lang="en-US" sz="2400" kern="1200" dirty="0" smtClean="0"/>
            <a:t>/ less feedback</a:t>
          </a:r>
          <a:endParaRPr lang="en-US" sz="2400" kern="1200" dirty="0"/>
        </a:p>
      </dsp:txBody>
      <dsp:txXfrm rot="-5400000">
        <a:off x="2768921" y="2150675"/>
        <a:ext cx="6336262" cy="692693"/>
      </dsp:txXfrm>
    </dsp:sp>
    <dsp:sp modelId="{B325B21E-CEFB-B84E-B55A-F5365E9A06FA}">
      <dsp:nvSpPr>
        <dsp:cNvPr id="0" name=""/>
        <dsp:cNvSpPr/>
      </dsp:nvSpPr>
      <dsp:spPr>
        <a:xfrm>
          <a:off x="1344" y="2017247"/>
          <a:ext cx="2767575" cy="959548"/>
        </a:xfrm>
        <a:prstGeom prst="roundRect">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Maintenance</a:t>
          </a:r>
          <a:endParaRPr lang="en-US" sz="2600" kern="1200" dirty="0"/>
        </a:p>
      </dsp:txBody>
      <dsp:txXfrm>
        <a:off x="48185" y="2064088"/>
        <a:ext cx="2673893" cy="865866"/>
      </dsp:txXfrm>
    </dsp:sp>
    <dsp:sp modelId="{E78084BC-7A7F-2D4A-AD04-D99EB43C23F1}">
      <dsp:nvSpPr>
        <dsp:cNvPr id="0" name=""/>
        <dsp:cNvSpPr/>
      </dsp:nvSpPr>
      <dsp:spPr>
        <a:xfrm rot="5400000">
          <a:off x="5571968" y="317680"/>
          <a:ext cx="767639" cy="63737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Use in new context</a:t>
          </a:r>
          <a:endParaRPr lang="en-US" sz="2400" kern="1200" dirty="0"/>
        </a:p>
        <a:p>
          <a:pPr marL="228600" lvl="1" indent="-228600" algn="l" defTabSz="1066800">
            <a:lnSpc>
              <a:spcPct val="90000"/>
            </a:lnSpc>
            <a:spcBef>
              <a:spcPct val="0"/>
            </a:spcBef>
            <a:spcAft>
              <a:spcPct val="15000"/>
            </a:spcAft>
            <a:buChar char="••"/>
          </a:pPr>
          <a:r>
            <a:rPr lang="en-US" sz="2400" kern="1200" dirty="0" smtClean="0"/>
            <a:t>Teach, practice in variety of conditions</a:t>
          </a:r>
          <a:endParaRPr lang="en-US" sz="2400" kern="1200" dirty="0"/>
        </a:p>
      </dsp:txBody>
      <dsp:txXfrm rot="-5400000">
        <a:off x="2768921" y="3158201"/>
        <a:ext cx="6336262" cy="692693"/>
      </dsp:txXfrm>
    </dsp:sp>
    <dsp:sp modelId="{85871339-3892-5C40-9896-9F3924F905D2}">
      <dsp:nvSpPr>
        <dsp:cNvPr id="0" name=""/>
        <dsp:cNvSpPr/>
      </dsp:nvSpPr>
      <dsp:spPr>
        <a:xfrm>
          <a:off x="1344" y="3024773"/>
          <a:ext cx="2767575" cy="959548"/>
        </a:xfrm>
        <a:prstGeom prst="roundRect">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Generalization</a:t>
          </a:r>
          <a:endParaRPr lang="en-US" sz="2600" kern="1200" dirty="0"/>
        </a:p>
      </dsp:txBody>
      <dsp:txXfrm>
        <a:off x="48185" y="3071614"/>
        <a:ext cx="2673893" cy="865866"/>
      </dsp:txXfrm>
    </dsp:sp>
    <dsp:sp modelId="{A146EB36-99BC-B54C-941D-C5BCCE51D57B}">
      <dsp:nvSpPr>
        <dsp:cNvPr id="0" name=""/>
        <dsp:cNvSpPr/>
      </dsp:nvSpPr>
      <dsp:spPr>
        <a:xfrm rot="5400000">
          <a:off x="5571968" y="1325206"/>
          <a:ext cx="767639" cy="63737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Modify &amp; fit behavior in new context</a:t>
          </a:r>
          <a:endParaRPr lang="en-US" sz="2400" kern="1200" dirty="0"/>
        </a:p>
        <a:p>
          <a:pPr marL="228600" lvl="1" indent="-228600" algn="l" defTabSz="1066800">
            <a:lnSpc>
              <a:spcPct val="90000"/>
            </a:lnSpc>
            <a:spcBef>
              <a:spcPct val="0"/>
            </a:spcBef>
            <a:spcAft>
              <a:spcPct val="15000"/>
            </a:spcAft>
            <a:buChar char="••"/>
          </a:pPr>
          <a:r>
            <a:rPr lang="en-US" sz="2400" kern="1200" dirty="0" smtClean="0"/>
            <a:t>Teach variations </a:t>
          </a:r>
          <a:r>
            <a:rPr lang="en-US" sz="2400" kern="1200" dirty="0" err="1" smtClean="0"/>
            <a:t>w</a:t>
          </a:r>
          <a:r>
            <a:rPr lang="en-US" sz="2400" kern="1200" dirty="0" smtClean="0"/>
            <a:t>/ feedback</a:t>
          </a:r>
          <a:endParaRPr lang="en-US" sz="2400" kern="1200" dirty="0"/>
        </a:p>
      </dsp:txBody>
      <dsp:txXfrm rot="-5400000">
        <a:off x="2768921" y="4165727"/>
        <a:ext cx="6336262" cy="692693"/>
      </dsp:txXfrm>
    </dsp:sp>
    <dsp:sp modelId="{E0EA792A-C9C7-3245-8D53-8372E21E0E24}">
      <dsp:nvSpPr>
        <dsp:cNvPr id="0" name=""/>
        <dsp:cNvSpPr/>
      </dsp:nvSpPr>
      <dsp:spPr>
        <a:xfrm>
          <a:off x="1344" y="4034495"/>
          <a:ext cx="2767575" cy="959548"/>
        </a:xfrm>
        <a:prstGeom prst="roundRect">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Adaptation</a:t>
          </a:r>
          <a:endParaRPr lang="en-US" sz="2600" kern="1200" dirty="0"/>
        </a:p>
      </dsp:txBody>
      <dsp:txXfrm>
        <a:off x="48185" y="4081336"/>
        <a:ext cx="2673893" cy="86586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7AF5FF-AECC-7449-B6C3-C823C7AB437A}" type="datetimeFigureOut">
              <a:rPr lang="en-US" smtClean="0"/>
              <a:t>10/4/12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FD5671-0C20-9D4E-9538-931D5128DA1C}" type="slidenum">
              <a:rPr lang="en-US" smtClean="0"/>
              <a:t>‹#›</a:t>
            </a:fld>
            <a:endParaRPr lang="en-US"/>
          </a:p>
        </p:txBody>
      </p:sp>
    </p:spTree>
    <p:extLst>
      <p:ext uri="{BB962C8B-B14F-4D97-AF65-F5344CB8AC3E}">
        <p14:creationId xmlns:p14="http://schemas.microsoft.com/office/powerpoint/2010/main" val="4074545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D5671-0C20-9D4E-9538-931D5128DA1C}" type="slidenum">
              <a:rPr lang="en-US" smtClean="0"/>
              <a:t>2</a:t>
            </a:fld>
            <a:endParaRPr lang="en-US" dirty="0"/>
          </a:p>
        </p:txBody>
      </p:sp>
    </p:spTree>
    <p:extLst>
      <p:ext uri="{BB962C8B-B14F-4D97-AF65-F5344CB8AC3E}">
        <p14:creationId xmlns:p14="http://schemas.microsoft.com/office/powerpoint/2010/main" val="138642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LT</a:t>
            </a:r>
            <a:r>
              <a:rPr lang="en-US" baseline="0" dirty="0" smtClean="0"/>
              <a:t> manual for internal/external coach description.</a:t>
            </a:r>
            <a:endParaRPr lang="en-US" dirty="0"/>
          </a:p>
        </p:txBody>
      </p:sp>
      <p:sp>
        <p:nvSpPr>
          <p:cNvPr id="4" name="Slide Number Placeholder 3"/>
          <p:cNvSpPr>
            <a:spLocks noGrp="1"/>
          </p:cNvSpPr>
          <p:nvPr>
            <p:ph type="sldNum" sz="quarter" idx="10"/>
          </p:nvPr>
        </p:nvSpPr>
        <p:spPr/>
        <p:txBody>
          <a:bodyPr/>
          <a:lstStyle/>
          <a:p>
            <a:fld id="{D0FD5671-0C20-9D4E-9538-931D5128DA1C}" type="slidenum">
              <a:rPr lang="en-US" smtClean="0"/>
              <a:t>24</a:t>
            </a:fld>
            <a:endParaRPr lang="en-US"/>
          </a:p>
        </p:txBody>
      </p:sp>
    </p:spTree>
    <p:extLst>
      <p:ext uri="{BB962C8B-B14F-4D97-AF65-F5344CB8AC3E}">
        <p14:creationId xmlns:p14="http://schemas.microsoft.com/office/powerpoint/2010/main" val="4218258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D5671-0C20-9D4E-9538-931D5128DA1C}" type="slidenum">
              <a:rPr lang="en-US" smtClean="0"/>
              <a:t>27</a:t>
            </a:fld>
            <a:endParaRPr lang="en-US"/>
          </a:p>
        </p:txBody>
      </p:sp>
    </p:spTree>
    <p:extLst>
      <p:ext uri="{BB962C8B-B14F-4D97-AF65-F5344CB8AC3E}">
        <p14:creationId xmlns:p14="http://schemas.microsoft.com/office/powerpoint/2010/main" val="2501435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everything beginning of year</a:t>
            </a:r>
            <a:r>
              <a:rPr lang="en-US" baseline="0" dirty="0" smtClean="0"/>
              <a:t> for appropriateness.</a:t>
            </a:r>
            <a:endParaRPr lang="en-US" dirty="0"/>
          </a:p>
        </p:txBody>
      </p:sp>
      <p:sp>
        <p:nvSpPr>
          <p:cNvPr id="4" name="Slide Number Placeholder 3"/>
          <p:cNvSpPr>
            <a:spLocks noGrp="1"/>
          </p:cNvSpPr>
          <p:nvPr>
            <p:ph type="sldNum" sz="quarter" idx="10"/>
          </p:nvPr>
        </p:nvSpPr>
        <p:spPr/>
        <p:txBody>
          <a:bodyPr/>
          <a:lstStyle/>
          <a:p>
            <a:fld id="{D0FD5671-0C20-9D4E-9538-931D5128DA1C}" type="slidenum">
              <a:rPr lang="en-US" smtClean="0"/>
              <a:t>29</a:t>
            </a:fld>
            <a:endParaRPr lang="en-US" dirty="0"/>
          </a:p>
        </p:txBody>
      </p:sp>
    </p:spTree>
    <p:extLst>
      <p:ext uri="{BB962C8B-B14F-4D97-AF65-F5344CB8AC3E}">
        <p14:creationId xmlns:p14="http://schemas.microsoft.com/office/powerpoint/2010/main" val="2019180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should be entered at least 1 time per week</a:t>
            </a:r>
            <a:r>
              <a:rPr lang="en-US" baseline="0" dirty="0" smtClean="0"/>
              <a:t> by identified data person. </a:t>
            </a:r>
          </a:p>
          <a:p>
            <a:pPr marL="171450" indent="-171450">
              <a:buFont typeface="Arial"/>
              <a:buChar char="•"/>
            </a:pPr>
            <a:r>
              <a:rPr lang="en-US" baseline="0" dirty="0" smtClean="0"/>
              <a:t>Determine who will generate reports for leadership team(electronic or paper).</a:t>
            </a:r>
            <a:endParaRPr lang="en-US" dirty="0"/>
          </a:p>
        </p:txBody>
      </p:sp>
      <p:sp>
        <p:nvSpPr>
          <p:cNvPr id="4" name="Slide Number Placeholder 3"/>
          <p:cNvSpPr>
            <a:spLocks noGrp="1"/>
          </p:cNvSpPr>
          <p:nvPr>
            <p:ph type="sldNum" sz="quarter" idx="10"/>
          </p:nvPr>
        </p:nvSpPr>
        <p:spPr/>
        <p:txBody>
          <a:bodyPr/>
          <a:lstStyle/>
          <a:p>
            <a:fld id="{D0FD5671-0C20-9D4E-9538-931D5128DA1C}" type="slidenum">
              <a:rPr lang="en-US" smtClean="0"/>
              <a:t>30</a:t>
            </a:fld>
            <a:endParaRPr lang="en-US"/>
          </a:p>
        </p:txBody>
      </p:sp>
    </p:spTree>
    <p:extLst>
      <p:ext uri="{BB962C8B-B14F-4D97-AF65-F5344CB8AC3E}">
        <p14:creationId xmlns:p14="http://schemas.microsoft.com/office/powerpoint/2010/main" val="2032398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Schedule the</a:t>
            </a:r>
            <a:r>
              <a:rPr lang="en-US" baseline="0" dirty="0" smtClean="0"/>
              <a:t> generation of data reports. ODR’s should be turned in and entered.</a:t>
            </a:r>
            <a:endParaRPr lang="en-US" dirty="0"/>
          </a:p>
        </p:txBody>
      </p:sp>
      <p:sp>
        <p:nvSpPr>
          <p:cNvPr id="4" name="Slide Number Placeholder 3"/>
          <p:cNvSpPr>
            <a:spLocks noGrp="1"/>
          </p:cNvSpPr>
          <p:nvPr>
            <p:ph type="sldNum" sz="quarter" idx="10"/>
          </p:nvPr>
        </p:nvSpPr>
        <p:spPr/>
        <p:txBody>
          <a:bodyPr/>
          <a:lstStyle/>
          <a:p>
            <a:fld id="{D0FD5671-0C20-9D4E-9538-931D5128DA1C}" type="slidenum">
              <a:rPr lang="en-US" smtClean="0"/>
              <a:t>33</a:t>
            </a:fld>
            <a:endParaRPr lang="en-US"/>
          </a:p>
        </p:txBody>
      </p:sp>
    </p:spTree>
    <p:extLst>
      <p:ext uri="{BB962C8B-B14F-4D97-AF65-F5344CB8AC3E}">
        <p14:creationId xmlns:p14="http://schemas.microsoft.com/office/powerpoint/2010/main" val="3003689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New staff &amp; students</a:t>
            </a:r>
          </a:p>
          <a:p>
            <a:pPr eaLnBrk="1" hangingPunct="1">
              <a:defRPr/>
            </a:pPr>
            <a:r>
              <a:rPr lang="en-US" dirty="0" smtClean="0">
                <a:cs typeface="+mn-cs"/>
              </a:rPr>
              <a:t>Beginning of the school year and near holidays/breaks</a:t>
            </a:r>
          </a:p>
          <a:p>
            <a:pPr eaLnBrk="1" hangingPunct="1">
              <a:defRPr/>
            </a:pPr>
            <a:r>
              <a:rPr lang="en-US" dirty="0" smtClean="0">
                <a:cs typeface="+mn-cs"/>
              </a:rPr>
              <a:t>Based on data</a:t>
            </a:r>
          </a:p>
        </p:txBody>
      </p:sp>
      <p:sp>
        <p:nvSpPr>
          <p:cNvPr id="4" name="Slide Number Placeholder 3"/>
          <p:cNvSpPr>
            <a:spLocks noGrp="1"/>
          </p:cNvSpPr>
          <p:nvPr>
            <p:ph type="sldNum" sz="quarter" idx="10"/>
          </p:nvPr>
        </p:nvSpPr>
        <p:spPr/>
        <p:txBody>
          <a:bodyPr/>
          <a:lstStyle/>
          <a:p>
            <a:fld id="{D0FD5671-0C20-9D4E-9538-931D5128DA1C}" type="slidenum">
              <a:rPr lang="en-US" smtClean="0"/>
              <a:t>35</a:t>
            </a:fld>
            <a:endParaRPr lang="en-US"/>
          </a:p>
        </p:txBody>
      </p:sp>
    </p:spTree>
    <p:extLst>
      <p:ext uri="{BB962C8B-B14F-4D97-AF65-F5344CB8AC3E}">
        <p14:creationId xmlns:p14="http://schemas.microsoft.com/office/powerpoint/2010/main" val="3354501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Russian and Puerto Rican influx.</a:t>
            </a:r>
            <a:endParaRPr lang="en-US" dirty="0"/>
          </a:p>
        </p:txBody>
      </p:sp>
      <p:sp>
        <p:nvSpPr>
          <p:cNvPr id="4" name="Slide Number Placeholder 3"/>
          <p:cNvSpPr>
            <a:spLocks noGrp="1"/>
          </p:cNvSpPr>
          <p:nvPr>
            <p:ph type="sldNum" sz="quarter" idx="10"/>
          </p:nvPr>
        </p:nvSpPr>
        <p:spPr/>
        <p:txBody>
          <a:bodyPr/>
          <a:lstStyle/>
          <a:p>
            <a:fld id="{D0FD5671-0C20-9D4E-9538-931D5128DA1C}" type="slidenum">
              <a:rPr lang="en-US" smtClean="0"/>
              <a:t>36</a:t>
            </a:fld>
            <a:endParaRPr lang="en-US"/>
          </a:p>
        </p:txBody>
      </p:sp>
    </p:spTree>
    <p:extLst>
      <p:ext uri="{BB962C8B-B14F-4D97-AF65-F5344CB8AC3E}">
        <p14:creationId xmlns:p14="http://schemas.microsoft.com/office/powerpoint/2010/main" val="892310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D5671-0C20-9D4E-9538-931D5128DA1C}" type="slidenum">
              <a:rPr lang="en-US" smtClean="0"/>
              <a:t>51</a:t>
            </a:fld>
            <a:endParaRPr lang="en-US"/>
          </a:p>
        </p:txBody>
      </p:sp>
    </p:spTree>
    <p:extLst>
      <p:ext uri="{BB962C8B-B14F-4D97-AF65-F5344CB8AC3E}">
        <p14:creationId xmlns:p14="http://schemas.microsoft.com/office/powerpoint/2010/main" val="3477694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Behavior matrix (majors)</a:t>
            </a:r>
            <a:endParaRPr lang="en-US" dirty="0"/>
          </a:p>
        </p:txBody>
      </p:sp>
      <p:sp>
        <p:nvSpPr>
          <p:cNvPr id="4" name="Slide Number Placeholder 3"/>
          <p:cNvSpPr>
            <a:spLocks noGrp="1"/>
          </p:cNvSpPr>
          <p:nvPr>
            <p:ph type="sldNum" sz="quarter" idx="10"/>
          </p:nvPr>
        </p:nvSpPr>
        <p:spPr/>
        <p:txBody>
          <a:bodyPr/>
          <a:lstStyle/>
          <a:p>
            <a:fld id="{D0FD5671-0C20-9D4E-9538-931D5128DA1C}" type="slidenum">
              <a:rPr lang="en-US" smtClean="0"/>
              <a:t>52</a:t>
            </a:fld>
            <a:endParaRPr lang="en-US"/>
          </a:p>
        </p:txBody>
      </p:sp>
    </p:spTree>
    <p:extLst>
      <p:ext uri="{BB962C8B-B14F-4D97-AF65-F5344CB8AC3E}">
        <p14:creationId xmlns:p14="http://schemas.microsoft.com/office/powerpoint/2010/main" val="2729529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88FB6-94A8-EC47-A1A6-406AEAFA860F}" type="slidenum">
              <a:rPr lang="en-US" smtClean="0"/>
              <a:pPr/>
              <a:t>54</a:t>
            </a:fld>
            <a:endParaRPr lang="en-US" dirty="0"/>
          </a:p>
        </p:txBody>
      </p:sp>
    </p:spTree>
    <p:extLst>
      <p:ext uri="{BB962C8B-B14F-4D97-AF65-F5344CB8AC3E}">
        <p14:creationId xmlns:p14="http://schemas.microsoft.com/office/powerpoint/2010/main" val="146602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D5671-0C20-9D4E-9538-931D5128DA1C}" type="slidenum">
              <a:rPr lang="en-US" smtClean="0"/>
              <a:t>3</a:t>
            </a:fld>
            <a:endParaRPr lang="en-US" dirty="0"/>
          </a:p>
        </p:txBody>
      </p:sp>
    </p:spTree>
    <p:extLst>
      <p:ext uri="{BB962C8B-B14F-4D97-AF65-F5344CB8AC3E}">
        <p14:creationId xmlns:p14="http://schemas.microsoft.com/office/powerpoint/2010/main" val="2004279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D5671-0C20-9D4E-9538-931D5128DA1C}" type="slidenum">
              <a:rPr lang="en-US" smtClean="0"/>
              <a:t>55</a:t>
            </a:fld>
            <a:endParaRPr lang="en-US"/>
          </a:p>
        </p:txBody>
      </p:sp>
    </p:spTree>
    <p:extLst>
      <p:ext uri="{BB962C8B-B14F-4D97-AF65-F5344CB8AC3E}">
        <p14:creationId xmlns:p14="http://schemas.microsoft.com/office/powerpoint/2010/main" val="284120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D5671-0C20-9D4E-9538-931D5128DA1C}" type="slidenum">
              <a:rPr lang="en-US" smtClean="0"/>
              <a:t>5</a:t>
            </a:fld>
            <a:endParaRPr lang="en-US"/>
          </a:p>
        </p:txBody>
      </p:sp>
    </p:spTree>
    <p:extLst>
      <p:ext uri="{BB962C8B-B14F-4D97-AF65-F5344CB8AC3E}">
        <p14:creationId xmlns:p14="http://schemas.microsoft.com/office/powerpoint/2010/main" val="51275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9041A-E939-40BC-BA19-5B9AB4B5FF1D}" type="slidenum">
              <a:rPr lang="en-US"/>
              <a:pPr/>
              <a:t>8</a:t>
            </a:fld>
            <a:endParaRPr lang="en-US" dirty="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D5671-0C20-9D4E-9538-931D5128DA1C}" type="slidenum">
              <a:rPr lang="en-US" smtClean="0"/>
              <a:t>13</a:t>
            </a:fld>
            <a:endParaRPr lang="en-US" dirty="0"/>
          </a:p>
        </p:txBody>
      </p:sp>
    </p:spTree>
    <p:extLst>
      <p:ext uri="{BB962C8B-B14F-4D97-AF65-F5344CB8AC3E}">
        <p14:creationId xmlns:p14="http://schemas.microsoft.com/office/powerpoint/2010/main" val="75744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t>14</a:t>
            </a:fld>
            <a:endParaRPr lang="en-US" dirty="0"/>
          </a:p>
        </p:txBody>
      </p:sp>
    </p:spTree>
    <p:extLst>
      <p:ext uri="{BB962C8B-B14F-4D97-AF65-F5344CB8AC3E}">
        <p14:creationId xmlns:p14="http://schemas.microsoft.com/office/powerpoint/2010/main" val="2979497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Basis is applied behavior analysis.</a:t>
            </a:r>
          </a:p>
          <a:p>
            <a:r>
              <a:rPr lang="en-US" dirty="0" smtClean="0"/>
              <a:t>Change the antecedent or consequence and you can change the behavior.</a:t>
            </a:r>
          </a:p>
          <a:p>
            <a:endParaRPr lang="en-US" dirty="0"/>
          </a:p>
        </p:txBody>
      </p:sp>
      <p:sp>
        <p:nvSpPr>
          <p:cNvPr id="4" name="Slide Number Placeholder 3"/>
          <p:cNvSpPr>
            <a:spLocks noGrp="1"/>
          </p:cNvSpPr>
          <p:nvPr>
            <p:ph type="sldNum" sz="quarter" idx="10"/>
          </p:nvPr>
        </p:nvSpPr>
        <p:spPr/>
        <p:txBody>
          <a:bodyPr/>
          <a:lstStyle/>
          <a:p>
            <a:fld id="{D0FD5671-0C20-9D4E-9538-931D5128DA1C}" type="slidenum">
              <a:rPr lang="en-US" smtClean="0"/>
              <a:t>15</a:t>
            </a:fld>
            <a:endParaRPr lang="en-US"/>
          </a:p>
        </p:txBody>
      </p:sp>
    </p:spTree>
    <p:extLst>
      <p:ext uri="{BB962C8B-B14F-4D97-AF65-F5344CB8AC3E}">
        <p14:creationId xmlns:p14="http://schemas.microsoft.com/office/powerpoint/2010/main" val="25074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D5671-0C20-9D4E-9538-931D5128DA1C}" type="slidenum">
              <a:rPr lang="en-US" smtClean="0"/>
              <a:t>16</a:t>
            </a:fld>
            <a:endParaRPr lang="en-US" dirty="0"/>
          </a:p>
        </p:txBody>
      </p:sp>
    </p:spTree>
    <p:extLst>
      <p:ext uri="{BB962C8B-B14F-4D97-AF65-F5344CB8AC3E}">
        <p14:creationId xmlns:p14="http://schemas.microsoft.com/office/powerpoint/2010/main" val="1206870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LT notebook</a:t>
            </a:r>
            <a:endParaRPr lang="en-US" dirty="0"/>
          </a:p>
        </p:txBody>
      </p:sp>
      <p:sp>
        <p:nvSpPr>
          <p:cNvPr id="4" name="Slide Number Placeholder 3"/>
          <p:cNvSpPr>
            <a:spLocks noGrp="1"/>
          </p:cNvSpPr>
          <p:nvPr>
            <p:ph type="sldNum" sz="quarter" idx="10"/>
          </p:nvPr>
        </p:nvSpPr>
        <p:spPr/>
        <p:txBody>
          <a:bodyPr/>
          <a:lstStyle/>
          <a:p>
            <a:fld id="{D0FD5671-0C20-9D4E-9538-931D5128DA1C}" type="slidenum">
              <a:rPr lang="en-US" smtClean="0"/>
              <a:t>22</a:t>
            </a:fld>
            <a:endParaRPr lang="en-US"/>
          </a:p>
        </p:txBody>
      </p:sp>
    </p:spTree>
    <p:extLst>
      <p:ext uri="{BB962C8B-B14F-4D97-AF65-F5344CB8AC3E}">
        <p14:creationId xmlns:p14="http://schemas.microsoft.com/office/powerpoint/2010/main" val="1835115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AC4A986-A7A0-764E-A28F-ACB45A2150A4}" type="datetimeFigureOut">
              <a:rPr lang="en-US" smtClean="0"/>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BA836-4467-044D-809A-EDA291868E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4A986-A7A0-764E-A28F-ACB45A2150A4}" type="datetimeFigureOut">
              <a:rPr lang="en-US" smtClean="0"/>
              <a:t>10/4/12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BA836-4467-044D-809A-EDA291868E00}"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AC4A986-A7A0-764E-A28F-ACB45A2150A4}" type="datetimeFigureOut">
              <a:rPr lang="en-US" smtClean="0"/>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BA836-4467-044D-809A-EDA291868E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AC4A986-A7A0-764E-A28F-ACB45A2150A4}" type="datetimeFigureOut">
              <a:rPr lang="en-US" smtClean="0"/>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BA836-4467-044D-809A-EDA291868E0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ACSEI">
    <p:spTree>
      <p:nvGrpSpPr>
        <p:cNvPr id="1" name=""/>
        <p:cNvGrpSpPr/>
        <p:nvPr/>
      </p:nvGrpSpPr>
      <p:grpSpPr>
        <a:xfrm>
          <a:off x="0" y="0"/>
          <a:ext cx="0" cy="0"/>
          <a:chOff x="0" y="0"/>
          <a:chExt cx="0" cy="0"/>
        </a:xfrm>
      </p:grpSpPr>
      <p:sp>
        <p:nvSpPr>
          <p:cNvPr id="5" name="Rectangle 4"/>
          <p:cNvSpPr/>
          <p:nvPr/>
        </p:nvSpPr>
        <p:spPr>
          <a:xfrm>
            <a:off x="2743200" y="0"/>
            <a:ext cx="6400800" cy="6858000"/>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latin typeface="Calibri" pitchFamily="34" charset="0"/>
              <a:ea typeface="ヒラギノ角ゴ Pro W3" pitchFamily="-60" charset="-128"/>
            </a:endParaRPr>
          </a:p>
        </p:txBody>
      </p:sp>
      <p:grpSp>
        <p:nvGrpSpPr>
          <p:cNvPr id="6" name="Group 11"/>
          <p:cNvGrpSpPr>
            <a:grpSpLocks/>
          </p:cNvGrpSpPr>
          <p:nvPr/>
        </p:nvGrpSpPr>
        <p:grpSpPr bwMode="auto">
          <a:xfrm>
            <a:off x="0" y="0"/>
            <a:ext cx="2743200" cy="6858000"/>
            <a:chOff x="0" y="0"/>
            <a:chExt cx="2743200" cy="6858000"/>
          </a:xfrm>
        </p:grpSpPr>
        <p:sp>
          <p:nvSpPr>
            <p:cNvPr id="7" name="Rectangle 6"/>
            <p:cNvSpPr/>
            <p:nvPr userDrawn="1"/>
          </p:nvSpPr>
          <p:spPr>
            <a:xfrm>
              <a:off x="0" y="0"/>
              <a:ext cx="2743200"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latin typeface="Calibri" pitchFamily="34" charset="0"/>
                <a:ea typeface="ヒラギノ角ゴ Pro W3" pitchFamily="-60" charset="-128"/>
              </a:endParaRPr>
            </a:p>
          </p:txBody>
        </p:sp>
        <p:pic>
          <p:nvPicPr>
            <p:cNvPr id="8" name="Picture 7" descr="Logo_with_Plane_PNG.pn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0" y="0"/>
              <a:ext cx="2728951" cy="1524000"/>
            </a:xfrm>
            <a:prstGeom prst="rect">
              <a:avLst/>
            </a:prstGeom>
            <a:noFill/>
            <a:ln w="9525">
              <a:noFill/>
              <a:miter lim="800000"/>
              <a:headEnd/>
              <a:tailEnd/>
            </a:ln>
          </p:spPr>
        </p:pic>
        <p:grpSp>
          <p:nvGrpSpPr>
            <p:cNvPr id="9" name="Group 10"/>
            <p:cNvGrpSpPr>
              <a:grpSpLocks/>
            </p:cNvGrpSpPr>
            <p:nvPr userDrawn="1"/>
          </p:nvGrpSpPr>
          <p:grpSpPr bwMode="auto">
            <a:xfrm>
              <a:off x="89647" y="6324600"/>
              <a:ext cx="2541200" cy="457200"/>
              <a:chOff x="89647" y="6324600"/>
              <a:chExt cx="2541200" cy="457200"/>
            </a:xfrm>
          </p:grpSpPr>
          <p:pic>
            <p:nvPicPr>
              <p:cNvPr id="10" name="Picture 8" descr="ILP_LOGO.jpg"/>
              <p:cNvPicPr>
                <a:picLocks noChangeAspect="1"/>
              </p:cNvPicPr>
              <p:nvPr userDrawn="1"/>
            </p:nvPicPr>
            <p:blipFill>
              <a:blip r:embed="rId3" cstate="print">
                <a:clrChange>
                  <a:clrFrom>
                    <a:srgbClr val="FFFFFF"/>
                  </a:clrFrom>
                  <a:clrTo>
                    <a:srgbClr val="FFFFFF">
                      <a:alpha val="0"/>
                    </a:srgbClr>
                  </a:clrTo>
                </a:clrChange>
              </a:blip>
              <a:srcRect/>
              <a:stretch>
                <a:fillRect/>
              </a:stretch>
            </p:blipFill>
            <p:spPr bwMode="auto">
              <a:xfrm>
                <a:off x="89647" y="6324600"/>
                <a:ext cx="706223" cy="457200"/>
              </a:xfrm>
              <a:prstGeom prst="rect">
                <a:avLst/>
              </a:prstGeom>
              <a:noFill/>
              <a:ln w="9525">
                <a:noFill/>
                <a:miter lim="800000"/>
                <a:headEnd/>
                <a:tailEnd/>
              </a:ln>
            </p:spPr>
          </p:pic>
          <p:pic>
            <p:nvPicPr>
              <p:cNvPr id="11" name="Picture 9" descr="EEDlogotrans.gif"/>
              <p:cNvPicPr>
                <a:picLocks noChangeAspect="1"/>
              </p:cNvPicPr>
              <p:nvPr userDrawn="1"/>
            </p:nvPicPr>
            <p:blipFill>
              <a:blip r:embed="rId4" cstate="print"/>
              <a:srcRect/>
              <a:stretch>
                <a:fillRect/>
              </a:stretch>
            </p:blipFill>
            <p:spPr bwMode="auto">
              <a:xfrm>
                <a:off x="2133600" y="6324600"/>
                <a:ext cx="497247" cy="457200"/>
              </a:xfrm>
              <a:prstGeom prst="rect">
                <a:avLst/>
              </a:prstGeom>
              <a:noFill/>
              <a:ln w="9525">
                <a:noFill/>
                <a:miter lim="800000"/>
                <a:headEnd/>
                <a:tailEnd/>
              </a:ln>
            </p:spPr>
          </p:pic>
        </p:grpSp>
      </p:grpSp>
      <p:sp>
        <p:nvSpPr>
          <p:cNvPr id="2" name="Title 1"/>
          <p:cNvSpPr>
            <a:spLocks noGrp="1"/>
          </p:cNvSpPr>
          <p:nvPr>
            <p:ph type="title"/>
          </p:nvPr>
        </p:nvSpPr>
        <p:spPr>
          <a:xfrm>
            <a:off x="457200" y="152400"/>
            <a:ext cx="8229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AC4A986-A7A0-764E-A28F-ACB45A2150A4}" type="datetimeFigureOut">
              <a:rPr lang="en-US" smtClean="0"/>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BA836-4467-044D-809A-EDA291868E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AC4A986-A7A0-764E-A28F-ACB45A2150A4}" type="datetimeFigureOut">
              <a:rPr lang="en-US" smtClean="0"/>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BA836-4467-044D-809A-EDA291868E00}"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C4A986-A7A0-764E-A28F-ACB45A2150A4}" type="datetimeFigureOut">
              <a:rPr lang="en-US" smtClean="0"/>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BA836-4467-044D-809A-EDA291868E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AC4A986-A7A0-764E-A28F-ACB45A2150A4}" type="datetimeFigureOut">
              <a:rPr lang="en-US" smtClean="0"/>
              <a:t>10/4/12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BA836-4467-044D-809A-EDA291868E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AC4A986-A7A0-764E-A28F-ACB45A2150A4}" type="datetimeFigureOut">
              <a:rPr lang="en-US" smtClean="0"/>
              <a:t>10/4/12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BA836-4467-044D-809A-EDA291868E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AC4A986-A7A0-764E-A28F-ACB45A2150A4}" type="datetimeFigureOut">
              <a:rPr lang="en-US" smtClean="0"/>
              <a:t>10/4/12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BA836-4467-044D-809A-EDA291868E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4A986-A7A0-764E-A28F-ACB45A2150A4}" type="datetimeFigureOut">
              <a:rPr lang="en-US" smtClean="0"/>
              <a:t>10/4/12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BA836-4467-044D-809A-EDA291868E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4A986-A7A0-764E-A28F-ACB45A2150A4}" type="datetimeFigureOut">
              <a:rPr lang="en-US" smtClean="0"/>
              <a:t>10/4/12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BA836-4467-044D-809A-EDA291868E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EAC4A986-A7A0-764E-A28F-ACB45A2150A4}" type="datetimeFigureOut">
              <a:rPr lang="en-US" smtClean="0"/>
              <a:t>10/4/12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A68BA836-4467-044D-809A-EDA291868E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8.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wmf"/><Relationship Id="rId5" Type="http://schemas.openxmlformats.org/officeDocument/2006/relationships/oleObject" Target="../embeddings/oleObject2.bin"/><Relationship Id="rId6" Type="http://schemas.openxmlformats.org/officeDocument/2006/relationships/image" Target="../media/image8.wmf"/><Relationship Id="rId7"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3.bin"/><Relationship Id="rId5" Type="http://schemas.openxmlformats.org/officeDocument/2006/relationships/package" Target="../embeddings/Microsoft_Word_Document1.docx"/><Relationship Id="rId6"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package" Target="../embeddings/Microsoft_Word_Document2.docx"/><Relationship Id="rId5"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package" Target="../embeddings/Microsoft_Word_Document3.docx"/><Relationship Id="rId5" Type="http://schemas.openxmlformats.org/officeDocument/2006/relationships/image" Target="../media/image13.png"/><Relationship Id="rId1" Type="http://schemas.openxmlformats.org/officeDocument/2006/relationships/vmlDrawing" Target="../drawings/vmlDrawing4.vml"/><Relationship Id="rId2"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chart" Target="../charts/char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75367A"/>
                </a:solidFill>
              </a:rPr>
              <a:t>Initial Leadership Team Development Training</a:t>
            </a:r>
            <a:endParaRPr lang="en-US" dirty="0">
              <a:solidFill>
                <a:srgbClr val="75367A"/>
              </a:solidFill>
            </a:endParaRPr>
          </a:p>
        </p:txBody>
      </p:sp>
      <p:sp>
        <p:nvSpPr>
          <p:cNvPr id="3" name="Subtitle 2"/>
          <p:cNvSpPr>
            <a:spLocks noGrp="1"/>
          </p:cNvSpPr>
          <p:nvPr>
            <p:ph type="subTitle" idx="1"/>
          </p:nvPr>
        </p:nvSpPr>
        <p:spPr>
          <a:xfrm>
            <a:off x="1322921" y="3299012"/>
            <a:ext cx="6498159" cy="2546759"/>
          </a:xfrm>
        </p:spPr>
        <p:txBody>
          <a:bodyPr>
            <a:normAutofit/>
          </a:bodyPr>
          <a:lstStyle/>
          <a:p>
            <a:r>
              <a:rPr lang="en-US" dirty="0" smtClean="0"/>
              <a:t>Your School Name Here</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5809288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2"/>
          <p:cNvSpPr>
            <a:spLocks noChangeArrowheads="1"/>
          </p:cNvSpPr>
          <p:nvPr/>
        </p:nvSpPr>
        <p:spPr bwMode="auto">
          <a:xfrm>
            <a:off x="5486400" y="228600"/>
            <a:ext cx="3352800" cy="3200400"/>
          </a:xfrm>
          <a:prstGeom prst="ellipse">
            <a:avLst/>
          </a:prstGeom>
          <a:solidFill>
            <a:schemeClr val="bg1">
              <a:alpha val="50195"/>
            </a:schemeClr>
          </a:solidFill>
          <a:ln w="63500">
            <a:solidFill>
              <a:srgbClr val="333399"/>
            </a:solidFill>
            <a:round/>
            <a:headEnd/>
            <a:tailEnd/>
          </a:ln>
        </p:spPr>
        <p:txBody>
          <a:bodyPr wrap="none" anchor="ctr"/>
          <a:lstStyle/>
          <a:p>
            <a:endParaRPr lang="en-US"/>
          </a:p>
        </p:txBody>
      </p:sp>
      <p:sp>
        <p:nvSpPr>
          <p:cNvPr id="25603" name="Oval 5"/>
          <p:cNvSpPr>
            <a:spLocks noChangeArrowheads="1"/>
          </p:cNvSpPr>
          <p:nvPr/>
        </p:nvSpPr>
        <p:spPr bwMode="auto">
          <a:xfrm>
            <a:off x="5638800" y="719138"/>
            <a:ext cx="1736725" cy="1566862"/>
          </a:xfrm>
          <a:prstGeom prst="ellipse">
            <a:avLst/>
          </a:prstGeom>
          <a:noFill/>
          <a:ln w="63500">
            <a:solidFill>
              <a:srgbClr val="00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4" name="Oval 3"/>
          <p:cNvSpPr>
            <a:spLocks noChangeArrowheads="1"/>
          </p:cNvSpPr>
          <p:nvPr/>
        </p:nvSpPr>
        <p:spPr bwMode="auto">
          <a:xfrm>
            <a:off x="6172200" y="1600200"/>
            <a:ext cx="1855788" cy="1566863"/>
          </a:xfrm>
          <a:prstGeom prst="ellipse">
            <a:avLst/>
          </a:prstGeom>
          <a:noFill/>
          <a:ln w="63500">
            <a:solidFill>
              <a:srgbClr val="99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Arial" charset="0"/>
            </a:endParaRPr>
          </a:p>
        </p:txBody>
      </p:sp>
      <p:sp>
        <p:nvSpPr>
          <p:cNvPr id="25605" name="Oval 4"/>
          <p:cNvSpPr>
            <a:spLocks noChangeArrowheads="1"/>
          </p:cNvSpPr>
          <p:nvPr/>
        </p:nvSpPr>
        <p:spPr bwMode="auto">
          <a:xfrm>
            <a:off x="6858000" y="762000"/>
            <a:ext cx="1795463" cy="1566863"/>
          </a:xfrm>
          <a:prstGeom prst="ellipse">
            <a:avLst/>
          </a:prstGeom>
          <a:noFill/>
          <a:ln w="63500">
            <a:solidFill>
              <a:srgbClr val="FF9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6" name="Text Box 6"/>
          <p:cNvSpPr txBox="1">
            <a:spLocks noChangeArrowheads="1"/>
          </p:cNvSpPr>
          <p:nvPr/>
        </p:nvSpPr>
        <p:spPr bwMode="auto">
          <a:xfrm rot="-3258865">
            <a:off x="5686425" y="1239838"/>
            <a:ext cx="1163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latin typeface="Arial" charset="0"/>
              </a:rPr>
              <a:t>SYSTEMS</a:t>
            </a:r>
          </a:p>
        </p:txBody>
      </p:sp>
      <p:sp>
        <p:nvSpPr>
          <p:cNvPr id="25607" name="Text Box 7"/>
          <p:cNvSpPr txBox="1">
            <a:spLocks noChangeArrowheads="1"/>
          </p:cNvSpPr>
          <p:nvPr/>
        </p:nvSpPr>
        <p:spPr bwMode="auto">
          <a:xfrm>
            <a:off x="6324600" y="2438400"/>
            <a:ext cx="1516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latin typeface="Arial" charset="0"/>
              </a:rPr>
              <a:t>PRACTICES</a:t>
            </a:r>
          </a:p>
        </p:txBody>
      </p:sp>
      <p:sp>
        <p:nvSpPr>
          <p:cNvPr id="25608" name="Text Box 8"/>
          <p:cNvSpPr txBox="1">
            <a:spLocks noChangeArrowheads="1"/>
          </p:cNvSpPr>
          <p:nvPr/>
        </p:nvSpPr>
        <p:spPr bwMode="auto">
          <a:xfrm rot="2905354">
            <a:off x="7780338" y="1198563"/>
            <a:ext cx="706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latin typeface="Arial" charset="0"/>
              </a:rPr>
              <a:t>DATA</a:t>
            </a:r>
          </a:p>
        </p:txBody>
      </p:sp>
      <p:sp>
        <p:nvSpPr>
          <p:cNvPr id="25609" name="Text Box 11"/>
          <p:cNvSpPr txBox="1">
            <a:spLocks noChangeArrowheads="1"/>
          </p:cNvSpPr>
          <p:nvPr/>
        </p:nvSpPr>
        <p:spPr bwMode="auto">
          <a:xfrm>
            <a:off x="6400800" y="381000"/>
            <a:ext cx="1527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latin typeface="Arial" charset="0"/>
              </a:rPr>
              <a:t>OUTCOMES</a:t>
            </a:r>
          </a:p>
        </p:txBody>
      </p:sp>
      <p:sp>
        <p:nvSpPr>
          <p:cNvPr id="25610" name="Content Placeholder 10"/>
          <p:cNvSpPr>
            <a:spLocks noGrp="1"/>
          </p:cNvSpPr>
          <p:nvPr>
            <p:ph idx="1"/>
          </p:nvPr>
        </p:nvSpPr>
        <p:spPr/>
        <p:txBody>
          <a:bodyPr/>
          <a:lstStyle/>
          <a:p>
            <a:endParaRPr lang="en-US">
              <a:latin typeface="Arial" charset="0"/>
              <a:ea typeface="ＭＳ Ｐゴシック" charset="0"/>
              <a:cs typeface="ＭＳ Ｐゴシック" charset="0"/>
            </a:endParaRPr>
          </a:p>
        </p:txBody>
      </p:sp>
      <p:sp>
        <p:nvSpPr>
          <p:cNvPr id="25611" name="Content Placeholder 17"/>
          <p:cNvSpPr txBox="1">
            <a:spLocks/>
          </p:cNvSpPr>
          <p:nvPr/>
        </p:nvSpPr>
        <p:spPr bwMode="auto">
          <a:xfrm>
            <a:off x="381000" y="609600"/>
            <a:ext cx="4876800" cy="57150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spcAft>
                <a:spcPct val="20000"/>
              </a:spcAft>
            </a:pPr>
            <a:r>
              <a:rPr lang="en-US" sz="3600">
                <a:latin typeface="Arial" charset="0"/>
              </a:rPr>
              <a:t>PRACTICES</a:t>
            </a:r>
          </a:p>
          <a:p>
            <a:pPr>
              <a:spcBef>
                <a:spcPct val="20000"/>
              </a:spcBef>
              <a:spcAft>
                <a:spcPct val="20000"/>
              </a:spcAft>
              <a:buFontTx/>
              <a:buChar char="•"/>
            </a:pPr>
            <a:r>
              <a:rPr lang="en-US" sz="3600">
                <a:latin typeface="Arial" charset="0"/>
              </a:rPr>
              <a:t>Evidence-based</a:t>
            </a:r>
          </a:p>
          <a:p>
            <a:pPr>
              <a:spcBef>
                <a:spcPct val="20000"/>
              </a:spcBef>
              <a:spcAft>
                <a:spcPct val="20000"/>
              </a:spcAft>
              <a:buFontTx/>
              <a:buChar char="•"/>
            </a:pPr>
            <a:r>
              <a:rPr lang="en-US" sz="3600">
                <a:latin typeface="Arial" charset="0"/>
              </a:rPr>
              <a:t>Outcome linked</a:t>
            </a:r>
          </a:p>
          <a:p>
            <a:pPr>
              <a:spcBef>
                <a:spcPct val="20000"/>
              </a:spcBef>
              <a:spcAft>
                <a:spcPct val="20000"/>
              </a:spcAft>
              <a:buFontTx/>
              <a:buChar char="•"/>
            </a:pPr>
            <a:r>
              <a:rPr lang="en-US" sz="3600">
                <a:latin typeface="Arial" charset="0"/>
              </a:rPr>
              <a:t>Cultural/contextual adjustments</a:t>
            </a:r>
          </a:p>
          <a:p>
            <a:pPr>
              <a:spcBef>
                <a:spcPct val="20000"/>
              </a:spcBef>
              <a:spcAft>
                <a:spcPct val="20000"/>
              </a:spcAft>
              <a:buFontTx/>
              <a:buChar char="•"/>
            </a:pPr>
            <a:r>
              <a:rPr lang="en-US" sz="3600">
                <a:latin typeface="Arial" charset="0"/>
              </a:rPr>
              <a:t>Integrated w/ similar initiatives</a:t>
            </a:r>
          </a:p>
          <a:p>
            <a:pPr>
              <a:spcBef>
                <a:spcPct val="20000"/>
              </a:spcBef>
              <a:spcAft>
                <a:spcPct val="20000"/>
              </a:spcAft>
              <a:buFontTx/>
              <a:buChar char="•"/>
            </a:pPr>
            <a:r>
              <a:rPr lang="en-US" sz="3600">
                <a:latin typeface="Arial" charset="0"/>
              </a:rPr>
              <a:t>Doable</a:t>
            </a:r>
          </a:p>
          <a:p>
            <a:pPr>
              <a:spcBef>
                <a:spcPct val="20000"/>
              </a:spcBef>
              <a:spcAft>
                <a:spcPct val="20000"/>
              </a:spcAft>
            </a:pPr>
            <a:endParaRPr lang="en-US" sz="3600">
              <a:latin typeface="Arial" charset="0"/>
            </a:endParaRPr>
          </a:p>
        </p:txBody>
      </p:sp>
    </p:spTree>
    <p:extLst>
      <p:ext uri="{BB962C8B-B14F-4D97-AF65-F5344CB8AC3E}">
        <p14:creationId xmlns:p14="http://schemas.microsoft.com/office/powerpoint/2010/main" val="33192466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7"/>
          <p:cNvSpPr txBox="1">
            <a:spLocks/>
          </p:cNvSpPr>
          <p:nvPr/>
        </p:nvSpPr>
        <p:spPr bwMode="auto">
          <a:xfrm>
            <a:off x="228600" y="228600"/>
            <a:ext cx="5791200" cy="6019800"/>
          </a:xfrm>
          <a:prstGeom prst="rect">
            <a:avLst/>
          </a:prstGeom>
          <a:solidFill>
            <a:srgbClr val="66FFCC"/>
          </a:solidFill>
          <a:ln w="9525">
            <a:noFill/>
            <a:miter lim="800000"/>
            <a:headEnd/>
            <a:tailEnd/>
          </a:ln>
        </p:spPr>
        <p:txBody>
          <a:bodyPr/>
          <a:lstStyle/>
          <a:p>
            <a:pPr marL="342900" indent="-342900" eaLnBrk="0" hangingPunct="0">
              <a:spcBef>
                <a:spcPct val="20000"/>
              </a:spcBef>
              <a:spcAft>
                <a:spcPct val="20000"/>
              </a:spcAft>
              <a:defRPr/>
            </a:pPr>
            <a:r>
              <a:rPr lang="en-US" sz="3400" kern="0" dirty="0">
                <a:latin typeface="+mn-lt"/>
                <a:ea typeface="+mn-ea"/>
                <a:cs typeface="+mn-cs"/>
              </a:rPr>
              <a:t>SYSTEMS</a:t>
            </a:r>
          </a:p>
          <a:p>
            <a:pPr marL="342900" indent="-342900" eaLnBrk="0" hangingPunct="0">
              <a:spcBef>
                <a:spcPct val="20000"/>
              </a:spcBef>
              <a:spcAft>
                <a:spcPct val="20000"/>
              </a:spcAft>
              <a:buFontTx/>
              <a:buChar char="•"/>
              <a:defRPr/>
            </a:pPr>
            <a:r>
              <a:rPr lang="en-US" sz="3400" kern="0" dirty="0">
                <a:latin typeface="+mn-lt"/>
                <a:ea typeface="+mn-ea"/>
                <a:cs typeface="+mn-cs"/>
              </a:rPr>
              <a:t>Training to fluency</a:t>
            </a:r>
          </a:p>
          <a:p>
            <a:pPr marL="342900" indent="-342900" eaLnBrk="0" hangingPunct="0">
              <a:spcBef>
                <a:spcPct val="20000"/>
              </a:spcBef>
              <a:spcAft>
                <a:spcPct val="20000"/>
              </a:spcAft>
              <a:buFontTx/>
              <a:buChar char="•"/>
              <a:defRPr/>
            </a:pPr>
            <a:r>
              <a:rPr lang="en-US" sz="3400" kern="0" dirty="0">
                <a:latin typeface="+mn-lt"/>
                <a:ea typeface="+mn-ea"/>
                <a:cs typeface="+mn-cs"/>
              </a:rPr>
              <a:t>Continuous evaluation</a:t>
            </a:r>
          </a:p>
          <a:p>
            <a:pPr marL="342900" indent="-342900" eaLnBrk="0" hangingPunct="0">
              <a:spcBef>
                <a:spcPct val="20000"/>
              </a:spcBef>
              <a:spcAft>
                <a:spcPct val="20000"/>
              </a:spcAft>
              <a:buFontTx/>
              <a:buChar char="•"/>
              <a:defRPr/>
            </a:pPr>
            <a:r>
              <a:rPr lang="en-US" sz="3400" kern="0" dirty="0">
                <a:latin typeface="+mn-lt"/>
                <a:ea typeface="+mn-ea"/>
                <a:cs typeface="+mn-cs"/>
              </a:rPr>
              <a:t>Team-based action planning</a:t>
            </a:r>
          </a:p>
          <a:p>
            <a:pPr marL="342900" indent="-342900" eaLnBrk="0" hangingPunct="0">
              <a:spcBef>
                <a:spcPct val="20000"/>
              </a:spcBef>
              <a:spcAft>
                <a:spcPct val="20000"/>
              </a:spcAft>
              <a:buFontTx/>
              <a:buChar char="•"/>
              <a:defRPr/>
            </a:pPr>
            <a:r>
              <a:rPr lang="en-US" sz="3400" kern="0" dirty="0">
                <a:latin typeface="+mn-lt"/>
                <a:ea typeface="+mn-ea"/>
                <a:cs typeface="+mn-cs"/>
              </a:rPr>
              <a:t>Regular relevant </a:t>
            </a:r>
            <a:r>
              <a:rPr lang="en-US" sz="3400" kern="0" dirty="0" err="1">
                <a:latin typeface="+mn-lt"/>
                <a:ea typeface="+mn-ea"/>
                <a:cs typeface="+mn-cs"/>
              </a:rPr>
              <a:t>reinforcers</a:t>
            </a:r>
            <a:r>
              <a:rPr lang="en-US" sz="3400" kern="0" dirty="0">
                <a:latin typeface="+mn-lt"/>
                <a:ea typeface="+mn-ea"/>
                <a:cs typeface="+mn-cs"/>
              </a:rPr>
              <a:t> for staff behavior</a:t>
            </a:r>
          </a:p>
          <a:p>
            <a:pPr marL="342900" indent="-342900" eaLnBrk="0" hangingPunct="0">
              <a:spcBef>
                <a:spcPct val="20000"/>
              </a:spcBef>
              <a:spcAft>
                <a:spcPct val="20000"/>
              </a:spcAft>
              <a:buFontTx/>
              <a:buChar char="•"/>
              <a:defRPr/>
            </a:pPr>
            <a:r>
              <a:rPr lang="en-US" sz="3400" kern="0" dirty="0">
                <a:latin typeface="+mn-lt"/>
                <a:ea typeface="+mn-ea"/>
                <a:cs typeface="+mn-cs"/>
              </a:rPr>
              <a:t>Integrated initiatives</a:t>
            </a:r>
          </a:p>
        </p:txBody>
      </p:sp>
      <p:sp>
        <p:nvSpPr>
          <p:cNvPr id="26627" name="Oval 2"/>
          <p:cNvSpPr>
            <a:spLocks noChangeArrowheads="1"/>
          </p:cNvSpPr>
          <p:nvPr/>
        </p:nvSpPr>
        <p:spPr bwMode="auto">
          <a:xfrm>
            <a:off x="5562600" y="228600"/>
            <a:ext cx="3352800" cy="3200400"/>
          </a:xfrm>
          <a:prstGeom prst="ellipse">
            <a:avLst/>
          </a:prstGeom>
          <a:solidFill>
            <a:schemeClr val="bg1">
              <a:alpha val="50195"/>
            </a:schemeClr>
          </a:solidFill>
          <a:ln w="63500">
            <a:solidFill>
              <a:srgbClr val="333399"/>
            </a:solidFill>
            <a:round/>
            <a:headEnd/>
            <a:tailEnd/>
          </a:ln>
        </p:spPr>
        <p:txBody>
          <a:bodyPr wrap="none" anchor="ctr"/>
          <a:lstStyle/>
          <a:p>
            <a:endParaRPr lang="en-US"/>
          </a:p>
        </p:txBody>
      </p:sp>
      <p:sp>
        <p:nvSpPr>
          <p:cNvPr id="2227205" name="Oval 5"/>
          <p:cNvSpPr>
            <a:spLocks noChangeArrowheads="1"/>
          </p:cNvSpPr>
          <p:nvPr/>
        </p:nvSpPr>
        <p:spPr bwMode="auto">
          <a:xfrm>
            <a:off x="5715000" y="719138"/>
            <a:ext cx="1736725" cy="1566862"/>
          </a:xfrm>
          <a:prstGeom prst="ellipse">
            <a:avLst/>
          </a:prstGeom>
          <a:noFill/>
          <a:ln w="63500">
            <a:solidFill>
              <a:srgbClr val="00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29" name="Oval 3"/>
          <p:cNvSpPr>
            <a:spLocks noChangeArrowheads="1"/>
          </p:cNvSpPr>
          <p:nvPr/>
        </p:nvSpPr>
        <p:spPr bwMode="auto">
          <a:xfrm>
            <a:off x="6248400" y="1600200"/>
            <a:ext cx="1855788" cy="1566863"/>
          </a:xfrm>
          <a:prstGeom prst="ellipse">
            <a:avLst/>
          </a:prstGeom>
          <a:noFill/>
          <a:ln w="63500">
            <a:solidFill>
              <a:srgbClr val="99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Arial" charset="0"/>
            </a:endParaRPr>
          </a:p>
        </p:txBody>
      </p:sp>
      <p:sp>
        <p:nvSpPr>
          <p:cNvPr id="26630" name="Oval 4"/>
          <p:cNvSpPr>
            <a:spLocks noChangeArrowheads="1"/>
          </p:cNvSpPr>
          <p:nvPr/>
        </p:nvSpPr>
        <p:spPr bwMode="auto">
          <a:xfrm>
            <a:off x="6934200" y="762000"/>
            <a:ext cx="1795463" cy="1566863"/>
          </a:xfrm>
          <a:prstGeom prst="ellipse">
            <a:avLst/>
          </a:prstGeom>
          <a:noFill/>
          <a:ln w="63500">
            <a:solidFill>
              <a:srgbClr val="FF9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1" name="Text Box 6"/>
          <p:cNvSpPr txBox="1">
            <a:spLocks noChangeArrowheads="1"/>
          </p:cNvSpPr>
          <p:nvPr/>
        </p:nvSpPr>
        <p:spPr bwMode="auto">
          <a:xfrm rot="-3258865">
            <a:off x="5762625" y="1239838"/>
            <a:ext cx="1163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latin typeface="Arial" charset="0"/>
              </a:rPr>
              <a:t>SYSTEMS</a:t>
            </a:r>
          </a:p>
        </p:txBody>
      </p:sp>
      <p:sp>
        <p:nvSpPr>
          <p:cNvPr id="26632" name="Text Box 7"/>
          <p:cNvSpPr txBox="1">
            <a:spLocks noChangeArrowheads="1"/>
          </p:cNvSpPr>
          <p:nvPr/>
        </p:nvSpPr>
        <p:spPr bwMode="auto">
          <a:xfrm>
            <a:off x="6400800" y="2438400"/>
            <a:ext cx="1516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latin typeface="Arial" charset="0"/>
              </a:rPr>
              <a:t>PRACTICES</a:t>
            </a:r>
          </a:p>
        </p:txBody>
      </p:sp>
      <p:sp>
        <p:nvSpPr>
          <p:cNvPr id="26633" name="Text Box 8"/>
          <p:cNvSpPr txBox="1">
            <a:spLocks noChangeArrowheads="1"/>
          </p:cNvSpPr>
          <p:nvPr/>
        </p:nvSpPr>
        <p:spPr bwMode="auto">
          <a:xfrm rot="2905354">
            <a:off x="7856538" y="1198563"/>
            <a:ext cx="706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latin typeface="Arial" charset="0"/>
              </a:rPr>
              <a:t>DATA</a:t>
            </a:r>
          </a:p>
        </p:txBody>
      </p:sp>
      <p:sp>
        <p:nvSpPr>
          <p:cNvPr id="26634" name="Text Box 11"/>
          <p:cNvSpPr txBox="1">
            <a:spLocks noChangeArrowheads="1"/>
          </p:cNvSpPr>
          <p:nvPr/>
        </p:nvSpPr>
        <p:spPr bwMode="auto">
          <a:xfrm>
            <a:off x="6477000" y="381000"/>
            <a:ext cx="1527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latin typeface="Arial" charset="0"/>
              </a:rPr>
              <a:t>OUTCOMES</a:t>
            </a:r>
          </a:p>
        </p:txBody>
      </p:sp>
    </p:spTree>
    <p:extLst>
      <p:ext uri="{BB962C8B-B14F-4D97-AF65-F5344CB8AC3E}">
        <p14:creationId xmlns:p14="http://schemas.microsoft.com/office/powerpoint/2010/main" val="36846258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repeatCount="indefinite" fill="hold" grpId="0" nodeType="clickEffect">
                                  <p:stCondLst>
                                    <p:cond delay="0"/>
                                  </p:stCondLst>
                                  <p:childTnLst>
                                    <p:animClr clrSpc="rgb" dir="cw">
                                      <p:cBhvr override="childStyle">
                                        <p:cTn id="6" dur="500" autoRev="1" fill="hold"/>
                                        <p:tgtEl>
                                          <p:spTgt spid="2227205"/>
                                        </p:tgtEl>
                                        <p:attrNameLst>
                                          <p:attrName>style.color</p:attrName>
                                        </p:attrNameLst>
                                      </p:cBhvr>
                                      <p:to>
                                        <a:schemeClr val="bg1"/>
                                      </p:to>
                                    </p:animClr>
                                    <p:animClr clrSpc="rgb" dir="cw">
                                      <p:cBhvr>
                                        <p:cTn id="7" dur="500" autoRev="1" fill="hold"/>
                                        <p:tgtEl>
                                          <p:spTgt spid="2227205"/>
                                        </p:tgtEl>
                                        <p:attrNameLst>
                                          <p:attrName>fillcolor</p:attrName>
                                        </p:attrNameLst>
                                      </p:cBhvr>
                                      <p:to>
                                        <a:schemeClr val="bg1"/>
                                      </p:to>
                                    </p:animClr>
                                    <p:set>
                                      <p:cBhvr>
                                        <p:cTn id="8" dur="500" autoRev="1" fill="hold"/>
                                        <p:tgtEl>
                                          <p:spTgt spid="2227205"/>
                                        </p:tgtEl>
                                        <p:attrNameLst>
                                          <p:attrName>fill.type</p:attrName>
                                        </p:attrNameLst>
                                      </p:cBhvr>
                                      <p:to>
                                        <p:strVal val="solid"/>
                                      </p:to>
                                    </p:set>
                                    <p:set>
                                      <p:cBhvr>
                                        <p:cTn id="9" dur="500" autoRev="1" fill="hold"/>
                                        <p:tgtEl>
                                          <p:spTgt spid="2227205"/>
                                        </p:tgtEl>
                                        <p:attrNameLst>
                                          <p:attrName>fill.on</p:attrName>
                                        </p:attrNameLst>
                                      </p:cBhvr>
                                      <p:to>
                                        <p:strVal val="true"/>
                                      </p:to>
                                    </p:set>
                                  </p:childTnLst>
                                </p:cTn>
                              </p:par>
                              <p:par>
                                <p:cTn id="10" presetID="35" presetClass="emph" presetSubtype="0" repeatCount="indefinite" fill="hold" grpId="1" nodeType="withEffect">
                                  <p:stCondLst>
                                    <p:cond delay="0"/>
                                  </p:stCondLst>
                                  <p:childTnLst>
                                    <p:anim calcmode="discrete" valueType="str">
                                      <p:cBhvr>
                                        <p:cTn id="11" dur="1000" fill="hold"/>
                                        <p:tgtEl>
                                          <p:spTgt spid="222720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7205" grpId="0" animBg="1"/>
      <p:bldP spid="222720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5562600" y="228600"/>
            <a:ext cx="3352800" cy="3200400"/>
          </a:xfrm>
          <a:prstGeom prst="ellipse">
            <a:avLst/>
          </a:prstGeom>
          <a:solidFill>
            <a:schemeClr val="bg1">
              <a:alpha val="50195"/>
            </a:schemeClr>
          </a:solidFill>
          <a:ln w="63500">
            <a:solidFill>
              <a:srgbClr val="333399"/>
            </a:solidFill>
            <a:round/>
            <a:headEnd/>
            <a:tailEnd/>
          </a:ln>
        </p:spPr>
        <p:txBody>
          <a:bodyPr wrap="none" anchor="ctr"/>
          <a:lstStyle/>
          <a:p>
            <a:endParaRPr lang="en-US"/>
          </a:p>
        </p:txBody>
      </p:sp>
      <p:sp>
        <p:nvSpPr>
          <p:cNvPr id="24579" name="Oval 5"/>
          <p:cNvSpPr>
            <a:spLocks noChangeArrowheads="1"/>
          </p:cNvSpPr>
          <p:nvPr/>
        </p:nvSpPr>
        <p:spPr bwMode="auto">
          <a:xfrm>
            <a:off x="5715000" y="719138"/>
            <a:ext cx="1736725" cy="1566862"/>
          </a:xfrm>
          <a:prstGeom prst="ellipse">
            <a:avLst/>
          </a:prstGeom>
          <a:noFill/>
          <a:ln w="63500">
            <a:solidFill>
              <a:srgbClr val="00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0" name="Oval 3"/>
          <p:cNvSpPr>
            <a:spLocks noChangeArrowheads="1"/>
          </p:cNvSpPr>
          <p:nvPr/>
        </p:nvSpPr>
        <p:spPr bwMode="auto">
          <a:xfrm>
            <a:off x="6248400" y="1600200"/>
            <a:ext cx="1855788" cy="1566863"/>
          </a:xfrm>
          <a:prstGeom prst="ellipse">
            <a:avLst/>
          </a:prstGeom>
          <a:noFill/>
          <a:ln w="63500">
            <a:solidFill>
              <a:srgbClr val="99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Arial" charset="0"/>
            </a:endParaRPr>
          </a:p>
        </p:txBody>
      </p:sp>
      <p:sp>
        <p:nvSpPr>
          <p:cNvPr id="24581" name="Oval 4"/>
          <p:cNvSpPr>
            <a:spLocks noChangeArrowheads="1"/>
          </p:cNvSpPr>
          <p:nvPr/>
        </p:nvSpPr>
        <p:spPr bwMode="auto">
          <a:xfrm>
            <a:off x="6934200" y="762000"/>
            <a:ext cx="1795463" cy="1566863"/>
          </a:xfrm>
          <a:prstGeom prst="ellipse">
            <a:avLst/>
          </a:prstGeom>
          <a:noFill/>
          <a:ln w="63500">
            <a:solidFill>
              <a:srgbClr val="FF9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2" name="Text Box 6"/>
          <p:cNvSpPr txBox="1">
            <a:spLocks noChangeArrowheads="1"/>
          </p:cNvSpPr>
          <p:nvPr/>
        </p:nvSpPr>
        <p:spPr bwMode="auto">
          <a:xfrm rot="-3258865">
            <a:off x="5762625" y="1239838"/>
            <a:ext cx="1163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latin typeface="Arial" charset="0"/>
              </a:rPr>
              <a:t>SYSTEMS</a:t>
            </a:r>
          </a:p>
        </p:txBody>
      </p:sp>
      <p:sp>
        <p:nvSpPr>
          <p:cNvPr id="24583" name="Text Box 7"/>
          <p:cNvSpPr txBox="1">
            <a:spLocks noChangeArrowheads="1"/>
          </p:cNvSpPr>
          <p:nvPr/>
        </p:nvSpPr>
        <p:spPr bwMode="auto">
          <a:xfrm>
            <a:off x="6400800" y="2438400"/>
            <a:ext cx="1516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latin typeface="Arial" charset="0"/>
              </a:rPr>
              <a:t>PRACTICES</a:t>
            </a:r>
          </a:p>
        </p:txBody>
      </p:sp>
      <p:sp>
        <p:nvSpPr>
          <p:cNvPr id="24584" name="Text Box 8"/>
          <p:cNvSpPr txBox="1">
            <a:spLocks noChangeArrowheads="1"/>
          </p:cNvSpPr>
          <p:nvPr/>
        </p:nvSpPr>
        <p:spPr bwMode="auto">
          <a:xfrm rot="2905354">
            <a:off x="7856538" y="1198563"/>
            <a:ext cx="706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latin typeface="Arial" charset="0"/>
              </a:rPr>
              <a:t>DATA</a:t>
            </a:r>
          </a:p>
        </p:txBody>
      </p:sp>
      <p:sp>
        <p:nvSpPr>
          <p:cNvPr id="24585" name="Text Box 11"/>
          <p:cNvSpPr txBox="1">
            <a:spLocks noChangeArrowheads="1"/>
          </p:cNvSpPr>
          <p:nvPr/>
        </p:nvSpPr>
        <p:spPr bwMode="auto">
          <a:xfrm>
            <a:off x="6477000" y="381000"/>
            <a:ext cx="1527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latin typeface="Arial" charset="0"/>
              </a:rPr>
              <a:t>OUTCOMES</a:t>
            </a:r>
          </a:p>
        </p:txBody>
      </p:sp>
      <p:sp>
        <p:nvSpPr>
          <p:cNvPr id="12" name="Content Placeholder 17"/>
          <p:cNvSpPr txBox="1">
            <a:spLocks/>
          </p:cNvSpPr>
          <p:nvPr/>
        </p:nvSpPr>
        <p:spPr bwMode="auto">
          <a:xfrm>
            <a:off x="381000" y="457200"/>
            <a:ext cx="4953000" cy="46482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365760" tIns="640080"/>
          <a:lstStyle>
            <a:lvl1pPr marL="342900" indent="-342900"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spcBef>
                <a:spcPct val="20000"/>
              </a:spcBef>
              <a:spcAft>
                <a:spcPct val="20000"/>
              </a:spcAft>
              <a:defRPr/>
            </a:pPr>
            <a:r>
              <a:rPr lang="en-US" sz="3600" dirty="0" smtClean="0">
                <a:solidFill>
                  <a:schemeClr val="bg1"/>
                </a:solidFill>
                <a:latin typeface="Arial" charset="0"/>
              </a:rPr>
              <a:t>OUTCOMES</a:t>
            </a:r>
          </a:p>
          <a:p>
            <a:pPr>
              <a:spcBef>
                <a:spcPct val="20000"/>
              </a:spcBef>
              <a:spcAft>
                <a:spcPct val="20000"/>
              </a:spcAft>
              <a:buFontTx/>
              <a:buChar char="•"/>
              <a:defRPr/>
            </a:pPr>
            <a:r>
              <a:rPr lang="en-US" sz="3600" dirty="0" smtClean="0">
                <a:solidFill>
                  <a:schemeClr val="bg1"/>
                </a:solidFill>
                <a:latin typeface="Arial" charset="0"/>
              </a:rPr>
              <a:t>Data-based</a:t>
            </a:r>
          </a:p>
          <a:p>
            <a:pPr>
              <a:spcBef>
                <a:spcPct val="20000"/>
              </a:spcBef>
              <a:spcAft>
                <a:spcPct val="20000"/>
              </a:spcAft>
              <a:buFontTx/>
              <a:buChar char="•"/>
              <a:defRPr/>
            </a:pPr>
            <a:r>
              <a:rPr lang="en-US" sz="3600" dirty="0" smtClean="0">
                <a:solidFill>
                  <a:schemeClr val="bg1"/>
                </a:solidFill>
                <a:latin typeface="Arial" charset="0"/>
              </a:rPr>
              <a:t>Relevant/valued</a:t>
            </a:r>
          </a:p>
          <a:p>
            <a:pPr>
              <a:spcBef>
                <a:spcPct val="20000"/>
              </a:spcBef>
              <a:spcAft>
                <a:spcPct val="20000"/>
              </a:spcAft>
              <a:buFontTx/>
              <a:buChar char="•"/>
              <a:defRPr/>
            </a:pPr>
            <a:r>
              <a:rPr lang="en-US" sz="3600" dirty="0" smtClean="0">
                <a:solidFill>
                  <a:schemeClr val="bg1"/>
                </a:solidFill>
                <a:latin typeface="Arial" charset="0"/>
              </a:rPr>
              <a:t>Measurable</a:t>
            </a:r>
          </a:p>
          <a:p>
            <a:pPr>
              <a:spcBef>
                <a:spcPct val="20000"/>
              </a:spcBef>
              <a:spcAft>
                <a:spcPct val="20000"/>
              </a:spcAft>
              <a:defRPr/>
            </a:pPr>
            <a:endParaRPr lang="en-US" sz="3600" dirty="0" smtClean="0">
              <a:solidFill>
                <a:schemeClr val="bg1"/>
              </a:solidFill>
              <a:latin typeface="Arial" charset="0"/>
            </a:endParaRPr>
          </a:p>
        </p:txBody>
      </p:sp>
    </p:spTree>
    <p:extLst>
      <p:ext uri="{BB962C8B-B14F-4D97-AF65-F5344CB8AC3E}">
        <p14:creationId xmlns:p14="http://schemas.microsoft.com/office/powerpoint/2010/main" val="26058174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SW-PBS?</a:t>
            </a:r>
            <a:endParaRPr lang="en-US" dirty="0"/>
          </a:p>
        </p:txBody>
      </p:sp>
      <p:sp>
        <p:nvSpPr>
          <p:cNvPr id="3" name="Content Placeholder 2"/>
          <p:cNvSpPr>
            <a:spLocks noGrp="1"/>
          </p:cNvSpPr>
          <p:nvPr>
            <p:ph idx="1"/>
          </p:nvPr>
        </p:nvSpPr>
        <p:spPr/>
        <p:txBody>
          <a:bodyPr/>
          <a:lstStyle/>
          <a:p>
            <a:r>
              <a:rPr lang="en-US" dirty="0">
                <a:solidFill>
                  <a:schemeClr val="tx1">
                    <a:lumMod val="50000"/>
                    <a:lumOff val="50000"/>
                  </a:schemeClr>
                </a:solidFill>
                <a:latin typeface="Arial" charset="0"/>
                <a:ea typeface="ＭＳ Ｐゴシック" charset="0"/>
                <a:cs typeface="ＭＳ Ｐゴシック" charset="0"/>
              </a:rPr>
              <a:t>Decrease development of new problem </a:t>
            </a:r>
            <a:r>
              <a:rPr lang="en-US" dirty="0" smtClean="0">
                <a:solidFill>
                  <a:schemeClr val="tx1">
                    <a:lumMod val="50000"/>
                    <a:lumOff val="50000"/>
                  </a:schemeClr>
                </a:solidFill>
                <a:latin typeface="Arial" charset="0"/>
                <a:ea typeface="ＭＳ Ｐゴシック" charset="0"/>
                <a:cs typeface="ＭＳ Ｐゴシック" charset="0"/>
              </a:rPr>
              <a:t>behaviors.</a:t>
            </a:r>
            <a:endParaRPr lang="en-US" dirty="0">
              <a:solidFill>
                <a:schemeClr val="tx1">
                  <a:lumMod val="50000"/>
                  <a:lumOff val="50000"/>
                </a:schemeClr>
              </a:solidFill>
              <a:latin typeface="Arial" charset="0"/>
              <a:ea typeface="ＭＳ Ｐゴシック" charset="0"/>
              <a:cs typeface="ＭＳ Ｐゴシック" charset="0"/>
            </a:endParaRPr>
          </a:p>
          <a:p>
            <a:r>
              <a:rPr lang="en-US" dirty="0">
                <a:solidFill>
                  <a:schemeClr val="tx1">
                    <a:lumMod val="50000"/>
                    <a:lumOff val="50000"/>
                  </a:schemeClr>
                </a:solidFill>
                <a:latin typeface="Arial" charset="0"/>
                <a:ea typeface="ＭＳ Ｐゴシック" charset="0"/>
                <a:cs typeface="ＭＳ Ｐゴシック" charset="0"/>
              </a:rPr>
              <a:t>Prevent worsening of existing problem </a:t>
            </a:r>
            <a:r>
              <a:rPr lang="en-US" dirty="0" smtClean="0">
                <a:solidFill>
                  <a:schemeClr val="tx1">
                    <a:lumMod val="50000"/>
                    <a:lumOff val="50000"/>
                  </a:schemeClr>
                </a:solidFill>
                <a:latin typeface="Arial" charset="0"/>
                <a:ea typeface="ＭＳ Ｐゴシック" charset="0"/>
                <a:cs typeface="ＭＳ Ｐゴシック" charset="0"/>
              </a:rPr>
              <a:t>behaviors (major and minor).</a:t>
            </a:r>
            <a:endParaRPr lang="en-US" dirty="0">
              <a:solidFill>
                <a:schemeClr val="tx1">
                  <a:lumMod val="50000"/>
                  <a:lumOff val="50000"/>
                </a:schemeClr>
              </a:solidFill>
              <a:latin typeface="Arial" charset="0"/>
              <a:ea typeface="ＭＳ Ｐゴシック" charset="0"/>
              <a:cs typeface="ＭＳ Ｐゴシック" charset="0"/>
            </a:endParaRPr>
          </a:p>
          <a:p>
            <a:r>
              <a:rPr lang="en-US" dirty="0">
                <a:solidFill>
                  <a:schemeClr val="tx1">
                    <a:lumMod val="50000"/>
                    <a:lumOff val="50000"/>
                  </a:schemeClr>
                </a:solidFill>
                <a:latin typeface="Arial" charset="0"/>
                <a:ea typeface="ＭＳ Ｐゴシック" charset="0"/>
                <a:cs typeface="ＭＳ Ｐゴシック" charset="0"/>
              </a:rPr>
              <a:t>Redesign learning/teaching environments to eliminate triggers &amp; maintainers of problem </a:t>
            </a:r>
            <a:r>
              <a:rPr lang="en-US" dirty="0" smtClean="0">
                <a:solidFill>
                  <a:schemeClr val="tx1">
                    <a:lumMod val="50000"/>
                    <a:lumOff val="50000"/>
                  </a:schemeClr>
                </a:solidFill>
                <a:latin typeface="Arial" charset="0"/>
                <a:ea typeface="ＭＳ Ｐゴシック" charset="0"/>
                <a:cs typeface="ＭＳ Ｐゴシック" charset="0"/>
              </a:rPr>
              <a:t>behaviors.</a:t>
            </a:r>
            <a:endParaRPr lang="en-US" dirty="0">
              <a:solidFill>
                <a:schemeClr val="tx1">
                  <a:lumMod val="50000"/>
                  <a:lumOff val="50000"/>
                </a:schemeClr>
              </a:solidFill>
              <a:latin typeface="Arial" charset="0"/>
              <a:ea typeface="ＭＳ Ｐゴシック" charset="0"/>
              <a:cs typeface="ＭＳ Ｐゴシック" charset="0"/>
            </a:endParaRPr>
          </a:p>
          <a:p>
            <a:r>
              <a:rPr lang="en-US" dirty="0">
                <a:solidFill>
                  <a:schemeClr val="tx1">
                    <a:lumMod val="50000"/>
                    <a:lumOff val="50000"/>
                  </a:schemeClr>
                </a:solidFill>
                <a:latin typeface="Arial" charset="0"/>
                <a:ea typeface="ＭＳ Ｐゴシック" charset="0"/>
                <a:cs typeface="ＭＳ Ｐゴシック" charset="0"/>
              </a:rPr>
              <a:t>Teach, monitor, &amp; acknowledge </a:t>
            </a:r>
            <a:r>
              <a:rPr lang="en-US" dirty="0" smtClean="0">
                <a:solidFill>
                  <a:schemeClr val="tx1">
                    <a:lumMod val="50000"/>
                    <a:lumOff val="50000"/>
                  </a:schemeClr>
                </a:solidFill>
                <a:latin typeface="Arial" charset="0"/>
                <a:ea typeface="ＭＳ Ｐゴシック" charset="0"/>
                <a:cs typeface="ＭＳ Ｐゴシック" charset="0"/>
              </a:rPr>
              <a:t>pro social behavior.</a:t>
            </a:r>
            <a:endParaRPr lang="en-US" dirty="0">
              <a:solidFill>
                <a:schemeClr val="tx1">
                  <a:lumMod val="50000"/>
                  <a:lumOff val="50000"/>
                </a:schemeClr>
              </a:solidFill>
              <a:latin typeface="Arial" charset="0"/>
              <a:ea typeface="ＭＳ Ｐゴシック" charset="0"/>
              <a:cs typeface="ＭＳ Ｐゴシック" charset="0"/>
            </a:endParaRPr>
          </a:p>
          <a:p>
            <a:pPr marL="0" indent="0">
              <a:buNone/>
            </a:pPr>
            <a:endParaRPr lang="en-US" dirty="0"/>
          </a:p>
        </p:txBody>
      </p:sp>
      <p:sp>
        <p:nvSpPr>
          <p:cNvPr id="4" name="TextBox 3"/>
          <p:cNvSpPr txBox="1"/>
          <p:nvPr/>
        </p:nvSpPr>
        <p:spPr>
          <a:xfrm>
            <a:off x="7265932" y="6454289"/>
            <a:ext cx="1585402" cy="261610"/>
          </a:xfrm>
          <a:prstGeom prst="rect">
            <a:avLst/>
          </a:prstGeom>
          <a:noFill/>
        </p:spPr>
        <p:txBody>
          <a:bodyPr wrap="none" rtlCol="0">
            <a:spAutoFit/>
          </a:bodyPr>
          <a:lstStyle/>
          <a:p>
            <a:r>
              <a:rPr lang="en-US" sz="1100" dirty="0" smtClean="0"/>
              <a:t>Adapted from pbis.org</a:t>
            </a:r>
            <a:endParaRPr lang="en-US" sz="1100" dirty="0"/>
          </a:p>
        </p:txBody>
      </p:sp>
    </p:spTree>
    <p:extLst>
      <p:ext uri="{BB962C8B-B14F-4D97-AF65-F5344CB8AC3E}">
        <p14:creationId xmlns:p14="http://schemas.microsoft.com/office/powerpoint/2010/main" val="11543175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5925" y="457200"/>
            <a:ext cx="8042275" cy="1066800"/>
          </a:xfrm>
        </p:spPr>
        <p:txBody>
          <a:bodyPr/>
          <a:lstStyle/>
          <a:p>
            <a:pPr marL="0" indent="0" algn="ctr">
              <a:buNone/>
            </a:pPr>
            <a:r>
              <a:rPr lang="en-US" dirty="0" smtClean="0">
                <a:solidFill>
                  <a:schemeClr val="tx2">
                    <a:lumMod val="50000"/>
                    <a:lumOff val="50000"/>
                  </a:schemeClr>
                </a:solidFill>
                <a:latin typeface="Times"/>
                <a:cs typeface="Times"/>
              </a:rPr>
              <a:t>The beginning of a </a:t>
            </a:r>
            <a:r>
              <a:rPr lang="en-US" dirty="0">
                <a:solidFill>
                  <a:schemeClr val="tx2">
                    <a:lumMod val="50000"/>
                    <a:lumOff val="50000"/>
                  </a:schemeClr>
                </a:solidFill>
                <a:latin typeface="Times"/>
                <a:cs typeface="Times"/>
              </a:rPr>
              <a:t>unified approach </a:t>
            </a:r>
            <a:r>
              <a:rPr lang="en-US" dirty="0" smtClean="0">
                <a:solidFill>
                  <a:schemeClr val="tx2">
                    <a:lumMod val="50000"/>
                    <a:lumOff val="50000"/>
                  </a:schemeClr>
                </a:solidFill>
                <a:latin typeface="Times"/>
                <a:cs typeface="Times"/>
              </a:rPr>
              <a:t>to collecting data, teaching behavior expectations, and implementing the reward systems.</a:t>
            </a:r>
          </a:p>
          <a:p>
            <a:pPr marL="0" indent="0">
              <a:buNone/>
            </a:pPr>
            <a:endParaRPr lang="en-US" dirty="0">
              <a:solidFill>
                <a:schemeClr val="tx2">
                  <a:lumMod val="50000"/>
                  <a:lumOff val="50000"/>
                </a:schemeClr>
              </a:solidFill>
            </a:endParaRPr>
          </a:p>
          <a:p>
            <a:pPr marL="0" indent="0">
              <a:buNone/>
            </a:pPr>
            <a:endParaRPr lang="en-US" dirty="0"/>
          </a:p>
        </p:txBody>
      </p:sp>
      <p:sp>
        <p:nvSpPr>
          <p:cNvPr id="4" name="Rectangle 2"/>
          <p:cNvSpPr txBox="1">
            <a:spLocks noChangeArrowheads="1"/>
          </p:cNvSpPr>
          <p:nvPr/>
        </p:nvSpPr>
        <p:spPr>
          <a:xfrm>
            <a:off x="685800" y="304800"/>
            <a:ext cx="7772400" cy="6858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defRPr/>
            </a:pPr>
            <a:endParaRPr lang="en-US" sz="2800" dirty="0" smtClean="0"/>
          </a:p>
        </p:txBody>
      </p:sp>
      <p:sp>
        <p:nvSpPr>
          <p:cNvPr id="5" name="Oval 3"/>
          <p:cNvSpPr>
            <a:spLocks noChangeArrowheads="1"/>
          </p:cNvSpPr>
          <p:nvPr/>
        </p:nvSpPr>
        <p:spPr bwMode="auto">
          <a:xfrm>
            <a:off x="2971800" y="1524000"/>
            <a:ext cx="2552700" cy="4191000"/>
          </a:xfrm>
          <a:prstGeom prst="ellipse">
            <a:avLst/>
          </a:prstGeom>
          <a:solidFill>
            <a:srgbClr val="00CCFF">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6" name="Oval 4"/>
          <p:cNvSpPr>
            <a:spLocks noChangeArrowheads="1"/>
          </p:cNvSpPr>
          <p:nvPr/>
        </p:nvSpPr>
        <p:spPr bwMode="auto">
          <a:xfrm rot="18322051">
            <a:off x="3581400" y="2555875"/>
            <a:ext cx="2743200" cy="4267200"/>
          </a:xfrm>
          <a:prstGeom prst="ellipse">
            <a:avLst/>
          </a:prstGeom>
          <a:solidFill>
            <a:srgbClr val="00FF00">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7" name="Oval 5"/>
          <p:cNvSpPr>
            <a:spLocks noChangeArrowheads="1"/>
          </p:cNvSpPr>
          <p:nvPr/>
        </p:nvSpPr>
        <p:spPr bwMode="auto">
          <a:xfrm rot="3454772">
            <a:off x="2087611" y="2441934"/>
            <a:ext cx="2743200" cy="4648200"/>
          </a:xfrm>
          <a:prstGeom prst="ellipse">
            <a:avLst/>
          </a:prstGeom>
          <a:solidFill>
            <a:srgbClr val="FF00FF">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 name="Text Box 6"/>
          <p:cNvSpPr txBox="1">
            <a:spLocks noChangeArrowheads="1"/>
          </p:cNvSpPr>
          <p:nvPr/>
        </p:nvSpPr>
        <p:spPr bwMode="auto">
          <a:xfrm>
            <a:off x="4648200" y="5029200"/>
            <a:ext cx="2209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2400" b="1" i="1" dirty="0">
                <a:latin typeface="Arial" charset="0"/>
                <a:cs typeface="Arial" charset="0"/>
              </a:rPr>
              <a:t>Common Vision/Values</a:t>
            </a:r>
          </a:p>
        </p:txBody>
      </p:sp>
      <p:sp>
        <p:nvSpPr>
          <p:cNvPr id="9" name="Text Box 7"/>
          <p:cNvSpPr txBox="1">
            <a:spLocks noChangeArrowheads="1"/>
          </p:cNvSpPr>
          <p:nvPr/>
        </p:nvSpPr>
        <p:spPr bwMode="auto">
          <a:xfrm>
            <a:off x="3429000" y="21336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2400" b="1" i="1" dirty="0">
                <a:latin typeface="Arial" charset="0"/>
                <a:cs typeface="Arial" charset="0"/>
              </a:rPr>
              <a:t>Common Language</a:t>
            </a:r>
          </a:p>
        </p:txBody>
      </p:sp>
      <p:sp>
        <p:nvSpPr>
          <p:cNvPr id="10" name="Text Box 8"/>
          <p:cNvSpPr txBox="1">
            <a:spLocks noChangeArrowheads="1"/>
          </p:cNvSpPr>
          <p:nvPr/>
        </p:nvSpPr>
        <p:spPr bwMode="auto">
          <a:xfrm>
            <a:off x="1524000" y="4953000"/>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2400" b="1" i="1" dirty="0">
                <a:latin typeface="Arial" charset="0"/>
                <a:cs typeface="Arial" charset="0"/>
              </a:rPr>
              <a:t>Common Experience</a:t>
            </a:r>
          </a:p>
        </p:txBody>
      </p:sp>
      <p:sp>
        <p:nvSpPr>
          <p:cNvPr id="11" name="Text Box 9"/>
          <p:cNvSpPr txBox="1">
            <a:spLocks noChangeArrowheads="1"/>
          </p:cNvSpPr>
          <p:nvPr/>
        </p:nvSpPr>
        <p:spPr bwMode="auto">
          <a:xfrm>
            <a:off x="2857500" y="3825875"/>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2400" b="1" i="1" dirty="0">
                <a:latin typeface="Arial" charset="0"/>
                <a:cs typeface="Arial" charset="0"/>
              </a:rPr>
              <a:t>MEMBERSHIP</a:t>
            </a:r>
          </a:p>
        </p:txBody>
      </p:sp>
    </p:spTree>
    <p:extLst>
      <p:ext uri="{BB962C8B-B14F-4D97-AF65-F5344CB8AC3E}">
        <p14:creationId xmlns:p14="http://schemas.microsoft.com/office/powerpoint/2010/main" val="37257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rot="20522389">
            <a:off x="1152525" y="1670050"/>
            <a:ext cx="5257800" cy="1905000"/>
          </a:xfrm>
          <a:prstGeom prst="ellipse">
            <a:avLst/>
          </a:prstGeom>
          <a:solidFill>
            <a:schemeClr val="hlink">
              <a:alpha val="50195"/>
            </a:schemeClr>
          </a:solidFill>
          <a:ln w="9525">
            <a:solidFill>
              <a:schemeClr val="tx1"/>
            </a:solidFill>
            <a:round/>
            <a:headEnd/>
            <a:tailEnd/>
          </a:ln>
        </p:spPr>
        <p:txBody>
          <a:bodyPr wrap="none" anchor="ctr"/>
          <a:lstStyle/>
          <a:p>
            <a:endParaRPr lang="en-US" dirty="0"/>
          </a:p>
        </p:txBody>
      </p:sp>
      <p:sp>
        <p:nvSpPr>
          <p:cNvPr id="3" name="Rectangle 3"/>
          <p:cNvSpPr txBox="1">
            <a:spLocks noChangeArrowheads="1"/>
          </p:cNvSpPr>
          <p:nvPr/>
        </p:nvSpPr>
        <p:spPr>
          <a:xfrm>
            <a:off x="685800" y="381000"/>
            <a:ext cx="7772400" cy="1143000"/>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dirty="0" smtClean="0">
                <a:latin typeface="Arial" charset="0"/>
              </a:rPr>
              <a:t>Main Messages</a:t>
            </a:r>
            <a:endParaRPr lang="en-US" dirty="0">
              <a:latin typeface="Arial" charset="0"/>
            </a:endParaRPr>
          </a:p>
        </p:txBody>
      </p:sp>
      <p:sp>
        <p:nvSpPr>
          <p:cNvPr id="4" name="Oval 4"/>
          <p:cNvSpPr>
            <a:spLocks noChangeArrowheads="1"/>
          </p:cNvSpPr>
          <p:nvPr/>
        </p:nvSpPr>
        <p:spPr bwMode="auto">
          <a:xfrm rot="1077611" flipH="1">
            <a:off x="2895600" y="1676400"/>
            <a:ext cx="5257800" cy="1903413"/>
          </a:xfrm>
          <a:prstGeom prst="ellipse">
            <a:avLst/>
          </a:prstGeom>
          <a:solidFill>
            <a:srgbClr val="CCFFCC">
              <a:alpha val="50195"/>
            </a:srgbClr>
          </a:solidFill>
          <a:ln w="9525">
            <a:solidFill>
              <a:schemeClr val="tx1"/>
            </a:solidFill>
            <a:round/>
            <a:headEnd/>
            <a:tailEnd/>
          </a:ln>
        </p:spPr>
        <p:txBody>
          <a:bodyPr wrap="none" anchor="ctr"/>
          <a:lstStyle/>
          <a:p>
            <a:endParaRPr lang="en-US" dirty="0"/>
          </a:p>
        </p:txBody>
      </p:sp>
      <p:sp>
        <p:nvSpPr>
          <p:cNvPr id="5" name="Text Box 5"/>
          <p:cNvSpPr txBox="1">
            <a:spLocks noChangeArrowheads="1"/>
          </p:cNvSpPr>
          <p:nvPr/>
        </p:nvSpPr>
        <p:spPr bwMode="auto">
          <a:xfrm>
            <a:off x="1143000" y="2744788"/>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dirty="0">
                <a:solidFill>
                  <a:srgbClr val="000099"/>
                </a:solidFill>
                <a:latin typeface="Arial" charset="0"/>
              </a:rPr>
              <a:t>Good Teaching</a:t>
            </a:r>
          </a:p>
        </p:txBody>
      </p:sp>
      <p:sp>
        <p:nvSpPr>
          <p:cNvPr id="6" name="Text Box 6"/>
          <p:cNvSpPr txBox="1">
            <a:spLocks noChangeArrowheads="1"/>
          </p:cNvSpPr>
          <p:nvPr/>
        </p:nvSpPr>
        <p:spPr bwMode="auto">
          <a:xfrm>
            <a:off x="4800600" y="2744788"/>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dirty="0">
                <a:solidFill>
                  <a:srgbClr val="000099"/>
                </a:solidFill>
                <a:latin typeface="Arial" charset="0"/>
              </a:rPr>
              <a:t>Behavior Management</a:t>
            </a:r>
          </a:p>
        </p:txBody>
      </p:sp>
      <p:sp>
        <p:nvSpPr>
          <p:cNvPr id="7" name="Text Box 7"/>
          <p:cNvSpPr txBox="1">
            <a:spLocks noChangeArrowheads="1"/>
          </p:cNvSpPr>
          <p:nvPr/>
        </p:nvSpPr>
        <p:spPr bwMode="auto">
          <a:xfrm>
            <a:off x="3048000" y="1676400"/>
            <a:ext cx="320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dirty="0">
                <a:solidFill>
                  <a:srgbClr val="000099"/>
                </a:solidFill>
                <a:latin typeface="Arial" charset="0"/>
              </a:rPr>
              <a:t>STUDENT ACHIEVEMENT</a:t>
            </a:r>
          </a:p>
        </p:txBody>
      </p:sp>
      <p:sp>
        <p:nvSpPr>
          <p:cNvPr id="11" name="AutoShape 11"/>
          <p:cNvSpPr>
            <a:spLocks noChangeArrowheads="1"/>
          </p:cNvSpPr>
          <p:nvPr/>
        </p:nvSpPr>
        <p:spPr bwMode="auto">
          <a:xfrm rot="2369975">
            <a:off x="2895600" y="2438400"/>
            <a:ext cx="457200" cy="304800"/>
          </a:xfrm>
          <a:prstGeom prst="upArrow">
            <a:avLst>
              <a:gd name="adj1" fmla="val 31250"/>
              <a:gd name="adj2" fmla="val 44273"/>
            </a:avLst>
          </a:prstGeom>
          <a:solidFill>
            <a:schemeClr val="accent2"/>
          </a:solidFill>
          <a:ln w="9525">
            <a:solidFill>
              <a:schemeClr val="tx1"/>
            </a:solidFill>
            <a:miter lim="800000"/>
            <a:headEnd/>
            <a:tailEnd/>
          </a:ln>
        </p:spPr>
        <p:txBody>
          <a:bodyPr vert="eaVert" wrap="none" anchor="ctr"/>
          <a:lstStyle/>
          <a:p>
            <a:endParaRPr lang="en-US" dirty="0"/>
          </a:p>
        </p:txBody>
      </p:sp>
      <p:sp>
        <p:nvSpPr>
          <p:cNvPr id="12" name="AutoShape 12"/>
          <p:cNvSpPr>
            <a:spLocks noChangeArrowheads="1"/>
          </p:cNvSpPr>
          <p:nvPr/>
        </p:nvSpPr>
        <p:spPr bwMode="auto">
          <a:xfrm rot="19230025" flipH="1">
            <a:off x="6096000" y="2438400"/>
            <a:ext cx="457200" cy="304800"/>
          </a:xfrm>
          <a:prstGeom prst="upArrow">
            <a:avLst>
              <a:gd name="adj1" fmla="val 31250"/>
              <a:gd name="adj2" fmla="val 44273"/>
            </a:avLst>
          </a:prstGeom>
          <a:solidFill>
            <a:schemeClr val="accent2"/>
          </a:solidFill>
          <a:ln w="9525">
            <a:solidFill>
              <a:schemeClr val="tx1"/>
            </a:solidFill>
            <a:miter lim="800000"/>
            <a:headEnd/>
            <a:tailEnd/>
          </a:ln>
        </p:spPr>
        <p:txBody>
          <a:bodyPr vert="eaVert" wrap="none" anchor="ctr"/>
          <a:lstStyle/>
          <a:p>
            <a:endParaRPr lang="en-US" dirty="0"/>
          </a:p>
        </p:txBody>
      </p:sp>
      <p:sp>
        <p:nvSpPr>
          <p:cNvPr id="16" name="AutoShape 16"/>
          <p:cNvSpPr>
            <a:spLocks noChangeArrowheads="1"/>
          </p:cNvSpPr>
          <p:nvPr/>
        </p:nvSpPr>
        <p:spPr bwMode="auto">
          <a:xfrm>
            <a:off x="3962400" y="2819400"/>
            <a:ext cx="762000" cy="381000"/>
          </a:xfrm>
          <a:prstGeom prst="leftRightArrow">
            <a:avLst>
              <a:gd name="adj1" fmla="val 50000"/>
              <a:gd name="adj2" fmla="val 40000"/>
            </a:avLst>
          </a:prstGeom>
          <a:solidFill>
            <a:srgbClr val="FF0000"/>
          </a:solidFill>
          <a:ln w="9525">
            <a:solidFill>
              <a:schemeClr val="tx1"/>
            </a:solidFill>
            <a:miter lim="800000"/>
            <a:headEnd/>
            <a:tailEnd/>
          </a:ln>
        </p:spPr>
        <p:txBody>
          <a:bodyPr wrap="none" anchor="ctr"/>
          <a:lstStyle/>
          <a:p>
            <a:endParaRPr lang="en-US" dirty="0">
              <a:solidFill>
                <a:srgbClr val="FF0000"/>
              </a:solidFill>
            </a:endParaRPr>
          </a:p>
        </p:txBody>
      </p:sp>
      <p:pic>
        <p:nvPicPr>
          <p:cNvPr id="17" name="Picture 35" descr="PBIS LOGO-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905500"/>
            <a:ext cx="930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465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11" grpId="0" animBg="1"/>
      <p:bldP spid="12"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Arial" charset="0"/>
              </a:rPr>
              <a:t>What does an effective SW-PBS Initiative look like?</a:t>
            </a:r>
            <a:endParaRPr lang="en-US" dirty="0"/>
          </a:p>
        </p:txBody>
      </p:sp>
      <p:sp>
        <p:nvSpPr>
          <p:cNvPr id="3" name="Content Placeholder 2"/>
          <p:cNvSpPr>
            <a:spLocks noGrp="1"/>
          </p:cNvSpPr>
          <p:nvPr>
            <p:ph idx="1"/>
          </p:nvPr>
        </p:nvSpPr>
        <p:spPr>
          <a:xfrm>
            <a:off x="549275" y="1600200"/>
            <a:ext cx="8042276" cy="4697367"/>
          </a:xfrm>
        </p:spPr>
        <p:txBody>
          <a:bodyPr>
            <a:normAutofit fontScale="85000" lnSpcReduction="20000"/>
          </a:bodyPr>
          <a:lstStyle/>
          <a:p>
            <a:pPr>
              <a:lnSpc>
                <a:spcPct val="90000"/>
              </a:lnSpc>
            </a:pPr>
            <a:r>
              <a:rPr lang="en-US" dirty="0">
                <a:solidFill>
                  <a:srgbClr val="7F7F7F"/>
                </a:solidFill>
                <a:latin typeface="Arial" charset="0"/>
                <a:cs typeface="Times New Roman" charset="0"/>
              </a:rPr>
              <a:t>&gt;80% of students can tell you what is expected of them &amp; give behavioral example because they have been taught, actively supervised, practiced, &amp; acknowledged.</a:t>
            </a:r>
          </a:p>
          <a:p>
            <a:pPr>
              <a:lnSpc>
                <a:spcPct val="90000"/>
              </a:lnSpc>
            </a:pPr>
            <a:r>
              <a:rPr lang="en-US" dirty="0">
                <a:solidFill>
                  <a:srgbClr val="7F7F7F"/>
                </a:solidFill>
                <a:latin typeface="Arial" charset="0"/>
                <a:cs typeface="Times New Roman" charset="0"/>
              </a:rPr>
              <a:t>Positive adult-to-student interactions exceed </a:t>
            </a:r>
            <a:r>
              <a:rPr lang="en-US" dirty="0" smtClean="0">
                <a:solidFill>
                  <a:srgbClr val="7F7F7F"/>
                </a:solidFill>
                <a:latin typeface="Arial" charset="0"/>
                <a:cs typeface="Times New Roman" charset="0"/>
              </a:rPr>
              <a:t>negative.</a:t>
            </a:r>
            <a:endParaRPr lang="en-US" dirty="0">
              <a:solidFill>
                <a:srgbClr val="7F7F7F"/>
              </a:solidFill>
              <a:latin typeface="Arial" charset="0"/>
              <a:cs typeface="Times New Roman" charset="0"/>
            </a:endParaRPr>
          </a:p>
          <a:p>
            <a:pPr>
              <a:lnSpc>
                <a:spcPct val="90000"/>
              </a:lnSpc>
            </a:pPr>
            <a:r>
              <a:rPr lang="en-US" dirty="0">
                <a:solidFill>
                  <a:srgbClr val="7F7F7F"/>
                </a:solidFill>
                <a:latin typeface="Arial" charset="0"/>
                <a:cs typeface="Times New Roman" charset="0"/>
              </a:rPr>
              <a:t>Function based behavior support is foundation for addressing problem behavior.</a:t>
            </a:r>
          </a:p>
          <a:p>
            <a:pPr>
              <a:lnSpc>
                <a:spcPct val="90000"/>
              </a:lnSpc>
            </a:pPr>
            <a:r>
              <a:rPr lang="en-US" dirty="0">
                <a:solidFill>
                  <a:srgbClr val="7F7F7F"/>
                </a:solidFill>
                <a:latin typeface="Arial" charset="0"/>
                <a:cs typeface="Times New Roman" charset="0"/>
              </a:rPr>
              <a:t>Data- &amp; team-based action planning &amp; implementation are operating.</a:t>
            </a:r>
          </a:p>
          <a:p>
            <a:pPr>
              <a:lnSpc>
                <a:spcPct val="90000"/>
              </a:lnSpc>
            </a:pPr>
            <a:r>
              <a:rPr lang="en-US" dirty="0">
                <a:solidFill>
                  <a:srgbClr val="7F7F7F"/>
                </a:solidFill>
                <a:latin typeface="Arial" charset="0"/>
                <a:cs typeface="Times New Roman" charset="0"/>
              </a:rPr>
              <a:t>Administrators are active participants.</a:t>
            </a:r>
          </a:p>
          <a:p>
            <a:pPr>
              <a:lnSpc>
                <a:spcPct val="90000"/>
              </a:lnSpc>
            </a:pPr>
            <a:r>
              <a:rPr lang="en-US" dirty="0">
                <a:solidFill>
                  <a:srgbClr val="7F7F7F"/>
                </a:solidFill>
                <a:latin typeface="Arial" charset="0"/>
                <a:cs typeface="Times New Roman" charset="0"/>
              </a:rPr>
              <a:t>Full continuum of behavior support is available to all </a:t>
            </a:r>
            <a:r>
              <a:rPr lang="en-US" dirty="0" smtClean="0">
                <a:solidFill>
                  <a:srgbClr val="7F7F7F"/>
                </a:solidFill>
                <a:latin typeface="Arial" charset="0"/>
                <a:cs typeface="Times New Roman" charset="0"/>
              </a:rPr>
              <a:t>students.</a:t>
            </a:r>
          </a:p>
          <a:p>
            <a:pPr>
              <a:lnSpc>
                <a:spcPct val="90000"/>
              </a:lnSpc>
            </a:pPr>
            <a:r>
              <a:rPr lang="en-US" dirty="0" smtClean="0">
                <a:solidFill>
                  <a:srgbClr val="7F7F7F"/>
                </a:solidFill>
                <a:latin typeface="Arial" charset="0"/>
                <a:cs typeface="Times New Roman" charset="0"/>
              </a:rPr>
              <a:t>Common language among students, staff, community, and family.</a:t>
            </a:r>
          </a:p>
          <a:p>
            <a:pPr>
              <a:lnSpc>
                <a:spcPct val="90000"/>
              </a:lnSpc>
            </a:pPr>
            <a:r>
              <a:rPr lang="en-US" dirty="0" smtClean="0">
                <a:solidFill>
                  <a:srgbClr val="7F7F7F"/>
                </a:solidFill>
                <a:latin typeface="Arial" charset="0"/>
                <a:cs typeface="Times New Roman" charset="0"/>
              </a:rPr>
              <a:t>Sustained as part of the school culture.</a:t>
            </a:r>
          </a:p>
        </p:txBody>
      </p:sp>
      <p:sp>
        <p:nvSpPr>
          <p:cNvPr id="4" name="TextBox 3"/>
          <p:cNvSpPr txBox="1"/>
          <p:nvPr/>
        </p:nvSpPr>
        <p:spPr>
          <a:xfrm>
            <a:off x="6669123" y="6297567"/>
            <a:ext cx="1922428" cy="261610"/>
          </a:xfrm>
          <a:prstGeom prst="rect">
            <a:avLst/>
          </a:prstGeom>
          <a:noFill/>
        </p:spPr>
        <p:txBody>
          <a:bodyPr wrap="none" rtlCol="0">
            <a:spAutoFit/>
          </a:bodyPr>
          <a:lstStyle/>
          <a:p>
            <a:r>
              <a:rPr lang="en-US" sz="1100" dirty="0" smtClean="0"/>
              <a:t>Adapted form www.pbis.org</a:t>
            </a:r>
            <a:endParaRPr lang="en-US" sz="1100" dirty="0"/>
          </a:p>
        </p:txBody>
      </p:sp>
    </p:spTree>
    <p:extLst>
      <p:ext uri="{BB962C8B-B14F-4D97-AF65-F5344CB8AC3E}">
        <p14:creationId xmlns:p14="http://schemas.microsoft.com/office/powerpoint/2010/main" val="34435550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need to do to get there?</a:t>
            </a:r>
            <a:endParaRPr lang="en-US" dirty="0"/>
          </a:p>
        </p:txBody>
      </p:sp>
      <p:sp>
        <p:nvSpPr>
          <p:cNvPr id="3" name="Content Placeholder 2"/>
          <p:cNvSpPr>
            <a:spLocks noGrp="1"/>
          </p:cNvSpPr>
          <p:nvPr>
            <p:ph idx="1"/>
          </p:nvPr>
        </p:nvSpPr>
        <p:spPr/>
        <p:txBody>
          <a:bodyPr/>
          <a:lstStyle/>
          <a:p>
            <a:pPr marL="685800" indent="-685800">
              <a:lnSpc>
                <a:spcPct val="80000"/>
              </a:lnSpc>
            </a:pPr>
            <a:r>
              <a:rPr lang="en-US" dirty="0">
                <a:solidFill>
                  <a:srgbClr val="7F7F7F"/>
                </a:solidFill>
                <a:latin typeface="Arial" charset="0"/>
                <a:ea typeface="ＭＳ Ｐゴシック" charset="0"/>
                <a:cs typeface="ＭＳ Ｐゴシック" charset="0"/>
              </a:rPr>
              <a:t>Work as school-wide leadership team.</a:t>
            </a:r>
          </a:p>
          <a:p>
            <a:pPr marL="685800" indent="-685800">
              <a:lnSpc>
                <a:spcPct val="80000"/>
              </a:lnSpc>
            </a:pPr>
            <a:r>
              <a:rPr lang="en-US" dirty="0">
                <a:solidFill>
                  <a:srgbClr val="7F7F7F"/>
                </a:solidFill>
                <a:latin typeface="Arial" charset="0"/>
                <a:ea typeface="ＭＳ Ｐゴシック" charset="0"/>
                <a:cs typeface="ＭＳ Ｐゴシック" charset="0"/>
              </a:rPr>
              <a:t>Begin by reviewing current behavioral </a:t>
            </a:r>
            <a:r>
              <a:rPr lang="en-US" dirty="0" smtClean="0">
                <a:solidFill>
                  <a:srgbClr val="7F7F7F"/>
                </a:solidFill>
                <a:latin typeface="Arial" charset="0"/>
                <a:ea typeface="ＭＳ Ｐゴシック" charset="0"/>
                <a:cs typeface="ＭＳ Ｐゴシック" charset="0"/>
              </a:rPr>
              <a:t>data.</a:t>
            </a:r>
            <a:endParaRPr lang="en-US" dirty="0">
              <a:solidFill>
                <a:srgbClr val="7F7F7F"/>
              </a:solidFill>
              <a:latin typeface="Arial" charset="0"/>
              <a:ea typeface="ＭＳ Ｐゴシック" charset="0"/>
              <a:cs typeface="ＭＳ Ｐゴシック" charset="0"/>
            </a:endParaRPr>
          </a:p>
          <a:p>
            <a:pPr marL="685800" indent="-685800">
              <a:lnSpc>
                <a:spcPct val="80000"/>
              </a:lnSpc>
            </a:pPr>
            <a:r>
              <a:rPr lang="en-US" dirty="0">
                <a:solidFill>
                  <a:srgbClr val="7F7F7F"/>
                </a:solidFill>
                <a:latin typeface="Arial" charset="0"/>
                <a:ea typeface="ＭＳ Ｐゴシック" charset="0"/>
                <a:cs typeface="ＭＳ Ｐゴシック" charset="0"/>
              </a:rPr>
              <a:t>Link all activities to measurable action plan outcomes &amp; objectives.</a:t>
            </a:r>
          </a:p>
          <a:p>
            <a:pPr marL="685800" indent="-685800">
              <a:lnSpc>
                <a:spcPct val="80000"/>
              </a:lnSpc>
            </a:pPr>
            <a:r>
              <a:rPr lang="en-US" dirty="0">
                <a:solidFill>
                  <a:srgbClr val="7F7F7F"/>
                </a:solidFill>
                <a:latin typeface="Arial" charset="0"/>
                <a:ea typeface="ＭＳ Ｐゴシック" charset="0"/>
                <a:cs typeface="ＭＳ Ｐゴシック" charset="0"/>
              </a:rPr>
              <a:t>Use </a:t>
            </a:r>
            <a:r>
              <a:rPr lang="ja-JP" altLang="en-US" dirty="0">
                <a:solidFill>
                  <a:srgbClr val="7F7F7F"/>
                </a:solidFill>
                <a:latin typeface="Arial" charset="0"/>
                <a:ea typeface="ＭＳ Ｐゴシック" charset="0"/>
                <a:cs typeface="ＭＳ Ｐゴシック" charset="0"/>
              </a:rPr>
              <a:t>“</a:t>
            </a:r>
            <a:r>
              <a:rPr lang="en-US" altLang="ja-JP" dirty="0">
                <a:solidFill>
                  <a:srgbClr val="7F7F7F"/>
                </a:solidFill>
                <a:latin typeface="Arial" charset="0"/>
                <a:ea typeface="ＭＳ Ｐゴシック" charset="0"/>
                <a:cs typeface="ＭＳ Ｐゴシック" charset="0"/>
              </a:rPr>
              <a:t>effectiveness, efficiency, &amp; relevance</a:t>
            </a:r>
            <a:r>
              <a:rPr lang="ja-JP" altLang="en-US" dirty="0">
                <a:solidFill>
                  <a:srgbClr val="7F7F7F"/>
                </a:solidFill>
                <a:latin typeface="Arial" charset="0"/>
                <a:ea typeface="ＭＳ Ｐゴシック" charset="0"/>
                <a:cs typeface="ＭＳ Ｐゴシック" charset="0"/>
              </a:rPr>
              <a:t>”</a:t>
            </a:r>
            <a:r>
              <a:rPr lang="en-US" altLang="ja-JP" dirty="0">
                <a:solidFill>
                  <a:srgbClr val="7F7F7F"/>
                </a:solidFill>
                <a:latin typeface="Arial" charset="0"/>
                <a:ea typeface="ＭＳ Ｐゴシック" charset="0"/>
                <a:cs typeface="ＭＳ Ｐゴシック" charset="0"/>
              </a:rPr>
              <a:t> to judge whether activity can be implemented w/ accuracy &amp; sustained</a:t>
            </a:r>
            <a:r>
              <a:rPr lang="en-US" altLang="ja-JP" dirty="0" smtClean="0">
                <a:solidFill>
                  <a:srgbClr val="7F7F7F"/>
                </a:solidFill>
                <a:latin typeface="Arial" charset="0"/>
                <a:ea typeface="ＭＳ Ｐゴシック" charset="0"/>
                <a:cs typeface="ＭＳ Ｐゴシック" charset="0"/>
              </a:rPr>
              <a:t>.</a:t>
            </a:r>
            <a:endParaRPr lang="en-US" altLang="ja-JP" dirty="0">
              <a:solidFill>
                <a:srgbClr val="7F7F7F"/>
              </a:solidFill>
              <a:latin typeface="Arial" charset="0"/>
              <a:ea typeface="ＭＳ Ｐゴシック" charset="0"/>
              <a:cs typeface="ＭＳ Ｐゴシック" charset="0"/>
            </a:endParaRPr>
          </a:p>
          <a:p>
            <a:pPr marL="685800" indent="-685800">
              <a:lnSpc>
                <a:spcPct val="80000"/>
              </a:lnSpc>
            </a:pPr>
            <a:r>
              <a:rPr lang="en-US" dirty="0">
                <a:solidFill>
                  <a:srgbClr val="7F7F7F"/>
                </a:solidFill>
                <a:latin typeface="Arial" charset="0"/>
                <a:ea typeface="ＭＳ Ｐゴシック" charset="0"/>
                <a:cs typeface="ＭＳ Ｐゴシック" charset="0"/>
              </a:rPr>
              <a:t>Use, review, &amp; update </a:t>
            </a:r>
            <a:r>
              <a:rPr lang="en-US" dirty="0" smtClean="0">
                <a:solidFill>
                  <a:srgbClr val="7F7F7F"/>
                </a:solidFill>
                <a:latin typeface="Arial" charset="0"/>
                <a:ea typeface="ＭＳ Ｐゴシック" charset="0"/>
                <a:cs typeface="ＭＳ Ｐゴシック" charset="0"/>
              </a:rPr>
              <a:t>action plan at </a:t>
            </a:r>
            <a:r>
              <a:rPr lang="en-US" dirty="0">
                <a:solidFill>
                  <a:srgbClr val="7F7F7F"/>
                </a:solidFill>
                <a:latin typeface="Arial" charset="0"/>
                <a:ea typeface="ＭＳ Ｐゴシック" charset="0"/>
                <a:cs typeface="ＭＳ Ｐゴシック" charset="0"/>
              </a:rPr>
              <a:t>monthly team meetings.</a:t>
            </a:r>
          </a:p>
          <a:p>
            <a:pPr marL="685800" indent="-685800">
              <a:lnSpc>
                <a:spcPct val="80000"/>
              </a:lnSpc>
            </a:pPr>
            <a:r>
              <a:rPr lang="en-US" dirty="0">
                <a:solidFill>
                  <a:srgbClr val="7F7F7F"/>
                </a:solidFill>
                <a:latin typeface="Arial" charset="0"/>
                <a:ea typeface="ＭＳ Ｐゴシック" charset="0"/>
                <a:cs typeface="ＭＳ Ｐゴシック" charset="0"/>
              </a:rPr>
              <a:t>Plan activities 12 months out.</a:t>
            </a:r>
            <a:endParaRPr lang="en-US" sz="1800" dirty="0">
              <a:solidFill>
                <a:srgbClr val="7F7F7F"/>
              </a:solidFill>
              <a:latin typeface="Arial" charset="0"/>
              <a:ea typeface="ＭＳ Ｐゴシック" charset="0"/>
              <a:cs typeface="ＭＳ Ｐゴシック" charset="0"/>
            </a:endParaRPr>
          </a:p>
          <a:p>
            <a:endParaRPr lang="en-US" dirty="0"/>
          </a:p>
        </p:txBody>
      </p:sp>
      <p:sp>
        <p:nvSpPr>
          <p:cNvPr id="5" name="TextBox 4"/>
          <p:cNvSpPr txBox="1"/>
          <p:nvPr/>
        </p:nvSpPr>
        <p:spPr>
          <a:xfrm>
            <a:off x="6992372" y="6312917"/>
            <a:ext cx="1922428" cy="261610"/>
          </a:xfrm>
          <a:prstGeom prst="rect">
            <a:avLst/>
          </a:prstGeom>
          <a:noFill/>
        </p:spPr>
        <p:txBody>
          <a:bodyPr wrap="none" rtlCol="0">
            <a:spAutoFit/>
          </a:bodyPr>
          <a:lstStyle/>
          <a:p>
            <a:r>
              <a:rPr lang="en-US" sz="1100" dirty="0" smtClean="0"/>
              <a:t>Adapted from www.pbis.org</a:t>
            </a:r>
            <a:endParaRPr lang="en-US" sz="1100" dirty="0"/>
          </a:p>
        </p:txBody>
      </p:sp>
    </p:spTree>
    <p:extLst>
      <p:ext uri="{BB962C8B-B14F-4D97-AF65-F5344CB8AC3E}">
        <p14:creationId xmlns:p14="http://schemas.microsoft.com/office/powerpoint/2010/main" val="11849460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213720"/>
            <a:ext cx="7772400" cy="1143000"/>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400" smtClean="0"/>
              <a:t>Phases of Learning</a:t>
            </a:r>
            <a:br>
              <a:rPr lang="en-US" sz="4400" smtClean="0"/>
            </a:br>
            <a:r>
              <a:rPr lang="en-US" sz="2400" smtClean="0"/>
              <a:t>White &amp; Haring, 1980</a:t>
            </a:r>
            <a:endParaRPr lang="en-US" sz="4400" dirty="0"/>
          </a:p>
        </p:txBody>
      </p:sp>
      <p:graphicFrame>
        <p:nvGraphicFramePr>
          <p:cNvPr id="4" name="Content Placeholder 3"/>
          <p:cNvGraphicFramePr>
            <a:graphicFrameLocks/>
          </p:cNvGraphicFramePr>
          <p:nvPr/>
        </p:nvGraphicFramePr>
        <p:xfrm>
          <a:off x="0" y="1475251"/>
          <a:ext cx="9144000" cy="4994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xplosion 1 1"/>
          <p:cNvSpPr/>
          <p:nvPr/>
        </p:nvSpPr>
        <p:spPr>
          <a:xfrm>
            <a:off x="7096125" y="1018051"/>
            <a:ext cx="1769213" cy="914400"/>
          </a:xfrm>
          <a:prstGeom prst="irregularSeal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You are here!</a:t>
            </a:r>
            <a:endParaRPr lang="en-US" dirty="0"/>
          </a:p>
        </p:txBody>
      </p:sp>
    </p:spTree>
    <p:extLst>
      <p:ext uri="{BB962C8B-B14F-4D97-AF65-F5344CB8AC3E}">
        <p14:creationId xmlns:p14="http://schemas.microsoft.com/office/powerpoint/2010/main" val="2782955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89B6B3F-6FAD-984D-8781-AB9D94F0F07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DA6A798-B63A-564A-8978-37691B7BEBE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FFBE932E-7B30-A549-B8A2-9BBC97F615B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659DBA6-4EAD-214D-8666-5747F067DB3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325B21E-CEFB-B84E-B55A-F5365E9A06F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1834714D-D649-B044-A023-7B73CAF9E8E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85871339-3892-5C40-9896-9F3924F905D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E78084BC-7A7F-2D4A-AD04-D99EB43C23F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E0EA792A-C9C7-3245-8D53-8372E21E0E2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A146EB36-99BC-B54C-941D-C5BCCE51D57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your school matrix here!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799"/>
          </a:xfrm>
          <a:prstGeom prst="rect">
            <a:avLst/>
          </a:prstGeom>
          <a:noFill/>
          <a:ln>
            <a:noFill/>
          </a:ln>
        </p:spPr>
      </p:pic>
    </p:spTree>
    <p:extLst>
      <p:ext uri="{BB962C8B-B14F-4D97-AF65-F5344CB8AC3E}">
        <p14:creationId xmlns:p14="http://schemas.microsoft.com/office/powerpoint/2010/main" val="89138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we accomplish today?</a:t>
            </a:r>
            <a:endParaRPr lang="en-US" dirty="0"/>
          </a:p>
        </p:txBody>
      </p:sp>
      <p:sp>
        <p:nvSpPr>
          <p:cNvPr id="3" name="Content Placeholder 2"/>
          <p:cNvSpPr>
            <a:spLocks noGrp="1"/>
          </p:cNvSpPr>
          <p:nvPr>
            <p:ph idx="1"/>
          </p:nvPr>
        </p:nvSpPr>
        <p:spPr>
          <a:xfrm>
            <a:off x="549275" y="1709920"/>
            <a:ext cx="8042276" cy="4691459"/>
          </a:xfrm>
        </p:spPr>
        <p:txBody>
          <a:bodyPr>
            <a:normAutofit/>
          </a:bodyPr>
          <a:lstStyle/>
          <a:p>
            <a:r>
              <a:rPr lang="en-US" dirty="0" smtClean="0"/>
              <a:t>Quick review of SW-PBS basics.</a:t>
            </a:r>
          </a:p>
          <a:p>
            <a:r>
              <a:rPr lang="en-US" dirty="0" smtClean="0"/>
              <a:t>Establish common goals and understanding of Leadership Team.</a:t>
            </a:r>
          </a:p>
          <a:p>
            <a:r>
              <a:rPr lang="en-US" dirty="0" smtClean="0"/>
              <a:t>Define roles &amp; responsibilities school teams. </a:t>
            </a:r>
          </a:p>
          <a:p>
            <a:r>
              <a:rPr lang="en-US" dirty="0" smtClean="0"/>
              <a:t>Discuss the organizational format for the  Leadership Team</a:t>
            </a:r>
            <a:r>
              <a:rPr lang="en-US" dirty="0"/>
              <a:t>.</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2148065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1371600"/>
            <a:ext cx="2057400" cy="381000"/>
            <a:chOff x="432" y="1008"/>
            <a:chExt cx="1296" cy="240"/>
          </a:xfrm>
        </p:grpSpPr>
        <p:sp>
          <p:nvSpPr>
            <p:cNvPr id="3" name="Text Box 3"/>
            <p:cNvSpPr txBox="1">
              <a:spLocks noChangeArrowheads="1"/>
            </p:cNvSpPr>
            <p:nvPr/>
          </p:nvSpPr>
          <p:spPr bwMode="auto">
            <a:xfrm>
              <a:off x="432" y="1008"/>
              <a:ext cx="12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1800" b="1"/>
                <a:t>Academic Systems</a:t>
              </a:r>
              <a:endParaRPr lang="en-US"/>
            </a:p>
          </p:txBody>
        </p:sp>
        <p:sp>
          <p:nvSpPr>
            <p:cNvPr id="4" name="Rectangle 4"/>
            <p:cNvSpPr>
              <a:spLocks noChangeArrowheads="1"/>
            </p:cNvSpPr>
            <p:nvPr/>
          </p:nvSpPr>
          <p:spPr bwMode="auto">
            <a:xfrm>
              <a:off x="432" y="1056"/>
              <a:ext cx="1296"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 name="Group 5"/>
          <p:cNvGrpSpPr>
            <a:grpSpLocks/>
          </p:cNvGrpSpPr>
          <p:nvPr/>
        </p:nvGrpSpPr>
        <p:grpSpPr bwMode="auto">
          <a:xfrm>
            <a:off x="5943600" y="1371600"/>
            <a:ext cx="2095500" cy="381000"/>
            <a:chOff x="3744" y="1008"/>
            <a:chExt cx="1320" cy="240"/>
          </a:xfrm>
        </p:grpSpPr>
        <p:sp>
          <p:nvSpPr>
            <p:cNvPr id="6" name="Text Box 6"/>
            <p:cNvSpPr txBox="1">
              <a:spLocks noChangeArrowheads="1"/>
            </p:cNvSpPr>
            <p:nvPr/>
          </p:nvSpPr>
          <p:spPr bwMode="auto">
            <a:xfrm>
              <a:off x="3744" y="1008"/>
              <a:ext cx="13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1800" b="1"/>
                <a:t>Behavioral Systems</a:t>
              </a:r>
              <a:endParaRPr lang="en-US"/>
            </a:p>
          </p:txBody>
        </p:sp>
        <p:sp>
          <p:nvSpPr>
            <p:cNvPr id="7" name="Rectangle 7"/>
            <p:cNvSpPr>
              <a:spLocks noChangeArrowheads="1"/>
            </p:cNvSpPr>
            <p:nvPr/>
          </p:nvSpPr>
          <p:spPr bwMode="auto">
            <a:xfrm>
              <a:off x="3744" y="1056"/>
              <a:ext cx="1296"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 name="Text Box 8"/>
          <p:cNvSpPr txBox="1">
            <a:spLocks noChangeArrowheads="1"/>
          </p:cNvSpPr>
          <p:nvPr/>
        </p:nvSpPr>
        <p:spPr bwMode="auto">
          <a:xfrm>
            <a:off x="3810000" y="2286000"/>
            <a:ext cx="514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1200"/>
              <a:t>1-5%</a:t>
            </a:r>
          </a:p>
        </p:txBody>
      </p:sp>
      <p:sp>
        <p:nvSpPr>
          <p:cNvPr id="9" name="Text Box 9"/>
          <p:cNvSpPr txBox="1">
            <a:spLocks noChangeArrowheads="1"/>
          </p:cNvSpPr>
          <p:nvPr/>
        </p:nvSpPr>
        <p:spPr bwMode="auto">
          <a:xfrm>
            <a:off x="4876800" y="2286000"/>
            <a:ext cx="514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1200"/>
              <a:t>1-5%</a:t>
            </a:r>
          </a:p>
        </p:txBody>
      </p:sp>
      <p:sp>
        <p:nvSpPr>
          <p:cNvPr id="10" name="Text Box 10"/>
          <p:cNvSpPr txBox="1">
            <a:spLocks noChangeArrowheads="1"/>
          </p:cNvSpPr>
          <p:nvPr/>
        </p:nvSpPr>
        <p:spPr bwMode="auto">
          <a:xfrm>
            <a:off x="3429000" y="3048000"/>
            <a:ext cx="590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1200"/>
              <a:t>5-10%</a:t>
            </a:r>
          </a:p>
        </p:txBody>
      </p:sp>
      <p:sp>
        <p:nvSpPr>
          <p:cNvPr id="11" name="Text Box 11"/>
          <p:cNvSpPr txBox="1">
            <a:spLocks noChangeArrowheads="1"/>
          </p:cNvSpPr>
          <p:nvPr/>
        </p:nvSpPr>
        <p:spPr bwMode="auto">
          <a:xfrm>
            <a:off x="5105400" y="3048000"/>
            <a:ext cx="590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1200"/>
              <a:t>5-10%</a:t>
            </a:r>
          </a:p>
        </p:txBody>
      </p:sp>
      <p:sp>
        <p:nvSpPr>
          <p:cNvPr id="12" name="Text Box 12"/>
          <p:cNvSpPr txBox="1">
            <a:spLocks noChangeArrowheads="1"/>
          </p:cNvSpPr>
          <p:nvPr/>
        </p:nvSpPr>
        <p:spPr bwMode="auto">
          <a:xfrm>
            <a:off x="2879725" y="4684713"/>
            <a:ext cx="666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1200"/>
              <a:t>80-90%</a:t>
            </a:r>
          </a:p>
        </p:txBody>
      </p:sp>
      <p:sp>
        <p:nvSpPr>
          <p:cNvPr id="13" name="Text Box 13"/>
          <p:cNvSpPr txBox="1">
            <a:spLocks noChangeArrowheads="1"/>
          </p:cNvSpPr>
          <p:nvPr/>
        </p:nvSpPr>
        <p:spPr bwMode="auto">
          <a:xfrm>
            <a:off x="5638800" y="4724400"/>
            <a:ext cx="666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1200"/>
              <a:t>80-90%</a:t>
            </a:r>
          </a:p>
        </p:txBody>
      </p:sp>
      <p:grpSp>
        <p:nvGrpSpPr>
          <p:cNvPr id="14" name="Group 14"/>
          <p:cNvGrpSpPr>
            <a:grpSpLocks/>
          </p:cNvGrpSpPr>
          <p:nvPr/>
        </p:nvGrpSpPr>
        <p:grpSpPr bwMode="auto">
          <a:xfrm>
            <a:off x="304800" y="2057400"/>
            <a:ext cx="3352800" cy="822325"/>
            <a:chOff x="192" y="1296"/>
            <a:chExt cx="2112" cy="518"/>
          </a:xfrm>
        </p:grpSpPr>
        <p:sp>
          <p:nvSpPr>
            <p:cNvPr id="15" name="Text Box 15"/>
            <p:cNvSpPr txBox="1">
              <a:spLocks noChangeArrowheads="1"/>
            </p:cNvSpPr>
            <p:nvPr/>
          </p:nvSpPr>
          <p:spPr bwMode="auto">
            <a:xfrm>
              <a:off x="192" y="1296"/>
              <a:ext cx="144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1200" u="sng"/>
                <a:t>Intensive, Individual Interventions</a:t>
              </a:r>
              <a:endParaRPr lang="en-US" sz="1200"/>
            </a:p>
            <a:p>
              <a:pPr algn="l">
                <a:buFontTx/>
                <a:buChar char="•"/>
              </a:pPr>
              <a:r>
                <a:rPr lang="en-US" sz="1200"/>
                <a:t>Individual Students</a:t>
              </a:r>
            </a:p>
            <a:p>
              <a:pPr algn="l">
                <a:buFontTx/>
                <a:buChar char="•"/>
              </a:pPr>
              <a:r>
                <a:rPr lang="en-US" sz="1200"/>
                <a:t>Assessment-based</a:t>
              </a:r>
            </a:p>
            <a:p>
              <a:pPr algn="l">
                <a:buFontTx/>
                <a:buChar char="•"/>
              </a:pPr>
              <a:r>
                <a:rPr lang="en-US" sz="1200"/>
                <a:t>High Intensity</a:t>
              </a:r>
            </a:p>
          </p:txBody>
        </p:sp>
        <p:sp>
          <p:nvSpPr>
            <p:cNvPr id="16" name="Line 16"/>
            <p:cNvSpPr>
              <a:spLocks noChangeShapeType="1"/>
            </p:cNvSpPr>
            <p:nvPr/>
          </p:nvSpPr>
          <p:spPr bwMode="auto">
            <a:xfrm>
              <a:off x="1968" y="1536"/>
              <a:ext cx="336" cy="0"/>
            </a:xfrm>
            <a:prstGeom prst="line">
              <a:avLst/>
            </a:prstGeom>
            <a:noFill/>
            <a:ln w="889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7" name="Group 17"/>
          <p:cNvGrpSpPr>
            <a:grpSpLocks/>
          </p:cNvGrpSpPr>
          <p:nvPr/>
        </p:nvGrpSpPr>
        <p:grpSpPr bwMode="auto">
          <a:xfrm>
            <a:off x="5484813" y="2133600"/>
            <a:ext cx="2905125" cy="822325"/>
            <a:chOff x="3455" y="1344"/>
            <a:chExt cx="1830" cy="518"/>
          </a:xfrm>
        </p:grpSpPr>
        <p:sp>
          <p:nvSpPr>
            <p:cNvPr id="18" name="Line 18"/>
            <p:cNvSpPr>
              <a:spLocks noChangeShapeType="1"/>
            </p:cNvSpPr>
            <p:nvPr/>
          </p:nvSpPr>
          <p:spPr bwMode="auto">
            <a:xfrm rot="10779537">
              <a:off x="3455" y="1536"/>
              <a:ext cx="336" cy="1"/>
            </a:xfrm>
            <a:prstGeom prst="line">
              <a:avLst/>
            </a:prstGeom>
            <a:noFill/>
            <a:ln w="889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Text Box 19"/>
            <p:cNvSpPr txBox="1">
              <a:spLocks noChangeArrowheads="1"/>
            </p:cNvSpPr>
            <p:nvPr/>
          </p:nvSpPr>
          <p:spPr bwMode="auto">
            <a:xfrm>
              <a:off x="3840" y="1344"/>
              <a:ext cx="144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1200" u="sng"/>
                <a:t>Intensive, Individual Interventions</a:t>
              </a:r>
              <a:endParaRPr lang="en-US" sz="1200"/>
            </a:p>
            <a:p>
              <a:pPr algn="l">
                <a:buFontTx/>
                <a:buChar char="•"/>
              </a:pPr>
              <a:r>
                <a:rPr lang="en-US" sz="1200"/>
                <a:t>Individual Students</a:t>
              </a:r>
            </a:p>
            <a:p>
              <a:pPr algn="l">
                <a:buFontTx/>
                <a:buChar char="•"/>
              </a:pPr>
              <a:r>
                <a:rPr lang="en-US" sz="1200"/>
                <a:t>Assessment-based</a:t>
              </a:r>
            </a:p>
            <a:p>
              <a:pPr algn="l">
                <a:buFontTx/>
                <a:buChar char="•"/>
              </a:pPr>
              <a:r>
                <a:rPr lang="en-US" sz="1200"/>
                <a:t>Intense, durable procedures</a:t>
              </a:r>
            </a:p>
          </p:txBody>
        </p:sp>
      </p:grpSp>
      <p:grpSp>
        <p:nvGrpSpPr>
          <p:cNvPr id="20" name="Group 20"/>
          <p:cNvGrpSpPr>
            <a:grpSpLocks/>
          </p:cNvGrpSpPr>
          <p:nvPr/>
        </p:nvGrpSpPr>
        <p:grpSpPr bwMode="auto">
          <a:xfrm>
            <a:off x="304800" y="3048000"/>
            <a:ext cx="2971800" cy="1004888"/>
            <a:chOff x="192" y="1920"/>
            <a:chExt cx="1872" cy="633"/>
          </a:xfrm>
        </p:grpSpPr>
        <p:sp>
          <p:nvSpPr>
            <p:cNvPr id="21" name="Text Box 21"/>
            <p:cNvSpPr txBox="1">
              <a:spLocks noChangeArrowheads="1"/>
            </p:cNvSpPr>
            <p:nvPr/>
          </p:nvSpPr>
          <p:spPr bwMode="auto">
            <a:xfrm>
              <a:off x="192" y="1920"/>
              <a:ext cx="126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1200" u="sng"/>
                <a:t>Targeted Group Interventions</a:t>
              </a:r>
              <a:endParaRPr lang="en-US" sz="1200"/>
            </a:p>
            <a:p>
              <a:pPr algn="l">
                <a:buFontTx/>
                <a:buChar char="•"/>
              </a:pPr>
              <a:r>
                <a:rPr lang="en-US" sz="1200"/>
                <a:t>Some students (at-risk)</a:t>
              </a:r>
            </a:p>
            <a:p>
              <a:pPr algn="l">
                <a:buFontTx/>
                <a:buChar char="•"/>
              </a:pPr>
              <a:r>
                <a:rPr lang="en-US" sz="1200"/>
                <a:t>High efficiency</a:t>
              </a:r>
            </a:p>
            <a:p>
              <a:pPr algn="l">
                <a:buFontTx/>
                <a:buChar char="•"/>
              </a:pPr>
              <a:r>
                <a:rPr lang="en-US" sz="1200"/>
                <a:t>Rapid response</a:t>
              </a:r>
            </a:p>
            <a:p>
              <a:pPr algn="l"/>
              <a:endParaRPr lang="en-US" sz="1200"/>
            </a:p>
          </p:txBody>
        </p:sp>
        <p:sp>
          <p:nvSpPr>
            <p:cNvPr id="22" name="Line 22"/>
            <p:cNvSpPr>
              <a:spLocks noChangeShapeType="1"/>
            </p:cNvSpPr>
            <p:nvPr/>
          </p:nvSpPr>
          <p:spPr bwMode="auto">
            <a:xfrm>
              <a:off x="1728" y="2016"/>
              <a:ext cx="336" cy="0"/>
            </a:xfrm>
            <a:prstGeom prst="line">
              <a:avLst/>
            </a:prstGeom>
            <a:noFill/>
            <a:ln w="889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 name="Group 23"/>
          <p:cNvGrpSpPr>
            <a:grpSpLocks/>
          </p:cNvGrpSpPr>
          <p:nvPr/>
        </p:nvGrpSpPr>
        <p:grpSpPr bwMode="auto">
          <a:xfrm>
            <a:off x="5791200" y="3048000"/>
            <a:ext cx="2838450" cy="1004888"/>
            <a:chOff x="3648" y="1920"/>
            <a:chExt cx="1788" cy="633"/>
          </a:xfrm>
        </p:grpSpPr>
        <p:sp>
          <p:nvSpPr>
            <p:cNvPr id="24" name="Text Box 24"/>
            <p:cNvSpPr txBox="1">
              <a:spLocks noChangeArrowheads="1"/>
            </p:cNvSpPr>
            <p:nvPr/>
          </p:nvSpPr>
          <p:spPr bwMode="auto">
            <a:xfrm>
              <a:off x="4176" y="1920"/>
              <a:ext cx="126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1200" u="sng"/>
                <a:t>Targeted Group Interventions</a:t>
              </a:r>
              <a:endParaRPr lang="en-US" sz="1200"/>
            </a:p>
            <a:p>
              <a:pPr algn="l">
                <a:buFontTx/>
                <a:buChar char="•"/>
              </a:pPr>
              <a:r>
                <a:rPr lang="en-US" sz="1200"/>
                <a:t>Some students (at-risk)</a:t>
              </a:r>
            </a:p>
            <a:p>
              <a:pPr algn="l">
                <a:buFontTx/>
                <a:buChar char="•"/>
              </a:pPr>
              <a:r>
                <a:rPr lang="en-US" sz="1200"/>
                <a:t>High efficiency</a:t>
              </a:r>
            </a:p>
            <a:p>
              <a:pPr algn="l">
                <a:buFontTx/>
                <a:buChar char="•"/>
              </a:pPr>
              <a:r>
                <a:rPr lang="en-US" sz="1200"/>
                <a:t>Rapid response</a:t>
              </a:r>
            </a:p>
            <a:p>
              <a:pPr algn="l"/>
              <a:endParaRPr lang="en-US" sz="1200"/>
            </a:p>
          </p:txBody>
        </p:sp>
        <p:sp>
          <p:nvSpPr>
            <p:cNvPr id="25" name="Line 25"/>
            <p:cNvSpPr>
              <a:spLocks noChangeShapeType="1"/>
            </p:cNvSpPr>
            <p:nvPr/>
          </p:nvSpPr>
          <p:spPr bwMode="auto">
            <a:xfrm rot="10739161">
              <a:off x="3648" y="2016"/>
              <a:ext cx="336" cy="1"/>
            </a:xfrm>
            <a:prstGeom prst="line">
              <a:avLst/>
            </a:prstGeom>
            <a:noFill/>
            <a:ln w="889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6" name="Group 26"/>
          <p:cNvGrpSpPr>
            <a:grpSpLocks/>
          </p:cNvGrpSpPr>
          <p:nvPr/>
        </p:nvGrpSpPr>
        <p:grpSpPr bwMode="auto">
          <a:xfrm>
            <a:off x="228600" y="4648200"/>
            <a:ext cx="2514600" cy="639763"/>
            <a:chOff x="144" y="2928"/>
            <a:chExt cx="1584" cy="403"/>
          </a:xfrm>
        </p:grpSpPr>
        <p:sp>
          <p:nvSpPr>
            <p:cNvPr id="27" name="Text Box 27"/>
            <p:cNvSpPr txBox="1">
              <a:spLocks noChangeArrowheads="1"/>
            </p:cNvSpPr>
            <p:nvPr/>
          </p:nvSpPr>
          <p:spPr bwMode="auto">
            <a:xfrm>
              <a:off x="144" y="2928"/>
              <a:ext cx="102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1200" u="sng"/>
                <a:t>Universal Interventions</a:t>
              </a:r>
              <a:endParaRPr lang="en-US" sz="1200"/>
            </a:p>
            <a:p>
              <a:pPr algn="l">
                <a:buFontTx/>
                <a:buChar char="•"/>
              </a:pPr>
              <a:r>
                <a:rPr lang="en-US" sz="1200"/>
                <a:t>All students</a:t>
              </a:r>
            </a:p>
            <a:p>
              <a:pPr algn="l">
                <a:buFontTx/>
                <a:buChar char="•"/>
              </a:pPr>
              <a:r>
                <a:rPr lang="en-US" sz="1200"/>
                <a:t>Preventive,  proactive</a:t>
              </a:r>
            </a:p>
          </p:txBody>
        </p:sp>
        <p:sp>
          <p:nvSpPr>
            <p:cNvPr id="28" name="Line 28"/>
            <p:cNvSpPr>
              <a:spLocks noChangeShapeType="1"/>
            </p:cNvSpPr>
            <p:nvPr/>
          </p:nvSpPr>
          <p:spPr bwMode="auto">
            <a:xfrm>
              <a:off x="1392" y="3024"/>
              <a:ext cx="336" cy="0"/>
            </a:xfrm>
            <a:prstGeom prst="line">
              <a:avLst/>
            </a:prstGeom>
            <a:noFill/>
            <a:ln w="889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 name="Group 29"/>
          <p:cNvGrpSpPr>
            <a:grpSpLocks/>
          </p:cNvGrpSpPr>
          <p:nvPr/>
        </p:nvGrpSpPr>
        <p:grpSpPr bwMode="auto">
          <a:xfrm>
            <a:off x="6400800" y="4648200"/>
            <a:ext cx="2468563" cy="639763"/>
            <a:chOff x="4032" y="2928"/>
            <a:chExt cx="1555" cy="403"/>
          </a:xfrm>
        </p:grpSpPr>
        <p:sp>
          <p:nvSpPr>
            <p:cNvPr id="30" name="Text Box 30"/>
            <p:cNvSpPr txBox="1">
              <a:spLocks noChangeArrowheads="1"/>
            </p:cNvSpPr>
            <p:nvPr/>
          </p:nvSpPr>
          <p:spPr bwMode="auto">
            <a:xfrm>
              <a:off x="4512" y="2928"/>
              <a:ext cx="107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1200" u="sng"/>
                <a:t>Universal Interventions</a:t>
              </a:r>
              <a:endParaRPr lang="en-US" sz="1200"/>
            </a:p>
            <a:p>
              <a:pPr algn="l">
                <a:buFontTx/>
                <a:buChar char="•"/>
              </a:pPr>
              <a:r>
                <a:rPr lang="en-US" sz="1200"/>
                <a:t>All settings, all students</a:t>
              </a:r>
            </a:p>
            <a:p>
              <a:pPr algn="l">
                <a:buFontTx/>
                <a:buChar char="•"/>
              </a:pPr>
              <a:r>
                <a:rPr lang="en-US" sz="1200"/>
                <a:t>Preventive,  proactive</a:t>
              </a:r>
            </a:p>
          </p:txBody>
        </p:sp>
        <p:sp>
          <p:nvSpPr>
            <p:cNvPr id="31" name="Line 31"/>
            <p:cNvSpPr>
              <a:spLocks noChangeShapeType="1"/>
            </p:cNvSpPr>
            <p:nvPr/>
          </p:nvSpPr>
          <p:spPr bwMode="auto">
            <a:xfrm rot="10779294">
              <a:off x="4032" y="3024"/>
              <a:ext cx="336" cy="1"/>
            </a:xfrm>
            <a:prstGeom prst="line">
              <a:avLst/>
            </a:prstGeom>
            <a:noFill/>
            <a:ln w="889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32" name="Object 2"/>
          <p:cNvGraphicFramePr>
            <a:graphicFrameLocks noChangeAspect="1"/>
          </p:cNvGraphicFramePr>
          <p:nvPr/>
        </p:nvGraphicFramePr>
        <p:xfrm>
          <a:off x="3200400" y="2057400"/>
          <a:ext cx="1295400" cy="4410075"/>
        </p:xfrm>
        <a:graphic>
          <a:graphicData uri="http://schemas.openxmlformats.org/presentationml/2006/ole">
            <mc:AlternateContent xmlns:mc="http://schemas.openxmlformats.org/markup-compatibility/2006">
              <mc:Choice xmlns:v="urn:schemas-microsoft-com:vml" Requires="v">
                <p:oleObj spid="_x0000_s14524" name="Drawing" r:id="rId3" imgW="1295280" imgH="4410000" progId="WPDraw30.Drawing">
                  <p:embed/>
                </p:oleObj>
              </mc:Choice>
              <mc:Fallback>
                <p:oleObj name="Drawing" r:id="rId3" imgW="1295280" imgH="441000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057400"/>
                        <a:ext cx="129540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3" name="Object 3"/>
          <p:cNvGraphicFramePr>
            <a:graphicFrameLocks noChangeAspect="1"/>
          </p:cNvGraphicFramePr>
          <p:nvPr/>
        </p:nvGraphicFramePr>
        <p:xfrm>
          <a:off x="4572000" y="2057400"/>
          <a:ext cx="1285875" cy="4410075"/>
        </p:xfrm>
        <a:graphic>
          <a:graphicData uri="http://schemas.openxmlformats.org/presentationml/2006/ole">
            <mc:AlternateContent xmlns:mc="http://schemas.openxmlformats.org/markup-compatibility/2006">
              <mc:Choice xmlns:v="urn:schemas-microsoft-com:vml" Requires="v">
                <p:oleObj spid="_x0000_s14525" name="Drawing" r:id="rId5" imgW="1285920" imgH="4410000" progId="WPDraw30.Drawing">
                  <p:embed/>
                </p:oleObj>
              </mc:Choice>
              <mc:Fallback>
                <p:oleObj name="Drawing" r:id="rId5" imgW="1285920" imgH="4410000" progId="WPDraw30.Drawing">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057400"/>
                        <a:ext cx="128587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4" name="Rectangle 34"/>
          <p:cNvSpPr txBox="1">
            <a:spLocks noChangeArrowheads="1"/>
          </p:cNvSpPr>
          <p:nvPr/>
        </p:nvSpPr>
        <p:spPr>
          <a:xfrm>
            <a:off x="457200" y="457200"/>
            <a:ext cx="7772400" cy="457200"/>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dirty="0" smtClean="0">
                <a:latin typeface="Arial" charset="0"/>
              </a:rPr>
              <a:t>Designing School-Wide Systems for Student Success</a:t>
            </a:r>
            <a:endParaRPr lang="en-US" sz="3200" b="1" dirty="0">
              <a:latin typeface="Arial" charset="0"/>
            </a:endParaRPr>
          </a:p>
        </p:txBody>
      </p:sp>
      <p:pic>
        <p:nvPicPr>
          <p:cNvPr id="35" name="Picture 35" descr="PBIS LOGO-LAR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5791200"/>
            <a:ext cx="930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6217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4300"/>
            <a:ext cx="9144000" cy="6743700"/>
          </a:xfrm>
          <a:prstGeom prst="rect">
            <a:avLst/>
          </a:prstGeom>
        </p:spPr>
      </p:pic>
    </p:spTree>
    <p:extLst>
      <p:ext uri="{BB962C8B-B14F-4D97-AF65-F5344CB8AC3E}">
        <p14:creationId xmlns:p14="http://schemas.microsoft.com/office/powerpoint/2010/main" val="13311388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normAutofit/>
          </a:bodyPr>
          <a:lstStyle/>
          <a:p>
            <a:r>
              <a:rPr lang="en-US" sz="3600" dirty="0" smtClean="0"/>
              <a:t>Complete a “SW-PBS Evidence Based Interventions by Tier” of evidence-based practices</a:t>
            </a:r>
            <a:endParaRPr lang="en-US" sz="3600" dirty="0"/>
          </a:p>
        </p:txBody>
      </p:sp>
    </p:spTree>
    <p:extLst>
      <p:ext uri="{BB962C8B-B14F-4D97-AF65-F5344CB8AC3E}">
        <p14:creationId xmlns:p14="http://schemas.microsoft.com/office/powerpoint/2010/main" val="37752411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School System Infrastructure</a:t>
            </a:r>
            <a:endParaRPr lang="en-US" dirty="0"/>
          </a:p>
        </p:txBody>
      </p:sp>
      <p:sp>
        <p:nvSpPr>
          <p:cNvPr id="4" name="Text Placeholder 3"/>
          <p:cNvSpPr>
            <a:spLocks noGrp="1"/>
          </p:cNvSpPr>
          <p:nvPr>
            <p:ph type="body" idx="1"/>
          </p:nvPr>
        </p:nvSpPr>
        <p:spPr/>
        <p:txBody>
          <a:bodyPr>
            <a:normAutofit/>
          </a:bodyPr>
          <a:lstStyle/>
          <a:p>
            <a:r>
              <a:rPr lang="en-US" sz="2400" dirty="0" smtClean="0"/>
              <a:t>Defining the teams.</a:t>
            </a:r>
            <a:endParaRPr lang="en-US" sz="2400" dirty="0"/>
          </a:p>
        </p:txBody>
      </p:sp>
    </p:spTree>
    <p:extLst>
      <p:ext uri="{BB962C8B-B14F-4D97-AF65-F5344CB8AC3E}">
        <p14:creationId xmlns:p14="http://schemas.microsoft.com/office/powerpoint/2010/main" val="21388440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916967199"/>
              </p:ext>
            </p:extLst>
          </p:nvPr>
        </p:nvGraphicFramePr>
        <p:xfrm>
          <a:off x="440675" y="326571"/>
          <a:ext cx="8295053" cy="6531429"/>
        </p:xfrm>
        <a:graphic>
          <a:graphicData uri="http://schemas.openxmlformats.org/presentationml/2006/ole">
            <mc:AlternateContent xmlns:mc="http://schemas.openxmlformats.org/markup-compatibility/2006">
              <mc:Choice xmlns:v="urn:schemas-microsoft-com:vml" Requires="v">
                <p:oleObj spid="_x0000_s21599" name="Document" r:id="rId5" imgW="6972300" imgH="8851900" progId="Word.Document.12">
                  <p:embed/>
                </p:oleObj>
              </mc:Choice>
              <mc:Fallback>
                <p:oleObj name="Document" r:id="rId5" imgW="6972300" imgH="8851900" progId="Word.Document.12">
                  <p:embed/>
                  <p:pic>
                    <p:nvPicPr>
                      <p:cNvPr id="0" name=""/>
                      <p:cNvPicPr/>
                      <p:nvPr/>
                    </p:nvPicPr>
                    <p:blipFill>
                      <a:blip r:embed="rId6"/>
                      <a:stretch>
                        <a:fillRect/>
                      </a:stretch>
                    </p:blipFill>
                    <p:spPr>
                      <a:xfrm>
                        <a:off x="440675" y="326571"/>
                        <a:ext cx="8295053" cy="6531429"/>
                      </a:xfrm>
                      <a:prstGeom prst="rect">
                        <a:avLst/>
                      </a:prstGeom>
                    </p:spPr>
                  </p:pic>
                </p:oleObj>
              </mc:Fallback>
            </mc:AlternateContent>
          </a:graphicData>
        </a:graphic>
      </p:graphicFrame>
      <p:sp>
        <p:nvSpPr>
          <p:cNvPr id="3" name="Up Arrow Callout 2"/>
          <p:cNvSpPr/>
          <p:nvPr/>
        </p:nvSpPr>
        <p:spPr>
          <a:xfrm>
            <a:off x="7630477" y="2678626"/>
            <a:ext cx="914400" cy="914400"/>
          </a:xfrm>
          <a:prstGeom prst="up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a:t>
            </a:r>
          </a:p>
        </p:txBody>
      </p:sp>
      <p:sp>
        <p:nvSpPr>
          <p:cNvPr id="6" name="Up Arrow Callout 5"/>
          <p:cNvSpPr/>
          <p:nvPr/>
        </p:nvSpPr>
        <p:spPr>
          <a:xfrm>
            <a:off x="706160" y="2678626"/>
            <a:ext cx="914400" cy="914400"/>
          </a:xfrm>
          <a:prstGeom prst="up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t>
            </a:r>
            <a:endParaRPr lang="en-US" dirty="0"/>
          </a:p>
        </p:txBody>
      </p:sp>
    </p:spTree>
    <p:extLst>
      <p:ext uri="{BB962C8B-B14F-4D97-AF65-F5344CB8AC3E}">
        <p14:creationId xmlns:p14="http://schemas.microsoft.com/office/powerpoint/2010/main" val="6576809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24026"/>
          </a:xfrm>
        </p:spPr>
        <p:txBody>
          <a:bodyPr/>
          <a:lstStyle/>
          <a:p>
            <a:r>
              <a:rPr lang="en-US" dirty="0" smtClean="0"/>
              <a:t>Activity</a:t>
            </a:r>
            <a:endParaRPr lang="en-US" dirty="0"/>
          </a:p>
        </p:txBody>
      </p:sp>
      <p:sp>
        <p:nvSpPr>
          <p:cNvPr id="3" name="Content Placeholder 2"/>
          <p:cNvSpPr>
            <a:spLocks noGrp="1"/>
          </p:cNvSpPr>
          <p:nvPr>
            <p:ph idx="1"/>
          </p:nvPr>
        </p:nvSpPr>
        <p:spPr>
          <a:xfrm>
            <a:off x="549275" y="1231602"/>
            <a:ext cx="8042276" cy="4711999"/>
          </a:xfrm>
        </p:spPr>
        <p:txBody>
          <a:bodyPr>
            <a:normAutofit/>
          </a:bodyPr>
          <a:lstStyle/>
          <a:p>
            <a:r>
              <a:rPr lang="en-US" dirty="0" smtClean="0"/>
              <a:t>Group Activity #1: list members of Administrative Leadership Team on sheet provided</a:t>
            </a:r>
          </a:p>
          <a:p>
            <a:r>
              <a:rPr lang="en-US" dirty="0" smtClean="0"/>
              <a:t>Group Activity #2: Define:</a:t>
            </a:r>
          </a:p>
          <a:p>
            <a:pPr lvl="1"/>
            <a:r>
              <a:rPr lang="en-US" dirty="0" smtClean="0"/>
              <a:t>SW-PBS Leadership Team</a:t>
            </a:r>
          </a:p>
          <a:p>
            <a:pPr lvl="1"/>
            <a:r>
              <a:rPr lang="en-US" dirty="0" smtClean="0"/>
              <a:t>Grade level staff team roles &amp; responsibilities</a:t>
            </a:r>
          </a:p>
          <a:p>
            <a:pPr lvl="1"/>
            <a:r>
              <a:rPr lang="en-US" dirty="0" smtClean="0"/>
              <a:t>Student teams</a:t>
            </a:r>
          </a:p>
          <a:p>
            <a:r>
              <a:rPr lang="en-US" dirty="0" smtClean="0"/>
              <a:t>Group Activity #3: List what other school or community groups should be included (present or future)</a:t>
            </a:r>
            <a:endParaRPr lang="en-US" dirty="0"/>
          </a:p>
        </p:txBody>
      </p:sp>
    </p:spTree>
    <p:extLst>
      <p:ext uri="{BB962C8B-B14F-4D97-AF65-F5344CB8AC3E}">
        <p14:creationId xmlns:p14="http://schemas.microsoft.com/office/powerpoint/2010/main" val="10701274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003058"/>
            <a:ext cx="8056563" cy="1362075"/>
          </a:xfrm>
        </p:spPr>
        <p:txBody>
          <a:bodyPr/>
          <a:lstStyle/>
          <a:p>
            <a:r>
              <a:rPr lang="en-US" dirty="0" smtClean="0"/>
              <a:t>Organization of meetings </a:t>
            </a:r>
            <a:endParaRPr lang="en-US" dirty="0"/>
          </a:p>
        </p:txBody>
      </p:sp>
      <p:sp>
        <p:nvSpPr>
          <p:cNvPr id="3" name="Text Placeholder 2"/>
          <p:cNvSpPr>
            <a:spLocks noGrp="1"/>
          </p:cNvSpPr>
          <p:nvPr>
            <p:ph type="body" idx="1"/>
          </p:nvPr>
        </p:nvSpPr>
        <p:spPr/>
        <p:txBody>
          <a:bodyPr>
            <a:normAutofit/>
          </a:bodyPr>
          <a:lstStyle/>
          <a:p>
            <a:r>
              <a:rPr lang="en-US" sz="2400" dirty="0" smtClean="0"/>
              <a:t>Guidelines to running an effective meeting</a:t>
            </a:r>
            <a:endParaRPr lang="en-US" sz="2400" dirty="0"/>
          </a:p>
        </p:txBody>
      </p:sp>
    </p:spTree>
    <p:extLst>
      <p:ext uri="{BB962C8B-B14F-4D97-AF65-F5344CB8AC3E}">
        <p14:creationId xmlns:p14="http://schemas.microsoft.com/office/powerpoint/2010/main" val="35742513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88782" y="2104321"/>
            <a:ext cx="184666" cy="369332"/>
          </a:xfrm>
          <a:prstGeom prst="rect">
            <a:avLst/>
          </a:prstGeom>
          <a:noFill/>
        </p:spPr>
        <p:txBody>
          <a:bodyPr wrap="none" rtlCol="0">
            <a:spAutoFit/>
          </a:bodyPr>
          <a:lstStyle/>
          <a:p>
            <a:endParaRPr lang="en-US" dirty="0"/>
          </a:p>
        </p:txBody>
      </p:sp>
      <p:pic>
        <p:nvPicPr>
          <p:cNvPr id="5" name="Picture 20" descr="PICT0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14"/>
          <p:cNvSpPr>
            <a:spLocks noChangeArrowheads="1"/>
          </p:cNvSpPr>
          <p:nvPr/>
        </p:nvSpPr>
        <p:spPr bwMode="auto">
          <a:xfrm>
            <a:off x="0" y="1635453"/>
            <a:ext cx="3505200" cy="1676400"/>
          </a:xfrm>
          <a:prstGeom prst="ellipse">
            <a:avLst/>
          </a:prstGeom>
          <a:solidFill>
            <a:srgbClr val="CCFFCC"/>
          </a:solidFill>
          <a:ln w="9525">
            <a:solidFill>
              <a:schemeClr val="tx1"/>
            </a:solidFill>
            <a:round/>
            <a:headEnd/>
            <a:tailEnd/>
          </a:ln>
        </p:spPr>
        <p:txBody>
          <a:bodyPr wrap="none" anchor="ctr"/>
          <a:lstStyle/>
          <a:p>
            <a:pPr algn="ctr"/>
            <a:r>
              <a:rPr lang="en-US" sz="2400" dirty="0" smtClean="0"/>
              <a:t>Specialized Support</a:t>
            </a:r>
            <a:endParaRPr lang="en-US" sz="2400" dirty="0"/>
          </a:p>
        </p:txBody>
      </p:sp>
      <p:sp>
        <p:nvSpPr>
          <p:cNvPr id="8" name="Oval 15"/>
          <p:cNvSpPr>
            <a:spLocks noChangeArrowheads="1"/>
          </p:cNvSpPr>
          <p:nvPr/>
        </p:nvSpPr>
        <p:spPr bwMode="auto">
          <a:xfrm>
            <a:off x="304800" y="3276600"/>
            <a:ext cx="3505200" cy="1676400"/>
          </a:xfrm>
          <a:prstGeom prst="ellipse">
            <a:avLst/>
          </a:prstGeom>
          <a:solidFill>
            <a:srgbClr val="CCFFCC"/>
          </a:solidFill>
          <a:ln w="9525">
            <a:solidFill>
              <a:schemeClr val="tx1"/>
            </a:solidFill>
            <a:round/>
            <a:headEnd/>
            <a:tailEnd/>
          </a:ln>
        </p:spPr>
        <p:txBody>
          <a:bodyPr wrap="none" anchor="ctr"/>
          <a:lstStyle/>
          <a:p>
            <a:pPr algn="ctr"/>
            <a:r>
              <a:rPr lang="en-US" sz="2400" dirty="0"/>
              <a:t>Student</a:t>
            </a:r>
          </a:p>
        </p:txBody>
      </p:sp>
      <p:sp>
        <p:nvSpPr>
          <p:cNvPr id="9" name="Oval 17"/>
          <p:cNvSpPr>
            <a:spLocks noChangeArrowheads="1"/>
          </p:cNvSpPr>
          <p:nvPr/>
        </p:nvSpPr>
        <p:spPr bwMode="auto">
          <a:xfrm>
            <a:off x="4038600" y="762000"/>
            <a:ext cx="3505200" cy="1676400"/>
          </a:xfrm>
          <a:prstGeom prst="ellipse">
            <a:avLst/>
          </a:prstGeom>
          <a:solidFill>
            <a:srgbClr val="CCFFCC"/>
          </a:solidFill>
          <a:ln w="9525">
            <a:solidFill>
              <a:schemeClr val="tx1"/>
            </a:solidFill>
            <a:round/>
            <a:headEnd/>
            <a:tailEnd/>
          </a:ln>
        </p:spPr>
        <p:txBody>
          <a:bodyPr wrap="none" anchor="ctr"/>
          <a:lstStyle/>
          <a:p>
            <a:pPr algn="ctr"/>
            <a:r>
              <a:rPr lang="en-US" sz="2400"/>
              <a:t>Non-Teaching</a:t>
            </a:r>
          </a:p>
        </p:txBody>
      </p:sp>
      <p:sp>
        <p:nvSpPr>
          <p:cNvPr id="10" name="Oval 13"/>
          <p:cNvSpPr>
            <a:spLocks noChangeArrowheads="1"/>
          </p:cNvSpPr>
          <p:nvPr/>
        </p:nvSpPr>
        <p:spPr bwMode="auto">
          <a:xfrm>
            <a:off x="2950036" y="2104321"/>
            <a:ext cx="3505200" cy="1676400"/>
          </a:xfrm>
          <a:prstGeom prst="ellipse">
            <a:avLst/>
          </a:prstGeom>
          <a:solidFill>
            <a:srgbClr val="CCFFCC"/>
          </a:solidFill>
          <a:ln w="9525">
            <a:solidFill>
              <a:schemeClr val="tx1"/>
            </a:solidFill>
            <a:round/>
            <a:headEnd/>
            <a:tailEnd/>
          </a:ln>
        </p:spPr>
        <p:txBody>
          <a:bodyPr wrap="none" anchor="ctr"/>
          <a:lstStyle/>
          <a:p>
            <a:pPr algn="ctr"/>
            <a:r>
              <a:rPr lang="en-US" sz="2400" dirty="0"/>
              <a:t>Administrator</a:t>
            </a:r>
          </a:p>
        </p:txBody>
      </p:sp>
      <p:sp>
        <p:nvSpPr>
          <p:cNvPr id="11" name="Oval 18"/>
          <p:cNvSpPr>
            <a:spLocks noChangeArrowheads="1"/>
          </p:cNvSpPr>
          <p:nvPr/>
        </p:nvSpPr>
        <p:spPr bwMode="auto">
          <a:xfrm>
            <a:off x="3429000" y="4419600"/>
            <a:ext cx="3505200" cy="1676400"/>
          </a:xfrm>
          <a:prstGeom prst="ellipse">
            <a:avLst/>
          </a:prstGeom>
          <a:solidFill>
            <a:srgbClr val="CCFFCC"/>
          </a:solidFill>
          <a:ln w="9525">
            <a:solidFill>
              <a:schemeClr val="tx1"/>
            </a:solidFill>
            <a:round/>
            <a:headEnd/>
            <a:tailEnd/>
          </a:ln>
        </p:spPr>
        <p:txBody>
          <a:bodyPr wrap="none" anchor="ctr"/>
          <a:lstStyle/>
          <a:p>
            <a:pPr algn="ctr"/>
            <a:r>
              <a:rPr lang="en-US" sz="2400" dirty="0"/>
              <a:t>Teaching</a:t>
            </a:r>
          </a:p>
        </p:txBody>
      </p:sp>
      <p:sp>
        <p:nvSpPr>
          <p:cNvPr id="12" name="Oval 18"/>
          <p:cNvSpPr>
            <a:spLocks noChangeArrowheads="1"/>
          </p:cNvSpPr>
          <p:nvPr/>
        </p:nvSpPr>
        <p:spPr bwMode="auto">
          <a:xfrm>
            <a:off x="3429000" y="4419600"/>
            <a:ext cx="3505200" cy="1676400"/>
          </a:xfrm>
          <a:prstGeom prst="ellipse">
            <a:avLst/>
          </a:prstGeom>
          <a:solidFill>
            <a:srgbClr val="CCFFCC"/>
          </a:solidFill>
          <a:ln w="9525">
            <a:solidFill>
              <a:schemeClr val="tx1"/>
            </a:solidFill>
            <a:round/>
            <a:headEnd/>
            <a:tailEnd/>
          </a:ln>
        </p:spPr>
        <p:txBody>
          <a:bodyPr wrap="none" anchor="ctr"/>
          <a:lstStyle/>
          <a:p>
            <a:pPr algn="ctr"/>
            <a:r>
              <a:rPr lang="en-US" sz="2400" dirty="0"/>
              <a:t>Teaching</a:t>
            </a:r>
          </a:p>
        </p:txBody>
      </p:sp>
      <p:sp>
        <p:nvSpPr>
          <p:cNvPr id="13" name="Oval 16"/>
          <p:cNvSpPr>
            <a:spLocks noChangeArrowheads="1"/>
          </p:cNvSpPr>
          <p:nvPr/>
        </p:nvSpPr>
        <p:spPr bwMode="auto">
          <a:xfrm>
            <a:off x="5538747" y="2743200"/>
            <a:ext cx="3505200" cy="1676400"/>
          </a:xfrm>
          <a:prstGeom prst="ellipse">
            <a:avLst/>
          </a:prstGeom>
          <a:solidFill>
            <a:srgbClr val="CCFFCC"/>
          </a:solidFill>
          <a:ln w="9525">
            <a:solidFill>
              <a:schemeClr val="tx1"/>
            </a:solidFill>
            <a:round/>
            <a:headEnd/>
            <a:tailEnd/>
          </a:ln>
        </p:spPr>
        <p:txBody>
          <a:bodyPr wrap="none" anchor="ctr"/>
          <a:lstStyle/>
          <a:p>
            <a:pPr algn="ctr"/>
            <a:r>
              <a:rPr lang="en-US" sz="2400" dirty="0"/>
              <a:t>Community</a:t>
            </a:r>
          </a:p>
        </p:txBody>
      </p:sp>
      <p:sp>
        <p:nvSpPr>
          <p:cNvPr id="14" name="Oval 21"/>
          <p:cNvSpPr>
            <a:spLocks noChangeArrowheads="1"/>
          </p:cNvSpPr>
          <p:nvPr/>
        </p:nvSpPr>
        <p:spPr bwMode="auto">
          <a:xfrm>
            <a:off x="6629400" y="5334000"/>
            <a:ext cx="2514600" cy="1295400"/>
          </a:xfrm>
          <a:prstGeom prst="ellipse">
            <a:avLst/>
          </a:prstGeom>
          <a:solidFill>
            <a:schemeClr val="accent1"/>
          </a:solidFill>
          <a:ln w="9525">
            <a:solidFill>
              <a:schemeClr val="tx1"/>
            </a:solidFill>
            <a:round/>
            <a:headEnd/>
            <a:tailEnd/>
          </a:ln>
        </p:spPr>
        <p:txBody>
          <a:bodyPr wrap="none" anchor="ctr"/>
          <a:lstStyle/>
          <a:p>
            <a:pPr algn="ctr">
              <a:lnSpc>
                <a:spcPct val="50000"/>
              </a:lnSpc>
              <a:spcBef>
                <a:spcPct val="50000"/>
              </a:spcBef>
            </a:pPr>
            <a:r>
              <a:rPr lang="en-US" sz="2400" dirty="0">
                <a:cs typeface="Arial" charset="0"/>
              </a:rPr>
              <a:t>Start with</a:t>
            </a:r>
          </a:p>
          <a:p>
            <a:pPr algn="ctr">
              <a:lnSpc>
                <a:spcPct val="50000"/>
              </a:lnSpc>
              <a:spcBef>
                <a:spcPct val="50000"/>
              </a:spcBef>
            </a:pPr>
            <a:r>
              <a:rPr lang="en-US" sz="2400" dirty="0">
                <a:cs typeface="Arial" charset="0"/>
              </a:rPr>
              <a:t>Team that</a:t>
            </a:r>
          </a:p>
          <a:p>
            <a:pPr algn="ctr">
              <a:lnSpc>
                <a:spcPct val="50000"/>
              </a:lnSpc>
              <a:spcBef>
                <a:spcPct val="50000"/>
              </a:spcBef>
            </a:pPr>
            <a:r>
              <a:rPr lang="en-US" sz="2400" dirty="0">
                <a:cs typeface="Arial" charset="0"/>
              </a:rPr>
              <a:t> </a:t>
            </a:r>
            <a:r>
              <a:rPr lang="ja-JP" altLang="en-US" sz="2400" dirty="0">
                <a:cs typeface="Arial" charset="0"/>
              </a:rPr>
              <a:t>“</a:t>
            </a:r>
            <a:r>
              <a:rPr lang="en-US" altLang="ja-JP" sz="2400" dirty="0">
                <a:cs typeface="Arial" charset="0"/>
              </a:rPr>
              <a:t>Works.</a:t>
            </a:r>
            <a:r>
              <a:rPr lang="ja-JP" altLang="en-US" sz="2400" dirty="0">
                <a:cs typeface="Arial" charset="0"/>
              </a:rPr>
              <a:t>”</a:t>
            </a:r>
            <a:endParaRPr lang="en-US" sz="2400" dirty="0">
              <a:cs typeface="Arial" charset="0"/>
            </a:endParaRPr>
          </a:p>
        </p:txBody>
      </p:sp>
      <p:sp>
        <p:nvSpPr>
          <p:cNvPr id="15" name="Oval 14"/>
          <p:cNvSpPr>
            <a:spLocks noChangeArrowheads="1"/>
          </p:cNvSpPr>
          <p:nvPr/>
        </p:nvSpPr>
        <p:spPr bwMode="auto">
          <a:xfrm>
            <a:off x="533400" y="4953000"/>
            <a:ext cx="3505200" cy="1676400"/>
          </a:xfrm>
          <a:prstGeom prst="ellipse">
            <a:avLst/>
          </a:prstGeom>
          <a:solidFill>
            <a:srgbClr val="CCFFCC"/>
          </a:solidFill>
          <a:ln w="9525">
            <a:solidFill>
              <a:schemeClr val="tx1"/>
            </a:solidFill>
            <a:round/>
            <a:headEnd/>
            <a:tailEnd/>
          </a:ln>
        </p:spPr>
        <p:txBody>
          <a:bodyPr wrap="none" anchor="ctr"/>
          <a:lstStyle/>
          <a:p>
            <a:pPr algn="ctr"/>
            <a:r>
              <a:rPr lang="en-US" sz="2400" dirty="0" smtClean="0"/>
              <a:t>Behavioral Health Agency</a:t>
            </a:r>
            <a:endParaRPr lang="en-US" sz="2400" dirty="0"/>
          </a:p>
        </p:txBody>
      </p:sp>
      <p:sp>
        <p:nvSpPr>
          <p:cNvPr id="16" name="Oval 14"/>
          <p:cNvSpPr>
            <a:spLocks noChangeArrowheads="1"/>
          </p:cNvSpPr>
          <p:nvPr/>
        </p:nvSpPr>
        <p:spPr bwMode="auto">
          <a:xfrm>
            <a:off x="1197436" y="0"/>
            <a:ext cx="3505200" cy="1676400"/>
          </a:xfrm>
          <a:prstGeom prst="ellipse">
            <a:avLst/>
          </a:prstGeom>
          <a:solidFill>
            <a:srgbClr val="CCFFCC"/>
          </a:solidFill>
          <a:ln w="9525">
            <a:solidFill>
              <a:schemeClr val="tx1"/>
            </a:solidFill>
            <a:round/>
            <a:headEnd/>
            <a:tailEnd/>
          </a:ln>
        </p:spPr>
        <p:txBody>
          <a:bodyPr wrap="none" anchor="ctr"/>
          <a:lstStyle/>
          <a:p>
            <a:pPr algn="ctr"/>
            <a:r>
              <a:rPr lang="en-US" sz="2400" dirty="0" smtClean="0"/>
              <a:t>parent</a:t>
            </a:r>
            <a:endParaRPr lang="en-US" sz="2400" dirty="0"/>
          </a:p>
        </p:txBody>
      </p:sp>
    </p:spTree>
    <p:extLst>
      <p:ext uri="{BB962C8B-B14F-4D97-AF65-F5344CB8AC3E}">
        <p14:creationId xmlns:p14="http://schemas.microsoft.com/office/powerpoint/2010/main" val="2505329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defRPr/>
            </a:pPr>
            <a:r>
              <a:rPr lang="en-US" dirty="0"/>
              <a:t>School </a:t>
            </a:r>
            <a:r>
              <a:rPr lang="en-US" dirty="0" smtClean="0"/>
              <a:t>SW-PBS </a:t>
            </a:r>
            <a:r>
              <a:rPr lang="en-US" dirty="0"/>
              <a:t>Team Responsibilities</a:t>
            </a:r>
          </a:p>
        </p:txBody>
      </p:sp>
      <p:sp>
        <p:nvSpPr>
          <p:cNvPr id="3" name="Content Placeholder 2"/>
          <p:cNvSpPr>
            <a:spLocks noGrp="1"/>
          </p:cNvSpPr>
          <p:nvPr>
            <p:ph idx="1"/>
          </p:nvPr>
        </p:nvSpPr>
        <p:spPr>
          <a:xfrm>
            <a:off x="549275" y="1600200"/>
            <a:ext cx="8042276" cy="4870759"/>
          </a:xfrm>
        </p:spPr>
        <p:txBody>
          <a:bodyPr>
            <a:normAutofit fontScale="92500" lnSpcReduction="20000"/>
          </a:bodyPr>
          <a:lstStyle/>
          <a:p>
            <a:pPr>
              <a:lnSpc>
                <a:spcPct val="90000"/>
              </a:lnSpc>
              <a:buClr>
                <a:schemeClr val="tx2">
                  <a:lumMod val="25000"/>
                  <a:lumOff val="75000"/>
                </a:schemeClr>
              </a:buClr>
              <a:defRPr/>
            </a:pPr>
            <a:r>
              <a:rPr lang="en-US" dirty="0"/>
              <a:t>Develop the school-wide </a:t>
            </a:r>
            <a:r>
              <a:rPr lang="en-US" dirty="0" smtClean="0"/>
              <a:t>SW-PBS implementation plan (1-2 years).</a:t>
            </a:r>
            <a:endParaRPr lang="en-US" dirty="0"/>
          </a:p>
          <a:p>
            <a:pPr>
              <a:lnSpc>
                <a:spcPct val="90000"/>
              </a:lnSpc>
              <a:buClr>
                <a:schemeClr val="tx2">
                  <a:lumMod val="25000"/>
                  <a:lumOff val="75000"/>
                </a:schemeClr>
              </a:buClr>
              <a:defRPr/>
            </a:pPr>
            <a:r>
              <a:rPr lang="en-US" dirty="0"/>
              <a:t>Monitor behavior </a:t>
            </a:r>
            <a:r>
              <a:rPr lang="en-US" dirty="0" smtClean="0"/>
              <a:t>data.</a:t>
            </a:r>
            <a:endParaRPr lang="en-US" dirty="0"/>
          </a:p>
          <a:p>
            <a:pPr>
              <a:lnSpc>
                <a:spcPct val="90000"/>
              </a:lnSpc>
              <a:buClr>
                <a:schemeClr val="tx2">
                  <a:lumMod val="25000"/>
                  <a:lumOff val="75000"/>
                </a:schemeClr>
              </a:buClr>
              <a:defRPr/>
            </a:pPr>
            <a:r>
              <a:rPr lang="en-US" dirty="0" smtClean="0"/>
              <a:t>Maintain </a:t>
            </a:r>
            <a:r>
              <a:rPr lang="en-US" dirty="0"/>
              <a:t>communication with staff and </a:t>
            </a:r>
            <a:r>
              <a:rPr lang="en-US" dirty="0" smtClean="0"/>
              <a:t>coach.</a:t>
            </a:r>
            <a:endParaRPr lang="en-US" dirty="0"/>
          </a:p>
          <a:p>
            <a:pPr>
              <a:lnSpc>
                <a:spcPct val="90000"/>
              </a:lnSpc>
              <a:buClr>
                <a:schemeClr val="tx2">
                  <a:lumMod val="25000"/>
                  <a:lumOff val="75000"/>
                </a:schemeClr>
              </a:buClr>
              <a:defRPr/>
            </a:pPr>
            <a:r>
              <a:rPr lang="en-US" dirty="0"/>
              <a:t>Evaluate </a:t>
            </a:r>
            <a:r>
              <a:rPr lang="en-US" dirty="0" smtClean="0"/>
              <a:t>progress of action plans and report outcomes.</a:t>
            </a:r>
          </a:p>
          <a:p>
            <a:pPr>
              <a:lnSpc>
                <a:spcPct val="90000"/>
              </a:lnSpc>
              <a:buClr>
                <a:schemeClr val="tx2">
                  <a:lumMod val="25000"/>
                  <a:lumOff val="75000"/>
                </a:schemeClr>
              </a:buClr>
              <a:defRPr/>
            </a:pPr>
            <a:r>
              <a:rPr lang="en-US" dirty="0" smtClean="0"/>
              <a:t>Make recommendations for student and staff training.</a:t>
            </a:r>
            <a:endParaRPr lang="en-US" dirty="0"/>
          </a:p>
          <a:p>
            <a:pPr>
              <a:lnSpc>
                <a:spcPct val="90000"/>
              </a:lnSpc>
              <a:buClr>
                <a:schemeClr val="tx2">
                  <a:lumMod val="25000"/>
                  <a:lumOff val="75000"/>
                </a:schemeClr>
              </a:buClr>
              <a:defRPr/>
            </a:pPr>
            <a:r>
              <a:rPr lang="en-US" dirty="0" smtClean="0">
                <a:solidFill>
                  <a:srgbClr val="7F7F7F"/>
                </a:solidFill>
              </a:rPr>
              <a:t>Make </a:t>
            </a:r>
            <a:r>
              <a:rPr lang="en-US" dirty="0">
                <a:solidFill>
                  <a:srgbClr val="7F7F7F"/>
                </a:solidFill>
              </a:rPr>
              <a:t>recommendations regarding funding needs and professional development needs</a:t>
            </a:r>
            <a:r>
              <a:rPr lang="en-US" dirty="0" smtClean="0">
                <a:solidFill>
                  <a:srgbClr val="7F7F7F"/>
                </a:solidFill>
              </a:rPr>
              <a:t>.</a:t>
            </a:r>
          </a:p>
          <a:p>
            <a:r>
              <a:rPr lang="en-US" dirty="0">
                <a:solidFill>
                  <a:srgbClr val="7F7F7F"/>
                </a:solidFill>
              </a:rPr>
              <a:t>Articulates through a </a:t>
            </a:r>
            <a:r>
              <a:rPr lang="en-US" dirty="0" smtClean="0">
                <a:solidFill>
                  <a:srgbClr val="7F7F7F"/>
                </a:solidFill>
              </a:rPr>
              <a:t>school-wide </a:t>
            </a:r>
            <a:r>
              <a:rPr lang="en-US" dirty="0"/>
              <a:t>common language the expected student and staff </a:t>
            </a:r>
            <a:r>
              <a:rPr lang="en-US" dirty="0" smtClean="0"/>
              <a:t>behaviors.</a:t>
            </a:r>
            <a:endParaRPr lang="en-US" dirty="0"/>
          </a:p>
          <a:p>
            <a:r>
              <a:rPr lang="en-US" dirty="0"/>
              <a:t>Collaborates with the entire staff to plan and implement </a:t>
            </a:r>
            <a:r>
              <a:rPr lang="en-US" dirty="0" smtClean="0"/>
              <a:t>SW-PBS.</a:t>
            </a:r>
            <a:endParaRPr lang="en-US" dirty="0">
              <a:latin typeface="Arial" charset="0"/>
              <a:cs typeface="Times New Roman" charset="0"/>
            </a:endParaRPr>
          </a:p>
        </p:txBody>
      </p:sp>
      <p:sp>
        <p:nvSpPr>
          <p:cNvPr id="4" name="TextBox 3"/>
          <p:cNvSpPr txBox="1"/>
          <p:nvPr/>
        </p:nvSpPr>
        <p:spPr>
          <a:xfrm>
            <a:off x="417514" y="6470960"/>
            <a:ext cx="6551981" cy="584776"/>
          </a:xfrm>
          <a:prstGeom prst="rect">
            <a:avLst/>
          </a:prstGeom>
          <a:noFill/>
        </p:spPr>
        <p:txBody>
          <a:bodyPr wrap="none" rtlCol="0">
            <a:spAutoFit/>
          </a:bodyPr>
          <a:lstStyle/>
          <a:p>
            <a:r>
              <a:rPr lang="en-US" sz="1400" dirty="0"/>
              <a:t>Newton, J.S., Todd, A. W., Horner, R.H., </a:t>
            </a:r>
            <a:r>
              <a:rPr lang="en-US" sz="1400" dirty="0" err="1"/>
              <a:t>Algozzine</a:t>
            </a:r>
            <a:r>
              <a:rPr lang="en-US" sz="1400" dirty="0"/>
              <a:t>, B., &amp; </a:t>
            </a:r>
            <a:r>
              <a:rPr lang="en-US" sz="1400" dirty="0" err="1"/>
              <a:t>Algozzine</a:t>
            </a:r>
            <a:r>
              <a:rPr lang="en-US" sz="1400" dirty="0"/>
              <a:t> K., 2010</a:t>
            </a:r>
          </a:p>
          <a:p>
            <a:endParaRPr lang="en-US" dirty="0"/>
          </a:p>
        </p:txBody>
      </p:sp>
    </p:spTree>
    <p:extLst>
      <p:ext uri="{BB962C8B-B14F-4D97-AF65-F5344CB8AC3E}">
        <p14:creationId xmlns:p14="http://schemas.microsoft.com/office/powerpoint/2010/main" val="22771872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084556"/>
          </a:xfrm>
        </p:spPr>
        <p:txBody>
          <a:bodyPr/>
          <a:lstStyle/>
          <a:p>
            <a:r>
              <a:rPr lang="en-US" dirty="0" smtClean="0"/>
              <a:t>1-2 year implementation plan</a:t>
            </a:r>
            <a:endParaRPr lang="en-US" dirty="0"/>
          </a:p>
        </p:txBody>
      </p:sp>
      <p:sp>
        <p:nvSpPr>
          <p:cNvPr id="4" name="Text Placeholder 3"/>
          <p:cNvSpPr>
            <a:spLocks noGrp="1"/>
          </p:cNvSpPr>
          <p:nvPr>
            <p:ph type="body" idx="1"/>
          </p:nvPr>
        </p:nvSpPr>
        <p:spPr>
          <a:xfrm>
            <a:off x="549274" y="1219980"/>
            <a:ext cx="3840480" cy="516386"/>
          </a:xfrm>
        </p:spPr>
        <p:txBody>
          <a:bodyPr/>
          <a:lstStyle/>
          <a:p>
            <a:r>
              <a:rPr lang="en-US" dirty="0" smtClean="0"/>
              <a:t>school</a:t>
            </a:r>
            <a:endParaRPr lang="en-US" dirty="0"/>
          </a:p>
        </p:txBody>
      </p:sp>
      <p:sp>
        <p:nvSpPr>
          <p:cNvPr id="3" name="Content Placeholder 2"/>
          <p:cNvSpPr>
            <a:spLocks noGrp="1"/>
          </p:cNvSpPr>
          <p:nvPr>
            <p:ph sz="half" idx="2"/>
          </p:nvPr>
        </p:nvSpPr>
        <p:spPr>
          <a:xfrm>
            <a:off x="549274" y="1736367"/>
            <a:ext cx="3840480" cy="4794445"/>
          </a:xfrm>
        </p:spPr>
        <p:txBody>
          <a:bodyPr>
            <a:normAutofit fontScale="70000" lnSpcReduction="20000"/>
          </a:bodyPr>
          <a:lstStyle/>
          <a:p>
            <a:r>
              <a:rPr lang="en-US" dirty="0" smtClean="0"/>
              <a:t>Timeline  for data collection.</a:t>
            </a:r>
          </a:p>
          <a:p>
            <a:r>
              <a:rPr lang="en-US" dirty="0" smtClean="0"/>
              <a:t>Professional development.</a:t>
            </a:r>
          </a:p>
          <a:p>
            <a:pPr lvl="1"/>
            <a:r>
              <a:rPr lang="en-US" dirty="0" smtClean="0"/>
              <a:t>Local and outside</a:t>
            </a:r>
          </a:p>
          <a:p>
            <a:r>
              <a:rPr lang="en-US" dirty="0" smtClean="0"/>
              <a:t>Refresher for all staff.</a:t>
            </a:r>
          </a:p>
          <a:p>
            <a:r>
              <a:rPr lang="en-US" dirty="0" smtClean="0"/>
              <a:t>Update lesson plans.</a:t>
            </a:r>
          </a:p>
          <a:p>
            <a:r>
              <a:rPr lang="en-US" dirty="0" smtClean="0"/>
              <a:t>Re-teach students behavior matrix.</a:t>
            </a:r>
          </a:p>
          <a:p>
            <a:r>
              <a:rPr lang="en-US" dirty="0" smtClean="0"/>
              <a:t>Reteach students/staff violation system.</a:t>
            </a:r>
          </a:p>
          <a:p>
            <a:r>
              <a:rPr lang="en-US" dirty="0" smtClean="0"/>
              <a:t>Review/revise student positive consequence systems.</a:t>
            </a:r>
          </a:p>
          <a:p>
            <a:r>
              <a:rPr lang="en-US" dirty="0"/>
              <a:t>Funding </a:t>
            </a:r>
            <a:r>
              <a:rPr lang="en-US" dirty="0" smtClean="0"/>
              <a:t>sources.</a:t>
            </a:r>
          </a:p>
          <a:p>
            <a:r>
              <a:rPr lang="en-US" dirty="0" smtClean="0"/>
              <a:t>Leadership team member changes</a:t>
            </a:r>
          </a:p>
          <a:p>
            <a:r>
              <a:rPr lang="en-US" dirty="0" smtClean="0"/>
              <a:t>Academic and behavior data.</a:t>
            </a:r>
          </a:p>
          <a:p>
            <a:r>
              <a:rPr lang="en-US" dirty="0" smtClean="0"/>
              <a:t>Staff appreciation.</a:t>
            </a:r>
            <a:endParaRPr lang="en-US" dirty="0"/>
          </a:p>
          <a:p>
            <a:endParaRPr lang="en-US" dirty="0"/>
          </a:p>
        </p:txBody>
      </p:sp>
      <p:sp>
        <p:nvSpPr>
          <p:cNvPr id="5" name="Text Placeholder 4"/>
          <p:cNvSpPr>
            <a:spLocks noGrp="1"/>
          </p:cNvSpPr>
          <p:nvPr>
            <p:ph type="body" sz="quarter" idx="3"/>
          </p:nvPr>
        </p:nvSpPr>
        <p:spPr>
          <a:xfrm>
            <a:off x="4751070" y="1219980"/>
            <a:ext cx="3840480" cy="516387"/>
          </a:xfrm>
        </p:spPr>
        <p:txBody>
          <a:bodyPr/>
          <a:lstStyle/>
          <a:p>
            <a:r>
              <a:rPr lang="en-US" dirty="0" smtClean="0"/>
              <a:t>community</a:t>
            </a:r>
            <a:endParaRPr lang="en-US" dirty="0"/>
          </a:p>
        </p:txBody>
      </p:sp>
      <p:sp>
        <p:nvSpPr>
          <p:cNvPr id="6" name="Content Placeholder 5"/>
          <p:cNvSpPr>
            <a:spLocks noGrp="1"/>
          </p:cNvSpPr>
          <p:nvPr>
            <p:ph sz="quarter" idx="4"/>
          </p:nvPr>
        </p:nvSpPr>
        <p:spPr>
          <a:xfrm>
            <a:off x="4751070" y="1736367"/>
            <a:ext cx="3840480" cy="4207233"/>
          </a:xfrm>
        </p:spPr>
        <p:txBody>
          <a:bodyPr/>
          <a:lstStyle/>
          <a:p>
            <a:r>
              <a:rPr lang="en-US" dirty="0" smtClean="0"/>
              <a:t>Connecting with behavior health agencies for tier 2 &amp; 3 support.</a:t>
            </a:r>
          </a:p>
          <a:p>
            <a:r>
              <a:rPr lang="en-US" dirty="0" smtClean="0"/>
              <a:t>Connecting and educating parents about SW-PBS.</a:t>
            </a:r>
          </a:p>
          <a:p>
            <a:r>
              <a:rPr lang="en-US" dirty="0" smtClean="0"/>
              <a:t>Matrix in non-school but school utilized areas.</a:t>
            </a:r>
          </a:p>
          <a:p>
            <a:r>
              <a:rPr lang="en-US" dirty="0" smtClean="0"/>
              <a:t>School networking.</a:t>
            </a:r>
          </a:p>
          <a:p>
            <a:r>
              <a:rPr lang="en-US" dirty="0" smtClean="0"/>
              <a:t>Board updates, etc.</a:t>
            </a:r>
          </a:p>
          <a:p>
            <a:r>
              <a:rPr lang="en-US" dirty="0" smtClean="0"/>
              <a:t>Community appreciation.</a:t>
            </a:r>
            <a:endParaRPr lang="en-US" dirty="0"/>
          </a:p>
        </p:txBody>
      </p:sp>
    </p:spTree>
    <p:extLst>
      <p:ext uri="{BB962C8B-B14F-4D97-AF65-F5344CB8AC3E}">
        <p14:creationId xmlns:p14="http://schemas.microsoft.com/office/powerpoint/2010/main" val="7440898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34963"/>
            <a:ext cx="8374063" cy="442912"/>
          </a:xfrm>
          <a:prstGeom prst="rect">
            <a:avLst/>
          </a:prstGeom>
        </p:spPr>
        <p:txBody>
          <a:bodyPr>
            <a:normAutofit fontScale="67500" lnSpcReduction="20000"/>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000" dirty="0" smtClean="0">
                <a:latin typeface="Arial" pitchFamily="29" charset="0"/>
                <a:ea typeface="MS PGothic" pitchFamily="34" charset="-128"/>
                <a:cs typeface="MS PGothic" pitchFamily="34" charset="-128"/>
              </a:rPr>
              <a:t>Stages of Implementation</a:t>
            </a:r>
            <a:endParaRPr lang="en-US" sz="4000" dirty="0">
              <a:latin typeface="Arial" pitchFamily="29" charset="0"/>
              <a:ea typeface="MS PGothic" pitchFamily="34" charset="-128"/>
              <a:cs typeface="MS PGothic" pitchFamily="34" charset="-128"/>
            </a:endParaRPr>
          </a:p>
        </p:txBody>
      </p:sp>
      <p:sp>
        <p:nvSpPr>
          <p:cNvPr id="6" name="Rectangle 2"/>
          <p:cNvSpPr>
            <a:spLocks noChangeArrowheads="1"/>
          </p:cNvSpPr>
          <p:nvPr/>
        </p:nvSpPr>
        <p:spPr bwMode="auto">
          <a:xfrm>
            <a:off x="50800" y="1233488"/>
            <a:ext cx="1809750" cy="2576512"/>
          </a:xfrm>
          <a:prstGeom prst="rect">
            <a:avLst/>
          </a:prstGeom>
          <a:solidFill>
            <a:srgbClr val="FF0000"/>
          </a:solidFill>
          <a:ln w="15875">
            <a:solidFill>
              <a:schemeClr val="tx1"/>
            </a:solidFill>
            <a:round/>
            <a:headEnd/>
            <a:tailEnd/>
          </a:ln>
        </p:spPr>
        <p:txBody>
          <a:bodyPr>
            <a:prstTxWarp prst="textNoShape">
              <a:avLst/>
            </a:prstTxWarp>
          </a:bodyPr>
          <a:lstStyle/>
          <a:p>
            <a:pPr algn="ctr"/>
            <a:r>
              <a:rPr lang="en-US" dirty="0">
                <a:ea typeface="Arial" pitchFamily="29" charset="0"/>
                <a:cs typeface="Arial" pitchFamily="29" charset="0"/>
              </a:rPr>
              <a:t>Exploration</a:t>
            </a:r>
            <a:r>
              <a:rPr lang="en-US" dirty="0" smtClean="0">
                <a:ea typeface="Arial" pitchFamily="29" charset="0"/>
                <a:cs typeface="Arial" pitchFamily="29" charset="0"/>
              </a:rPr>
              <a:t>/ Adoption</a:t>
            </a:r>
            <a:endParaRPr lang="en-US" dirty="0">
              <a:ea typeface="Arial" pitchFamily="29" charset="0"/>
              <a:cs typeface="Arial" pitchFamily="29" charset="0"/>
            </a:endParaRPr>
          </a:p>
        </p:txBody>
      </p:sp>
      <p:sp>
        <p:nvSpPr>
          <p:cNvPr id="7" name="Rectangle 3"/>
          <p:cNvSpPr>
            <a:spLocks noChangeArrowheads="1"/>
          </p:cNvSpPr>
          <p:nvPr/>
        </p:nvSpPr>
        <p:spPr bwMode="auto">
          <a:xfrm>
            <a:off x="1857375" y="1641475"/>
            <a:ext cx="1808163" cy="2576513"/>
          </a:xfrm>
          <a:prstGeom prst="rect">
            <a:avLst/>
          </a:prstGeom>
          <a:solidFill>
            <a:srgbClr val="FF6600"/>
          </a:solidFill>
          <a:ln w="15875">
            <a:solidFill>
              <a:schemeClr val="tx1"/>
            </a:solidFill>
            <a:round/>
            <a:headEnd/>
            <a:tailEnd/>
          </a:ln>
        </p:spPr>
        <p:txBody>
          <a:bodyPr>
            <a:prstTxWarp prst="textNoShape">
              <a:avLst/>
            </a:prstTxWarp>
          </a:bodyPr>
          <a:lstStyle/>
          <a:p>
            <a:pPr algn="ctr"/>
            <a:r>
              <a:rPr lang="en-US" dirty="0">
                <a:ea typeface="Arial" pitchFamily="29" charset="0"/>
                <a:cs typeface="Arial" pitchFamily="29" charset="0"/>
              </a:rPr>
              <a:t>Installation</a:t>
            </a:r>
          </a:p>
        </p:txBody>
      </p:sp>
      <p:sp>
        <p:nvSpPr>
          <p:cNvPr id="8" name="Rectangle 4"/>
          <p:cNvSpPr>
            <a:spLocks noChangeArrowheads="1"/>
          </p:cNvSpPr>
          <p:nvPr/>
        </p:nvSpPr>
        <p:spPr bwMode="auto">
          <a:xfrm>
            <a:off x="3665538" y="1928813"/>
            <a:ext cx="1809750" cy="2576512"/>
          </a:xfrm>
          <a:prstGeom prst="rect">
            <a:avLst/>
          </a:prstGeom>
          <a:solidFill>
            <a:srgbClr val="FFFF00"/>
          </a:solidFill>
          <a:ln w="15875">
            <a:solidFill>
              <a:schemeClr val="tx1"/>
            </a:solidFill>
            <a:round/>
            <a:headEnd/>
            <a:tailEnd/>
          </a:ln>
        </p:spPr>
        <p:txBody>
          <a:bodyPr>
            <a:prstTxWarp prst="textNoShape">
              <a:avLst/>
            </a:prstTxWarp>
          </a:bodyPr>
          <a:lstStyle/>
          <a:p>
            <a:pPr algn="ctr"/>
            <a:r>
              <a:rPr lang="en-US" dirty="0">
                <a:ea typeface="Arial" pitchFamily="29" charset="0"/>
                <a:cs typeface="Arial" pitchFamily="29" charset="0"/>
              </a:rPr>
              <a:t>Initial Implementation</a:t>
            </a:r>
          </a:p>
        </p:txBody>
      </p:sp>
      <p:sp>
        <p:nvSpPr>
          <p:cNvPr id="9" name="Rectangle 5"/>
          <p:cNvSpPr>
            <a:spLocks noChangeArrowheads="1"/>
          </p:cNvSpPr>
          <p:nvPr/>
        </p:nvSpPr>
        <p:spPr bwMode="auto">
          <a:xfrm>
            <a:off x="5472113" y="2300288"/>
            <a:ext cx="1808162" cy="2576512"/>
          </a:xfrm>
          <a:prstGeom prst="rect">
            <a:avLst/>
          </a:prstGeom>
          <a:solidFill>
            <a:srgbClr val="00FF00"/>
          </a:solidFill>
          <a:ln w="15875">
            <a:solidFill>
              <a:schemeClr val="tx1"/>
            </a:solidFill>
            <a:round/>
            <a:headEnd/>
            <a:tailEnd/>
          </a:ln>
        </p:spPr>
        <p:txBody>
          <a:bodyPr>
            <a:prstTxWarp prst="textNoShape">
              <a:avLst/>
            </a:prstTxWarp>
          </a:bodyPr>
          <a:lstStyle/>
          <a:p>
            <a:pPr algn="ctr"/>
            <a:r>
              <a:rPr lang="en-US" dirty="0" smtClean="0">
                <a:ea typeface="Arial" pitchFamily="29" charset="0"/>
                <a:cs typeface="Arial" pitchFamily="29" charset="0"/>
              </a:rPr>
              <a:t>Full Implementation</a:t>
            </a:r>
            <a:endParaRPr lang="en-US" dirty="0">
              <a:ea typeface="Arial" pitchFamily="29" charset="0"/>
              <a:cs typeface="Arial" pitchFamily="29" charset="0"/>
            </a:endParaRPr>
          </a:p>
        </p:txBody>
      </p:sp>
      <p:sp>
        <p:nvSpPr>
          <p:cNvPr id="10" name="Rectangle 6"/>
          <p:cNvSpPr>
            <a:spLocks noChangeArrowheads="1"/>
          </p:cNvSpPr>
          <p:nvPr/>
        </p:nvSpPr>
        <p:spPr bwMode="auto">
          <a:xfrm>
            <a:off x="7286625" y="2695575"/>
            <a:ext cx="1809750" cy="2576513"/>
          </a:xfrm>
          <a:prstGeom prst="rect">
            <a:avLst/>
          </a:prstGeom>
          <a:solidFill>
            <a:srgbClr val="00FFFF"/>
          </a:solidFill>
          <a:ln w="15875">
            <a:solidFill>
              <a:schemeClr val="tx1"/>
            </a:solidFill>
            <a:round/>
            <a:headEnd/>
            <a:tailEnd/>
          </a:ln>
        </p:spPr>
        <p:txBody>
          <a:bodyPr>
            <a:prstTxWarp prst="textNoShape">
              <a:avLst/>
            </a:prstTxWarp>
          </a:bodyPr>
          <a:lstStyle/>
          <a:p>
            <a:pPr algn="ctr"/>
            <a:r>
              <a:rPr lang="en-US" dirty="0" smtClean="0">
                <a:ea typeface="Arial" pitchFamily="29" charset="0"/>
                <a:cs typeface="Arial" pitchFamily="29" charset="0"/>
              </a:rPr>
              <a:t>Innovation and Sustainability </a:t>
            </a:r>
            <a:endParaRPr lang="en-US" dirty="0">
              <a:ea typeface="Arial" pitchFamily="29" charset="0"/>
              <a:cs typeface="Arial" pitchFamily="29" charset="0"/>
            </a:endParaRPr>
          </a:p>
        </p:txBody>
      </p:sp>
      <p:sp>
        <p:nvSpPr>
          <p:cNvPr id="11" name="TextBox 27"/>
          <p:cNvSpPr txBox="1">
            <a:spLocks noChangeArrowheads="1"/>
          </p:cNvSpPr>
          <p:nvPr/>
        </p:nvSpPr>
        <p:spPr bwMode="auto">
          <a:xfrm>
            <a:off x="1901825" y="2433638"/>
            <a:ext cx="1736725" cy="1200150"/>
          </a:xfrm>
          <a:prstGeom prst="rect">
            <a:avLst/>
          </a:prstGeom>
          <a:solidFill>
            <a:schemeClr val="accent6">
              <a:lumMod val="60000"/>
              <a:lumOff val="40000"/>
            </a:schemeClr>
          </a:solidFill>
          <a:ln w="9525">
            <a:solidFill>
              <a:schemeClr val="tx1"/>
            </a:solidFill>
            <a:miter lim="800000"/>
            <a:headEnd/>
            <a:tailEnd/>
          </a:ln>
        </p:spPr>
        <p:txBody>
          <a:bodyPr>
            <a:prstTxWarp prst="textNoShape">
              <a:avLst/>
            </a:prstTxWarp>
            <a:spAutoFit/>
          </a:bodyPr>
          <a:lstStyle/>
          <a:p>
            <a:pPr algn="ctr"/>
            <a:r>
              <a:rPr lang="en-US" dirty="0">
                <a:latin typeface="Arial" pitchFamily="29" charset="0"/>
                <a:ea typeface="MS PGothic" pitchFamily="34" charset="-128"/>
                <a:cs typeface="MS PGothic" pitchFamily="34" charset="-128"/>
              </a:rPr>
              <a:t>Establish Leadership Teams, Set Up Data Systems</a:t>
            </a:r>
          </a:p>
        </p:txBody>
      </p:sp>
      <p:sp>
        <p:nvSpPr>
          <p:cNvPr id="12" name="TextBox 28"/>
          <p:cNvSpPr txBox="1">
            <a:spLocks noChangeArrowheads="1"/>
          </p:cNvSpPr>
          <p:nvPr/>
        </p:nvSpPr>
        <p:spPr bwMode="auto">
          <a:xfrm>
            <a:off x="71438" y="2027238"/>
            <a:ext cx="1738312" cy="646112"/>
          </a:xfrm>
          <a:prstGeom prst="rect">
            <a:avLst/>
          </a:prstGeom>
          <a:solidFill>
            <a:srgbClr val="FF0000"/>
          </a:solidFill>
          <a:ln w="9525">
            <a:solidFill>
              <a:schemeClr val="tx1"/>
            </a:solidFill>
            <a:miter lim="800000"/>
            <a:headEnd/>
            <a:tailEnd/>
          </a:ln>
        </p:spPr>
        <p:txBody>
          <a:bodyPr>
            <a:prstTxWarp prst="textNoShape">
              <a:avLst/>
            </a:prstTxWarp>
            <a:spAutoFit/>
          </a:bodyPr>
          <a:lstStyle/>
          <a:p>
            <a:pPr algn="ctr"/>
            <a:r>
              <a:rPr lang="en-US" dirty="0">
                <a:latin typeface="Arial" pitchFamily="29" charset="0"/>
                <a:ea typeface="MS PGothic" pitchFamily="34" charset="-128"/>
                <a:cs typeface="MS PGothic" pitchFamily="34" charset="-128"/>
              </a:rPr>
              <a:t>Development Commitment</a:t>
            </a:r>
          </a:p>
        </p:txBody>
      </p:sp>
      <p:sp>
        <p:nvSpPr>
          <p:cNvPr id="13" name="TextBox 29"/>
          <p:cNvSpPr txBox="1">
            <a:spLocks noChangeArrowheads="1"/>
          </p:cNvSpPr>
          <p:nvPr/>
        </p:nvSpPr>
        <p:spPr bwMode="auto">
          <a:xfrm>
            <a:off x="3722688" y="2720975"/>
            <a:ext cx="1736725" cy="1200150"/>
          </a:xfrm>
          <a:prstGeom prst="rect">
            <a:avLst/>
          </a:prstGeom>
          <a:solidFill>
            <a:srgbClr val="FFFF00"/>
          </a:solidFill>
          <a:ln w="9525">
            <a:solidFill>
              <a:schemeClr val="tx1"/>
            </a:solidFill>
            <a:miter lim="800000"/>
            <a:headEnd/>
            <a:tailEnd/>
          </a:ln>
        </p:spPr>
        <p:txBody>
          <a:bodyPr>
            <a:prstTxWarp prst="textNoShape">
              <a:avLst/>
            </a:prstTxWarp>
            <a:spAutoFit/>
          </a:bodyPr>
          <a:lstStyle/>
          <a:p>
            <a:pPr algn="ctr"/>
            <a:r>
              <a:rPr lang="en-US" dirty="0">
                <a:latin typeface="Arial" pitchFamily="29" charset="0"/>
                <a:ea typeface="MS PGothic" pitchFamily="34" charset="-128"/>
                <a:cs typeface="MS PGothic" pitchFamily="34" charset="-128"/>
              </a:rPr>
              <a:t>Provide Significant Support to Implementers</a:t>
            </a:r>
          </a:p>
        </p:txBody>
      </p:sp>
      <p:sp>
        <p:nvSpPr>
          <p:cNvPr id="14" name="TextBox 30"/>
          <p:cNvSpPr txBox="1">
            <a:spLocks noChangeArrowheads="1"/>
          </p:cNvSpPr>
          <p:nvPr/>
        </p:nvSpPr>
        <p:spPr bwMode="auto">
          <a:xfrm>
            <a:off x="5516563" y="3092450"/>
            <a:ext cx="1736725" cy="1200150"/>
          </a:xfrm>
          <a:prstGeom prst="rect">
            <a:avLst/>
          </a:prstGeom>
          <a:solidFill>
            <a:schemeClr val="bg2">
              <a:lumMod val="60000"/>
              <a:lumOff val="40000"/>
            </a:schemeClr>
          </a:solidFill>
          <a:ln w="9525">
            <a:solidFill>
              <a:schemeClr val="tx1"/>
            </a:solidFill>
            <a:miter lim="800000"/>
            <a:headEnd/>
            <a:tailEnd/>
          </a:ln>
        </p:spPr>
        <p:txBody>
          <a:bodyPr>
            <a:prstTxWarp prst="textNoShape">
              <a:avLst/>
            </a:prstTxWarp>
            <a:spAutoFit/>
          </a:bodyPr>
          <a:lstStyle/>
          <a:p>
            <a:pPr algn="ctr"/>
            <a:r>
              <a:rPr lang="en-US" dirty="0">
                <a:latin typeface="Arial" pitchFamily="29" charset="0"/>
                <a:ea typeface="MS PGothic" pitchFamily="34" charset="-128"/>
                <a:cs typeface="MS PGothic" pitchFamily="34" charset="-128"/>
              </a:rPr>
              <a:t>Embedding within Standard Practice</a:t>
            </a:r>
          </a:p>
        </p:txBody>
      </p:sp>
      <p:sp>
        <p:nvSpPr>
          <p:cNvPr id="15" name="TextBox 31"/>
          <p:cNvSpPr txBox="1">
            <a:spLocks noChangeArrowheads="1"/>
          </p:cNvSpPr>
          <p:nvPr/>
        </p:nvSpPr>
        <p:spPr bwMode="auto">
          <a:xfrm>
            <a:off x="7323138" y="3489325"/>
            <a:ext cx="1736725" cy="1200150"/>
          </a:xfrm>
          <a:prstGeom prst="rect">
            <a:avLst/>
          </a:prstGeom>
          <a:solidFill>
            <a:srgbClr val="00B0F0"/>
          </a:solidFill>
          <a:ln w="9525">
            <a:solidFill>
              <a:schemeClr val="tx1"/>
            </a:solidFill>
            <a:miter lim="800000"/>
            <a:headEnd/>
            <a:tailEnd/>
          </a:ln>
        </p:spPr>
        <p:txBody>
          <a:bodyPr>
            <a:prstTxWarp prst="textNoShape">
              <a:avLst/>
            </a:prstTxWarp>
            <a:spAutoFit/>
          </a:bodyPr>
          <a:lstStyle/>
          <a:p>
            <a:pPr algn="ctr"/>
            <a:r>
              <a:rPr lang="en-US" dirty="0">
                <a:latin typeface="Arial" pitchFamily="29" charset="0"/>
                <a:ea typeface="MS PGothic" pitchFamily="34" charset="-128"/>
                <a:cs typeface="MS PGothic" pitchFamily="34" charset="-128"/>
              </a:rPr>
              <a:t>Improvements: Increase Efficiency and Effectiveness</a:t>
            </a:r>
          </a:p>
        </p:txBody>
      </p:sp>
      <p:sp>
        <p:nvSpPr>
          <p:cNvPr id="19" name="Explosion 1 18"/>
          <p:cNvSpPr/>
          <p:nvPr/>
        </p:nvSpPr>
        <p:spPr>
          <a:xfrm>
            <a:off x="5257800" y="914400"/>
            <a:ext cx="1447800" cy="914400"/>
          </a:xfrm>
          <a:prstGeom prst="irregularSeal1">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2-3 yrs</a:t>
            </a:r>
            <a:endParaRPr lang="en-US" dirty="0"/>
          </a:p>
        </p:txBody>
      </p:sp>
      <p:sp>
        <p:nvSpPr>
          <p:cNvPr id="20" name="Left Brace 19"/>
          <p:cNvSpPr/>
          <p:nvPr/>
        </p:nvSpPr>
        <p:spPr>
          <a:xfrm rot="5905516">
            <a:off x="5143994" y="1639823"/>
            <a:ext cx="764940" cy="683333"/>
          </a:xfrm>
          <a:prstGeom prst="leftBrace">
            <a:avLst>
              <a:gd name="adj1" fmla="val 0"/>
              <a:gd name="adj2" fmla="val 436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a:off x="6096000" y="6324600"/>
            <a:ext cx="1518364" cy="230832"/>
          </a:xfrm>
          <a:prstGeom prst="rect">
            <a:avLst/>
          </a:prstGeom>
          <a:noFill/>
        </p:spPr>
        <p:txBody>
          <a:bodyPr wrap="none" rtlCol="0">
            <a:spAutoFit/>
          </a:bodyPr>
          <a:lstStyle/>
          <a:p>
            <a:r>
              <a:rPr lang="en-US" sz="900" dirty="0" smtClean="0"/>
              <a:t>Adapted from www.pbis.org</a:t>
            </a:r>
            <a:endParaRPr lang="en-US" sz="900" dirty="0"/>
          </a:p>
        </p:txBody>
      </p:sp>
      <p:sp>
        <p:nvSpPr>
          <p:cNvPr id="2" name="Up Arrow 1"/>
          <p:cNvSpPr/>
          <p:nvPr/>
        </p:nvSpPr>
        <p:spPr>
          <a:xfrm>
            <a:off x="1337859" y="4641487"/>
            <a:ext cx="2644049" cy="1681807"/>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We  are here!</a:t>
            </a:r>
            <a:endParaRPr lang="en-US" dirty="0"/>
          </a:p>
        </p:txBody>
      </p:sp>
    </p:spTree>
    <p:extLst>
      <p:ext uri="{BB962C8B-B14F-4D97-AF65-F5344CB8AC3E}">
        <p14:creationId xmlns:p14="http://schemas.microsoft.com/office/powerpoint/2010/main" val="41306484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4" y="107576"/>
            <a:ext cx="8778875" cy="1336956"/>
          </a:xfrm>
        </p:spPr>
        <p:txBody>
          <a:bodyPr/>
          <a:lstStyle/>
          <a:p>
            <a:r>
              <a:rPr lang="en-US" sz="4000" dirty="0" smtClean="0"/>
              <a:t>SW-PBS Leadership Team Meets </a:t>
            </a:r>
            <a:r>
              <a:rPr lang="en-US" sz="4000" dirty="0"/>
              <a:t>Frequently</a:t>
            </a:r>
          </a:p>
        </p:txBody>
      </p:sp>
      <p:sp>
        <p:nvSpPr>
          <p:cNvPr id="3" name="Content Placeholder 2"/>
          <p:cNvSpPr>
            <a:spLocks noGrp="1"/>
          </p:cNvSpPr>
          <p:nvPr>
            <p:ph idx="1"/>
          </p:nvPr>
        </p:nvSpPr>
        <p:spPr/>
        <p:txBody>
          <a:bodyPr>
            <a:normAutofit/>
          </a:bodyPr>
          <a:lstStyle/>
          <a:p>
            <a:pPr>
              <a:defRPr/>
            </a:pPr>
            <a:r>
              <a:rPr lang="en-US" dirty="0" smtClean="0">
                <a:solidFill>
                  <a:srgbClr val="7F7F7F"/>
                </a:solidFill>
              </a:rPr>
              <a:t>Team </a:t>
            </a:r>
            <a:r>
              <a:rPr lang="en-US" dirty="0">
                <a:solidFill>
                  <a:srgbClr val="7F7F7F"/>
                </a:solidFill>
              </a:rPr>
              <a:t>should meet at least once a month to:</a:t>
            </a:r>
          </a:p>
          <a:p>
            <a:pPr lvl="1">
              <a:buClr>
                <a:srgbClr val="003082"/>
              </a:buClr>
              <a:buFontTx/>
              <a:buChar char="•"/>
              <a:defRPr/>
            </a:pPr>
            <a:r>
              <a:rPr lang="en-US" dirty="0">
                <a:solidFill>
                  <a:srgbClr val="7F7F7F"/>
                </a:solidFill>
              </a:rPr>
              <a:t>Analyze </a:t>
            </a:r>
            <a:r>
              <a:rPr lang="en-US" dirty="0" smtClean="0">
                <a:solidFill>
                  <a:srgbClr val="7F7F7F"/>
                </a:solidFill>
              </a:rPr>
              <a:t>real time behavior and academic data.</a:t>
            </a:r>
            <a:endParaRPr lang="en-US" dirty="0">
              <a:solidFill>
                <a:srgbClr val="7F7F7F"/>
              </a:solidFill>
            </a:endParaRPr>
          </a:p>
          <a:p>
            <a:pPr lvl="1">
              <a:buClr>
                <a:srgbClr val="003082"/>
              </a:buClr>
              <a:buFontTx/>
              <a:buChar char="•"/>
              <a:defRPr/>
            </a:pPr>
            <a:r>
              <a:rPr lang="en-US" dirty="0" smtClean="0">
                <a:solidFill>
                  <a:srgbClr val="7F7F7F"/>
                </a:solidFill>
              </a:rPr>
              <a:t>Review effectiveness of the </a:t>
            </a:r>
            <a:r>
              <a:rPr lang="en-US" dirty="0">
                <a:solidFill>
                  <a:srgbClr val="7F7F7F"/>
                </a:solidFill>
              </a:rPr>
              <a:t>existing </a:t>
            </a:r>
            <a:r>
              <a:rPr lang="en-US" dirty="0" smtClean="0">
                <a:solidFill>
                  <a:srgbClr val="7F7F7F"/>
                </a:solidFill>
              </a:rPr>
              <a:t>data/database.</a:t>
            </a:r>
          </a:p>
          <a:p>
            <a:pPr lvl="1">
              <a:buClr>
                <a:srgbClr val="003082"/>
              </a:buClr>
              <a:buFontTx/>
              <a:buChar char="•"/>
              <a:defRPr/>
            </a:pPr>
            <a:r>
              <a:rPr lang="en-US" dirty="0" smtClean="0">
                <a:solidFill>
                  <a:srgbClr val="7F7F7F"/>
                </a:solidFill>
              </a:rPr>
              <a:t>Problem</a:t>
            </a:r>
            <a:r>
              <a:rPr lang="en-US" dirty="0">
                <a:solidFill>
                  <a:srgbClr val="7F7F7F"/>
                </a:solidFill>
              </a:rPr>
              <a:t>-solve solutions to critical </a:t>
            </a:r>
            <a:r>
              <a:rPr lang="en-US" dirty="0" smtClean="0">
                <a:solidFill>
                  <a:srgbClr val="7F7F7F"/>
                </a:solidFill>
              </a:rPr>
              <a:t>issues.</a:t>
            </a:r>
            <a:endParaRPr lang="en-US" dirty="0">
              <a:solidFill>
                <a:srgbClr val="7F7F7F"/>
              </a:solidFill>
            </a:endParaRPr>
          </a:p>
          <a:p>
            <a:pPr lvl="1">
              <a:buClr>
                <a:srgbClr val="003082"/>
              </a:buClr>
              <a:buFontTx/>
              <a:buChar char="•"/>
              <a:defRPr/>
            </a:pPr>
            <a:r>
              <a:rPr lang="en-US" dirty="0">
                <a:solidFill>
                  <a:srgbClr val="7F7F7F"/>
                </a:solidFill>
              </a:rPr>
              <a:t>Begin to </a:t>
            </a:r>
            <a:r>
              <a:rPr lang="en-US" dirty="0" smtClean="0">
                <a:solidFill>
                  <a:srgbClr val="7F7F7F"/>
                </a:solidFill>
              </a:rPr>
              <a:t>formulate action plans.</a:t>
            </a:r>
          </a:p>
          <a:p>
            <a:pPr lvl="1">
              <a:buClr>
                <a:srgbClr val="003082"/>
              </a:buClr>
              <a:buFontTx/>
              <a:buChar char="•"/>
              <a:defRPr/>
            </a:pPr>
            <a:r>
              <a:rPr lang="en-US" dirty="0" smtClean="0">
                <a:solidFill>
                  <a:srgbClr val="7F7F7F"/>
                </a:solidFill>
              </a:rPr>
              <a:t>Promote communication among staff.</a:t>
            </a:r>
            <a:endParaRPr lang="en-US" dirty="0">
              <a:solidFill>
                <a:srgbClr val="7F7F7F"/>
              </a:solidFill>
            </a:endParaRPr>
          </a:p>
          <a:p>
            <a:pPr>
              <a:defRPr/>
            </a:pPr>
            <a:r>
              <a:rPr lang="en-US" dirty="0">
                <a:solidFill>
                  <a:srgbClr val="7F7F7F"/>
                </a:solidFill>
              </a:rPr>
              <a:t>Establish collaborative teaming approach.</a:t>
            </a:r>
          </a:p>
          <a:p>
            <a:pPr>
              <a:defRPr/>
            </a:pPr>
            <a:r>
              <a:rPr lang="en-US" dirty="0">
                <a:solidFill>
                  <a:srgbClr val="7F7F7F"/>
                </a:solidFill>
              </a:rPr>
              <a:t>During initial planning and implementation of Universal Supports, teams may need to meet more often.</a:t>
            </a:r>
          </a:p>
          <a:p>
            <a:pPr lvl="1">
              <a:buClr>
                <a:srgbClr val="003082"/>
              </a:buClr>
              <a:buFontTx/>
              <a:buChar char="•"/>
              <a:defRPr/>
            </a:pPr>
            <a:endParaRPr lang="en-US" dirty="0">
              <a:solidFill>
                <a:srgbClr val="7F7F7F"/>
              </a:solidFill>
            </a:endParaRPr>
          </a:p>
        </p:txBody>
      </p:sp>
      <p:sp>
        <p:nvSpPr>
          <p:cNvPr id="4" name="TextBox 3"/>
          <p:cNvSpPr txBox="1"/>
          <p:nvPr/>
        </p:nvSpPr>
        <p:spPr>
          <a:xfrm>
            <a:off x="549275" y="6366590"/>
            <a:ext cx="7719581" cy="307777"/>
          </a:xfrm>
          <a:prstGeom prst="rect">
            <a:avLst/>
          </a:prstGeom>
          <a:noFill/>
        </p:spPr>
        <p:txBody>
          <a:bodyPr wrap="none" rtlCol="0">
            <a:spAutoFit/>
          </a:bodyPr>
          <a:lstStyle/>
          <a:p>
            <a:r>
              <a:rPr lang="en-US" sz="1400" dirty="0" smtClean="0"/>
              <a:t>Adapted from Newton</a:t>
            </a:r>
            <a:r>
              <a:rPr lang="en-US" sz="1400" dirty="0"/>
              <a:t>, J.S., Todd, A. W., Horner, R.H., </a:t>
            </a:r>
            <a:r>
              <a:rPr lang="en-US" sz="1400" dirty="0" err="1"/>
              <a:t>Algozzine</a:t>
            </a:r>
            <a:r>
              <a:rPr lang="en-US" sz="1400" dirty="0"/>
              <a:t>, B., &amp; </a:t>
            </a:r>
            <a:r>
              <a:rPr lang="en-US" sz="1400" dirty="0" err="1"/>
              <a:t>Algozzine</a:t>
            </a:r>
            <a:r>
              <a:rPr lang="en-US" sz="1400" dirty="0"/>
              <a:t> K., 2010</a:t>
            </a:r>
          </a:p>
        </p:txBody>
      </p:sp>
    </p:spTree>
    <p:extLst>
      <p:ext uri="{BB962C8B-B14F-4D97-AF65-F5344CB8AC3E}">
        <p14:creationId xmlns:p14="http://schemas.microsoft.com/office/powerpoint/2010/main" val="37942003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Flow of the Meeting</a:t>
            </a:r>
          </a:p>
        </p:txBody>
      </p:sp>
      <p:sp>
        <p:nvSpPr>
          <p:cNvPr id="3" name="Content Placeholder 2"/>
          <p:cNvSpPr>
            <a:spLocks noGrp="1"/>
          </p:cNvSpPr>
          <p:nvPr>
            <p:ph idx="1"/>
          </p:nvPr>
        </p:nvSpPr>
        <p:spPr/>
        <p:txBody>
          <a:bodyPr>
            <a:normAutofit fontScale="85000" lnSpcReduction="10000"/>
          </a:bodyPr>
          <a:lstStyle/>
          <a:p>
            <a:pPr marL="514350" indent="-514350">
              <a:buFont typeface="Calibri" charset="0"/>
              <a:buAutoNum type="arabicPeriod"/>
            </a:pPr>
            <a:r>
              <a:rPr lang="en-US" dirty="0">
                <a:latin typeface="Calibri" charset="0"/>
              </a:rPr>
              <a:t>Attendance, roles for </a:t>
            </a:r>
            <a:r>
              <a:rPr lang="en-US" dirty="0" smtClean="0">
                <a:latin typeface="Calibri" charset="0"/>
              </a:rPr>
              <a:t>meeting.</a:t>
            </a:r>
            <a:endParaRPr lang="en-US" dirty="0">
              <a:latin typeface="Calibri" charset="0"/>
            </a:endParaRPr>
          </a:p>
          <a:p>
            <a:pPr marL="514350" indent="-514350">
              <a:buFont typeface="Calibri" charset="0"/>
              <a:buAutoNum type="arabicPeriod"/>
            </a:pPr>
            <a:r>
              <a:rPr lang="en-US" dirty="0" smtClean="0">
                <a:latin typeface="Calibri" charset="0"/>
              </a:rPr>
              <a:t>Review </a:t>
            </a:r>
            <a:r>
              <a:rPr lang="en-US" dirty="0">
                <a:latin typeface="Calibri" charset="0"/>
              </a:rPr>
              <a:t>agenda for </a:t>
            </a:r>
            <a:r>
              <a:rPr lang="en-US" dirty="0" smtClean="0">
                <a:latin typeface="Calibri" charset="0"/>
              </a:rPr>
              <a:t>meeting.</a:t>
            </a:r>
            <a:endParaRPr lang="en-US" dirty="0">
              <a:latin typeface="Calibri" charset="0"/>
            </a:endParaRPr>
          </a:p>
          <a:p>
            <a:pPr marL="514350" indent="-514350">
              <a:buFont typeface="Calibri" charset="0"/>
              <a:buAutoNum type="arabicPeriod"/>
            </a:pPr>
            <a:r>
              <a:rPr lang="en-US" dirty="0">
                <a:latin typeface="Calibri" charset="0"/>
              </a:rPr>
              <a:t>Review/status update of previous meeting </a:t>
            </a:r>
            <a:r>
              <a:rPr lang="en-US" dirty="0" smtClean="0">
                <a:latin typeface="Calibri" charset="0"/>
              </a:rPr>
              <a:t>minutes.</a:t>
            </a:r>
            <a:endParaRPr lang="en-US" dirty="0">
              <a:latin typeface="Calibri" charset="0"/>
            </a:endParaRPr>
          </a:p>
          <a:p>
            <a:pPr marL="514350" indent="-514350">
              <a:buFont typeface="Calibri" charset="0"/>
              <a:buAutoNum type="arabicPeriod"/>
            </a:pPr>
            <a:r>
              <a:rPr lang="en-US" dirty="0">
                <a:latin typeface="Calibri" charset="0"/>
              </a:rPr>
              <a:t>Review data &amp; </a:t>
            </a:r>
            <a:r>
              <a:rPr lang="en-US" dirty="0" smtClean="0">
                <a:latin typeface="Calibri" charset="0"/>
              </a:rPr>
              <a:t>problem </a:t>
            </a:r>
            <a:r>
              <a:rPr lang="en-US" dirty="0">
                <a:latin typeface="Calibri" charset="0"/>
              </a:rPr>
              <a:t>solving </a:t>
            </a:r>
            <a:r>
              <a:rPr lang="en-US" dirty="0" smtClean="0">
                <a:latin typeface="Calibri" charset="0"/>
              </a:rPr>
              <a:t>to </a:t>
            </a:r>
            <a:r>
              <a:rPr lang="en-US" dirty="0">
                <a:latin typeface="Calibri" charset="0"/>
              </a:rPr>
              <a:t>prompt the development of a </a:t>
            </a:r>
            <a:r>
              <a:rPr lang="en-US" dirty="0" smtClean="0">
                <a:latin typeface="Calibri" charset="0"/>
              </a:rPr>
              <a:t>comprehensive </a:t>
            </a:r>
            <a:r>
              <a:rPr lang="en-US" dirty="0">
                <a:latin typeface="Calibri" charset="0"/>
              </a:rPr>
              <a:t>action </a:t>
            </a:r>
            <a:r>
              <a:rPr lang="en-US" dirty="0" smtClean="0">
                <a:latin typeface="Calibri" charset="0"/>
              </a:rPr>
              <a:t>plan.</a:t>
            </a:r>
          </a:p>
          <a:p>
            <a:pPr marL="514350" indent="-514350">
              <a:buFont typeface="Calibri" charset="0"/>
              <a:buAutoNum type="arabicPeriod"/>
            </a:pPr>
            <a:r>
              <a:rPr lang="en-US" dirty="0" smtClean="0">
                <a:latin typeface="Calibri" charset="0"/>
              </a:rPr>
              <a:t>Assign tasks for next meeting with due dates and person responsible.</a:t>
            </a:r>
            <a:endParaRPr lang="en-US" dirty="0">
              <a:latin typeface="Calibri" charset="0"/>
            </a:endParaRPr>
          </a:p>
          <a:p>
            <a:pPr marL="514350" indent="-514350">
              <a:buFont typeface="Calibri" charset="0"/>
              <a:buAutoNum type="arabicPeriod"/>
            </a:pPr>
            <a:r>
              <a:rPr lang="en-US" dirty="0" smtClean="0">
                <a:latin typeface="Calibri" charset="0"/>
              </a:rPr>
              <a:t>Team evaluation of meeting.</a:t>
            </a:r>
            <a:endParaRPr lang="en-US" dirty="0">
              <a:latin typeface="Calibri" charset="0"/>
            </a:endParaRPr>
          </a:p>
          <a:p>
            <a:pPr marL="514350" indent="-514350">
              <a:buFont typeface="Calibri" charset="0"/>
              <a:buAutoNum type="arabicPeriod"/>
            </a:pPr>
            <a:r>
              <a:rPr lang="en-US" dirty="0" smtClean="0">
                <a:latin typeface="Calibri" charset="0"/>
              </a:rPr>
              <a:t>Storage and dissemination </a:t>
            </a:r>
            <a:r>
              <a:rPr lang="en-US" dirty="0">
                <a:latin typeface="Calibri" charset="0"/>
              </a:rPr>
              <a:t>of meeting </a:t>
            </a:r>
            <a:r>
              <a:rPr lang="en-US" dirty="0" smtClean="0">
                <a:latin typeface="Calibri" charset="0"/>
              </a:rPr>
              <a:t>minutes.</a:t>
            </a:r>
          </a:p>
          <a:p>
            <a:pPr marL="514350" indent="-514350">
              <a:buFont typeface="Calibri" charset="0"/>
              <a:buAutoNum type="arabicPeriod"/>
            </a:pPr>
            <a:r>
              <a:rPr lang="en-US" dirty="0">
                <a:latin typeface="Calibri" charset="0"/>
              </a:rPr>
              <a:t>Next meeting </a:t>
            </a:r>
            <a:r>
              <a:rPr lang="en-US" dirty="0" smtClean="0">
                <a:latin typeface="Calibri" charset="0"/>
              </a:rPr>
              <a:t>scheduled.</a:t>
            </a:r>
            <a:endParaRPr lang="en-US" dirty="0">
              <a:latin typeface="Calibri" charset="0"/>
            </a:endParaRPr>
          </a:p>
          <a:p>
            <a:pPr marL="514350" indent="-514350">
              <a:buFont typeface="Calibri" charset="0"/>
              <a:buAutoNum type="arabicPeriod"/>
            </a:pPr>
            <a:endParaRPr lang="en-US" dirty="0"/>
          </a:p>
        </p:txBody>
      </p:sp>
      <p:sp>
        <p:nvSpPr>
          <p:cNvPr id="4" name="TextBox 3"/>
          <p:cNvSpPr txBox="1"/>
          <p:nvPr/>
        </p:nvSpPr>
        <p:spPr>
          <a:xfrm>
            <a:off x="539289" y="6331800"/>
            <a:ext cx="6551981" cy="584776"/>
          </a:xfrm>
          <a:prstGeom prst="rect">
            <a:avLst/>
          </a:prstGeom>
          <a:noFill/>
        </p:spPr>
        <p:txBody>
          <a:bodyPr wrap="none" rtlCol="0">
            <a:spAutoFit/>
          </a:bodyPr>
          <a:lstStyle/>
          <a:p>
            <a:r>
              <a:rPr lang="en-US" sz="1400" dirty="0"/>
              <a:t>Newton, J.S., Todd, A. W., Horner, R.H., </a:t>
            </a:r>
            <a:r>
              <a:rPr lang="en-US" sz="1400" dirty="0" err="1"/>
              <a:t>Algozzine</a:t>
            </a:r>
            <a:r>
              <a:rPr lang="en-US" sz="1400" dirty="0"/>
              <a:t>, B., &amp; </a:t>
            </a:r>
            <a:r>
              <a:rPr lang="en-US" sz="1400" dirty="0" err="1"/>
              <a:t>Algozzine</a:t>
            </a:r>
            <a:r>
              <a:rPr lang="en-US" sz="1400" dirty="0"/>
              <a:t> K., 2010</a:t>
            </a:r>
          </a:p>
          <a:p>
            <a:endParaRPr lang="en-US" dirty="0"/>
          </a:p>
        </p:txBody>
      </p:sp>
    </p:spTree>
    <p:extLst>
      <p:ext uri="{BB962C8B-B14F-4D97-AF65-F5344CB8AC3E}">
        <p14:creationId xmlns:p14="http://schemas.microsoft.com/office/powerpoint/2010/main" val="21906273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Suggested agenda items</a:t>
            </a:r>
            <a:endParaRPr lang="en-US" dirty="0"/>
          </a:p>
        </p:txBody>
      </p:sp>
      <p:sp>
        <p:nvSpPr>
          <p:cNvPr id="5" name="Content Placeholder 4"/>
          <p:cNvSpPr>
            <a:spLocks noGrp="1"/>
          </p:cNvSpPr>
          <p:nvPr>
            <p:ph idx="1"/>
          </p:nvPr>
        </p:nvSpPr>
        <p:spPr/>
        <p:txBody>
          <a:bodyPr>
            <a:normAutofit/>
          </a:bodyPr>
          <a:lstStyle/>
          <a:p>
            <a:r>
              <a:rPr lang="en-US" dirty="0" smtClean="0"/>
              <a:t>Review/updates from previous action plan.</a:t>
            </a:r>
          </a:p>
          <a:p>
            <a:r>
              <a:rPr lang="en-US" dirty="0" smtClean="0"/>
              <a:t>SW-PBS update of “8 steps” for Tier 1.</a:t>
            </a:r>
          </a:p>
          <a:p>
            <a:r>
              <a:rPr lang="en-US" dirty="0" smtClean="0"/>
              <a:t>Data review/analysis (see section --- of Leadership Manual)</a:t>
            </a:r>
          </a:p>
          <a:p>
            <a:r>
              <a:rPr lang="en-US" dirty="0" smtClean="0"/>
              <a:t>Data discussion (is there a problem)</a:t>
            </a:r>
          </a:p>
          <a:p>
            <a:r>
              <a:rPr lang="en-US" dirty="0" smtClean="0"/>
              <a:t>Action planning</a:t>
            </a:r>
          </a:p>
          <a:p>
            <a:pPr lvl="1"/>
            <a:r>
              <a:rPr lang="en-US" dirty="0"/>
              <a:t>I</a:t>
            </a:r>
            <a:r>
              <a:rPr lang="en-US" dirty="0" smtClean="0"/>
              <a:t>mplementation process</a:t>
            </a:r>
          </a:p>
          <a:p>
            <a:pPr lvl="1"/>
            <a:r>
              <a:rPr lang="en-US" dirty="0" smtClean="0"/>
              <a:t>Student need</a:t>
            </a:r>
          </a:p>
        </p:txBody>
      </p:sp>
      <p:sp>
        <p:nvSpPr>
          <p:cNvPr id="6" name="TextBox 5"/>
          <p:cNvSpPr txBox="1"/>
          <p:nvPr/>
        </p:nvSpPr>
        <p:spPr>
          <a:xfrm>
            <a:off x="7554669" y="6074406"/>
            <a:ext cx="1036882" cy="261610"/>
          </a:xfrm>
          <a:prstGeom prst="rect">
            <a:avLst/>
          </a:prstGeom>
          <a:noFill/>
        </p:spPr>
        <p:txBody>
          <a:bodyPr wrap="square" rtlCol="0">
            <a:spAutoFit/>
          </a:bodyPr>
          <a:lstStyle/>
          <a:p>
            <a:r>
              <a:rPr lang="en-US" sz="1100" dirty="0" smtClean="0"/>
              <a:t>lroth2012</a:t>
            </a:r>
            <a:endParaRPr lang="en-US" sz="1100" dirty="0"/>
          </a:p>
        </p:txBody>
      </p:sp>
    </p:spTree>
    <p:extLst>
      <p:ext uri="{BB962C8B-B14F-4D97-AF65-F5344CB8AC3E}">
        <p14:creationId xmlns:p14="http://schemas.microsoft.com/office/powerpoint/2010/main" val="25436770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Calibri" charset="0"/>
              </a:rPr>
              <a:t>What makes a successful meeting?</a:t>
            </a:r>
            <a:endParaRPr lang="en-US" dirty="0"/>
          </a:p>
        </p:txBody>
      </p:sp>
      <p:sp>
        <p:nvSpPr>
          <p:cNvPr id="5" name="Content Placeholder 4"/>
          <p:cNvSpPr>
            <a:spLocks noGrp="1"/>
          </p:cNvSpPr>
          <p:nvPr>
            <p:ph idx="1"/>
          </p:nvPr>
        </p:nvSpPr>
        <p:spPr/>
        <p:txBody>
          <a:bodyPr>
            <a:normAutofit fontScale="85000" lnSpcReduction="20000"/>
          </a:bodyPr>
          <a:lstStyle/>
          <a:p>
            <a:pPr indent="-347472">
              <a:spcBef>
                <a:spcPts val="800"/>
              </a:spcBef>
            </a:pPr>
            <a:r>
              <a:rPr lang="en-US" dirty="0">
                <a:solidFill>
                  <a:srgbClr val="7F7F7F"/>
                </a:solidFill>
                <a:latin typeface="Calibri" charset="0"/>
              </a:rPr>
              <a:t>Start &amp; end on </a:t>
            </a:r>
            <a:r>
              <a:rPr lang="en-US" dirty="0" smtClean="0">
                <a:solidFill>
                  <a:srgbClr val="7F7F7F"/>
                </a:solidFill>
                <a:latin typeface="Calibri" charset="0"/>
              </a:rPr>
              <a:t>time.</a:t>
            </a:r>
            <a:endParaRPr lang="en-US" dirty="0">
              <a:solidFill>
                <a:srgbClr val="7F7F7F"/>
              </a:solidFill>
              <a:latin typeface="Calibri" charset="0"/>
            </a:endParaRPr>
          </a:p>
          <a:p>
            <a:pPr indent="-347472">
              <a:spcBef>
                <a:spcPts val="800"/>
              </a:spcBef>
            </a:pPr>
            <a:r>
              <a:rPr lang="en-US" dirty="0">
                <a:solidFill>
                  <a:srgbClr val="7F7F7F"/>
                </a:solidFill>
                <a:latin typeface="Calibri" charset="0"/>
              </a:rPr>
              <a:t>75% of team members present &amp; engaged in topic(s</a:t>
            </a:r>
            <a:r>
              <a:rPr lang="en-US" dirty="0" smtClean="0">
                <a:solidFill>
                  <a:srgbClr val="7F7F7F"/>
                </a:solidFill>
                <a:latin typeface="Calibri" charset="0"/>
              </a:rPr>
              <a:t>).</a:t>
            </a:r>
            <a:endParaRPr lang="en-US" dirty="0">
              <a:solidFill>
                <a:srgbClr val="7F7F7F"/>
              </a:solidFill>
              <a:latin typeface="Calibri" charset="0"/>
            </a:endParaRPr>
          </a:p>
          <a:p>
            <a:pPr indent="-347472">
              <a:spcBef>
                <a:spcPts val="800"/>
              </a:spcBef>
            </a:pPr>
            <a:r>
              <a:rPr lang="en-US" dirty="0">
                <a:solidFill>
                  <a:srgbClr val="7F7F7F"/>
                </a:solidFill>
                <a:latin typeface="Calibri" charset="0"/>
              </a:rPr>
              <a:t>Agenda is used to guide meeting </a:t>
            </a:r>
            <a:r>
              <a:rPr lang="en-US" dirty="0" smtClean="0">
                <a:solidFill>
                  <a:srgbClr val="7F7F7F"/>
                </a:solidFill>
                <a:latin typeface="Calibri" charset="0"/>
              </a:rPr>
              <a:t>topics.</a:t>
            </a:r>
            <a:endParaRPr lang="en-US" dirty="0">
              <a:solidFill>
                <a:srgbClr val="7F7F7F"/>
              </a:solidFill>
              <a:latin typeface="Calibri" charset="0"/>
            </a:endParaRPr>
          </a:p>
          <a:p>
            <a:pPr indent="-347472">
              <a:spcBef>
                <a:spcPts val="800"/>
              </a:spcBef>
            </a:pPr>
            <a:r>
              <a:rPr lang="en-US" dirty="0">
                <a:solidFill>
                  <a:srgbClr val="7F7F7F"/>
                </a:solidFill>
                <a:latin typeface="Calibri" charset="0"/>
              </a:rPr>
              <a:t>System is used for monitoring progress of implemented solutions (review previous meeting minutes</a:t>
            </a:r>
            <a:r>
              <a:rPr lang="en-US" dirty="0" smtClean="0">
                <a:solidFill>
                  <a:srgbClr val="7F7F7F"/>
                </a:solidFill>
                <a:latin typeface="Calibri" charset="0"/>
              </a:rPr>
              <a:t>).</a:t>
            </a:r>
            <a:endParaRPr lang="en-US" dirty="0">
              <a:solidFill>
                <a:srgbClr val="7F7F7F"/>
              </a:solidFill>
              <a:latin typeface="Calibri" charset="0"/>
            </a:endParaRPr>
          </a:p>
          <a:p>
            <a:pPr indent="-347472">
              <a:spcBef>
                <a:spcPts val="800"/>
              </a:spcBef>
            </a:pPr>
            <a:r>
              <a:rPr lang="en-US" dirty="0">
                <a:solidFill>
                  <a:srgbClr val="7F7F7F"/>
                </a:solidFill>
                <a:latin typeface="Calibri" charset="0"/>
              </a:rPr>
              <a:t>System is used for documenting </a:t>
            </a:r>
            <a:r>
              <a:rPr lang="en-US" dirty="0" smtClean="0">
                <a:solidFill>
                  <a:srgbClr val="7F7F7F"/>
                </a:solidFill>
                <a:latin typeface="Calibri" charset="0"/>
              </a:rPr>
              <a:t>decisions.</a:t>
            </a:r>
            <a:endParaRPr lang="en-US" dirty="0">
              <a:solidFill>
                <a:srgbClr val="7F7F7F"/>
              </a:solidFill>
              <a:latin typeface="Calibri" charset="0"/>
            </a:endParaRPr>
          </a:p>
          <a:p>
            <a:pPr indent="-347472">
              <a:spcBef>
                <a:spcPts val="800"/>
              </a:spcBef>
            </a:pPr>
            <a:r>
              <a:rPr lang="en-US" dirty="0">
                <a:solidFill>
                  <a:srgbClr val="7F7F7F"/>
                </a:solidFill>
                <a:latin typeface="Calibri" charset="0"/>
              </a:rPr>
              <a:t>Facilitator, Minute Taker &amp; Data Analyst come prepared for meeting &amp; complete during the meeting </a:t>
            </a:r>
            <a:r>
              <a:rPr lang="en-US" dirty="0" smtClean="0">
                <a:solidFill>
                  <a:srgbClr val="7F7F7F"/>
                </a:solidFill>
                <a:latin typeface="Calibri" charset="0"/>
              </a:rPr>
              <a:t>responsibilities.</a:t>
            </a:r>
            <a:endParaRPr lang="en-US" dirty="0">
              <a:solidFill>
                <a:srgbClr val="7F7F7F"/>
              </a:solidFill>
              <a:latin typeface="Calibri" charset="0"/>
            </a:endParaRPr>
          </a:p>
          <a:p>
            <a:pPr indent="-347472">
              <a:spcBef>
                <a:spcPts val="800"/>
              </a:spcBef>
            </a:pPr>
            <a:r>
              <a:rPr lang="en-US" dirty="0">
                <a:solidFill>
                  <a:srgbClr val="7F7F7F"/>
                </a:solidFill>
                <a:latin typeface="Calibri" charset="0"/>
              </a:rPr>
              <a:t>Next meeting is </a:t>
            </a:r>
            <a:r>
              <a:rPr lang="en-US" dirty="0" smtClean="0">
                <a:solidFill>
                  <a:srgbClr val="7F7F7F"/>
                </a:solidFill>
                <a:latin typeface="Calibri" charset="0"/>
              </a:rPr>
              <a:t>scheduled.</a:t>
            </a:r>
            <a:endParaRPr lang="en-US" dirty="0">
              <a:solidFill>
                <a:srgbClr val="7F7F7F"/>
              </a:solidFill>
              <a:latin typeface="Calibri" charset="0"/>
            </a:endParaRPr>
          </a:p>
          <a:p>
            <a:pPr indent="-347472">
              <a:spcBef>
                <a:spcPts val="800"/>
              </a:spcBef>
            </a:pPr>
            <a:r>
              <a:rPr lang="en-US" dirty="0">
                <a:solidFill>
                  <a:srgbClr val="7F7F7F"/>
                </a:solidFill>
                <a:latin typeface="Calibri" charset="0"/>
              </a:rPr>
              <a:t>All regular team members (absent or present) get access to the meeting minutes w/n 24 hours of the </a:t>
            </a:r>
            <a:r>
              <a:rPr lang="en-US" dirty="0" smtClean="0">
                <a:solidFill>
                  <a:srgbClr val="7F7F7F"/>
                </a:solidFill>
                <a:latin typeface="Calibri" charset="0"/>
              </a:rPr>
              <a:t>meeting.</a:t>
            </a:r>
            <a:endParaRPr lang="en-US" dirty="0">
              <a:solidFill>
                <a:srgbClr val="7F7F7F"/>
              </a:solidFill>
              <a:latin typeface="Calibri" charset="0"/>
            </a:endParaRPr>
          </a:p>
          <a:p>
            <a:pPr indent="-347472">
              <a:spcBef>
                <a:spcPts val="800"/>
              </a:spcBef>
            </a:pPr>
            <a:r>
              <a:rPr lang="en-US" dirty="0">
                <a:solidFill>
                  <a:srgbClr val="7F7F7F"/>
                </a:solidFill>
                <a:latin typeface="Calibri" charset="0"/>
              </a:rPr>
              <a:t>Decision makers are present when </a:t>
            </a:r>
            <a:r>
              <a:rPr lang="en-US" dirty="0" smtClean="0">
                <a:solidFill>
                  <a:srgbClr val="7F7F7F"/>
                </a:solidFill>
                <a:latin typeface="Calibri" charset="0"/>
              </a:rPr>
              <a:t>needed.</a:t>
            </a:r>
            <a:endParaRPr lang="en-US" dirty="0">
              <a:solidFill>
                <a:srgbClr val="7F7F7F"/>
              </a:solidFill>
              <a:latin typeface="Calibri" charset="0"/>
            </a:endParaRPr>
          </a:p>
          <a:p>
            <a:pPr indent="-347472">
              <a:spcBef>
                <a:spcPts val="800"/>
              </a:spcBef>
            </a:pPr>
            <a:r>
              <a:rPr lang="en-US" dirty="0">
                <a:solidFill>
                  <a:srgbClr val="7F7F7F"/>
                </a:solidFill>
                <a:latin typeface="Calibri" charset="0"/>
              </a:rPr>
              <a:t>Efforts are making a </a:t>
            </a:r>
            <a:r>
              <a:rPr lang="en-US" dirty="0" smtClean="0">
                <a:solidFill>
                  <a:srgbClr val="7F7F7F"/>
                </a:solidFill>
                <a:latin typeface="Calibri" charset="0"/>
              </a:rPr>
              <a:t>difference.</a:t>
            </a:r>
            <a:endParaRPr lang="en-US" dirty="0">
              <a:solidFill>
                <a:srgbClr val="7F7F7F"/>
              </a:solidFill>
            </a:endParaRPr>
          </a:p>
        </p:txBody>
      </p:sp>
      <p:sp>
        <p:nvSpPr>
          <p:cNvPr id="2" name="TextBox 1"/>
          <p:cNvSpPr txBox="1"/>
          <p:nvPr/>
        </p:nvSpPr>
        <p:spPr>
          <a:xfrm>
            <a:off x="220336" y="6211669"/>
            <a:ext cx="6551981" cy="523220"/>
          </a:xfrm>
          <a:prstGeom prst="rect">
            <a:avLst/>
          </a:prstGeom>
          <a:noFill/>
        </p:spPr>
        <p:txBody>
          <a:bodyPr wrap="none" rtlCol="0">
            <a:spAutoFit/>
          </a:bodyPr>
          <a:lstStyle/>
          <a:p>
            <a:r>
              <a:rPr lang="en-US" sz="1400" dirty="0"/>
              <a:t>Newton, J.S., Todd, A. W., Horner, R.H., </a:t>
            </a:r>
            <a:r>
              <a:rPr lang="en-US" sz="1400" dirty="0" err="1"/>
              <a:t>Algozzine</a:t>
            </a:r>
            <a:r>
              <a:rPr lang="en-US" sz="1400" dirty="0"/>
              <a:t>, B., &amp; </a:t>
            </a:r>
            <a:r>
              <a:rPr lang="en-US" sz="1400" dirty="0" err="1"/>
              <a:t>Algozzine</a:t>
            </a:r>
            <a:r>
              <a:rPr lang="en-US" sz="1400" dirty="0"/>
              <a:t> K., 2010</a:t>
            </a:r>
          </a:p>
          <a:p>
            <a:endParaRPr lang="en-US" sz="1400" dirty="0"/>
          </a:p>
        </p:txBody>
      </p:sp>
    </p:spTree>
    <p:extLst>
      <p:ext uri="{BB962C8B-B14F-4D97-AF65-F5344CB8AC3E}">
        <p14:creationId xmlns:p14="http://schemas.microsoft.com/office/powerpoint/2010/main" val="91492934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22921" y="1680554"/>
            <a:ext cx="6498158" cy="1724867"/>
          </a:xfrm>
        </p:spPr>
        <p:txBody>
          <a:bodyPr/>
          <a:lstStyle/>
          <a:p>
            <a:r>
              <a:rPr lang="en-US" dirty="0" smtClean="0"/>
              <a:t>Other things to Consider for Reaching </a:t>
            </a:r>
            <a:r>
              <a:rPr lang="en-US" dirty="0"/>
              <a:t>F</a:t>
            </a:r>
            <a:r>
              <a:rPr lang="en-US" dirty="0" smtClean="0"/>
              <a:t>idelity of Tier 1</a:t>
            </a:r>
            <a:endParaRPr lang="en-US" dirty="0"/>
          </a:p>
        </p:txBody>
      </p:sp>
      <p:sp>
        <p:nvSpPr>
          <p:cNvPr id="5" name="Subtitle 4"/>
          <p:cNvSpPr>
            <a:spLocks noGrp="1"/>
          </p:cNvSpPr>
          <p:nvPr>
            <p:ph type="subTitle" idx="1"/>
          </p:nvPr>
        </p:nvSpPr>
        <p:spPr>
          <a:xfrm>
            <a:off x="1322921" y="3757332"/>
            <a:ext cx="6498159" cy="916641"/>
          </a:xfrm>
        </p:spPr>
        <p:txBody>
          <a:bodyPr/>
          <a:lstStyle/>
          <a:p>
            <a:endParaRPr lang="en-US" dirty="0"/>
          </a:p>
        </p:txBody>
      </p:sp>
    </p:spTree>
    <p:extLst>
      <p:ext uri="{BB962C8B-B14F-4D97-AF65-F5344CB8AC3E}">
        <p14:creationId xmlns:p14="http://schemas.microsoft.com/office/powerpoint/2010/main" val="340659164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Sustaining SW-PBS </a:t>
            </a:r>
            <a:endParaRPr lang="en-US" dirty="0"/>
          </a:p>
        </p:txBody>
      </p:sp>
      <p:sp>
        <p:nvSpPr>
          <p:cNvPr id="3" name="Content Placeholder 2"/>
          <p:cNvSpPr>
            <a:spLocks noGrp="1"/>
          </p:cNvSpPr>
          <p:nvPr>
            <p:ph idx="1"/>
          </p:nvPr>
        </p:nvSpPr>
        <p:spPr>
          <a:xfrm>
            <a:off x="549275" y="1600200"/>
            <a:ext cx="8042276" cy="4870759"/>
          </a:xfrm>
        </p:spPr>
        <p:txBody>
          <a:bodyPr>
            <a:normAutofit fontScale="70000" lnSpcReduction="20000"/>
          </a:bodyPr>
          <a:lstStyle/>
          <a:p>
            <a:pPr>
              <a:defRPr/>
            </a:pPr>
            <a:r>
              <a:rPr lang="en-US" dirty="0"/>
              <a:t>Teaching New Staff </a:t>
            </a:r>
            <a:r>
              <a:rPr lang="en-US" dirty="0" smtClean="0"/>
              <a:t>Members.</a:t>
            </a:r>
            <a:endParaRPr lang="en-US" dirty="0"/>
          </a:p>
          <a:p>
            <a:pPr lvl="1">
              <a:defRPr/>
            </a:pPr>
            <a:r>
              <a:rPr lang="en-US" dirty="0"/>
              <a:t>Who is responsible for training new staff throughout the year?</a:t>
            </a:r>
          </a:p>
          <a:p>
            <a:pPr>
              <a:defRPr/>
            </a:pPr>
            <a:r>
              <a:rPr lang="en-US" dirty="0"/>
              <a:t>Means of instruction</a:t>
            </a:r>
          </a:p>
          <a:p>
            <a:pPr lvl="1">
              <a:defRPr/>
            </a:pPr>
            <a:r>
              <a:rPr lang="en-US" dirty="0"/>
              <a:t>Person-to-person</a:t>
            </a:r>
          </a:p>
          <a:p>
            <a:pPr lvl="1">
              <a:defRPr/>
            </a:pPr>
            <a:r>
              <a:rPr lang="en-US" dirty="0"/>
              <a:t>Written guide</a:t>
            </a:r>
          </a:p>
          <a:p>
            <a:pPr lvl="1">
              <a:defRPr/>
            </a:pPr>
            <a:r>
              <a:rPr lang="en-US" dirty="0"/>
              <a:t>Observations</a:t>
            </a:r>
          </a:p>
          <a:p>
            <a:pPr lvl="1">
              <a:defRPr/>
            </a:pPr>
            <a:r>
              <a:rPr lang="en-US" dirty="0" smtClean="0"/>
              <a:t>Video</a:t>
            </a:r>
            <a:endParaRPr lang="en-US" dirty="0"/>
          </a:p>
          <a:p>
            <a:pPr>
              <a:defRPr/>
            </a:pPr>
            <a:r>
              <a:rPr lang="en-US" dirty="0"/>
              <a:t>Booster </a:t>
            </a:r>
            <a:r>
              <a:rPr lang="en-US" dirty="0" smtClean="0"/>
              <a:t>Trainings</a:t>
            </a:r>
          </a:p>
          <a:p>
            <a:pPr>
              <a:defRPr/>
            </a:pPr>
            <a:r>
              <a:rPr lang="en-US" dirty="0" smtClean="0"/>
              <a:t>Preventing </a:t>
            </a:r>
            <a:r>
              <a:rPr lang="en-US" dirty="0"/>
              <a:t>Potential </a:t>
            </a:r>
            <a:r>
              <a:rPr lang="en-US" dirty="0" smtClean="0"/>
              <a:t>Problems (proactive planning)</a:t>
            </a:r>
          </a:p>
          <a:p>
            <a:pPr>
              <a:defRPr/>
            </a:pPr>
            <a:r>
              <a:rPr lang="en-US" i="1" dirty="0"/>
              <a:t>To be considered in long </a:t>
            </a:r>
            <a:r>
              <a:rPr lang="en-US" i="1" dirty="0" smtClean="0"/>
              <a:t>term SW- PBS </a:t>
            </a:r>
            <a:r>
              <a:rPr lang="en-US" i="1" dirty="0"/>
              <a:t>action plan writing.</a:t>
            </a:r>
          </a:p>
          <a:p>
            <a:pPr>
              <a:defRPr/>
            </a:pPr>
            <a:endParaRPr lang="en-US" dirty="0"/>
          </a:p>
          <a:p>
            <a:pPr marL="0" indent="0">
              <a:buNone/>
            </a:pPr>
            <a:r>
              <a:rPr lang="en-US" dirty="0"/>
              <a:t>Newton, J.S., Todd, A. W., Horner, R.H., </a:t>
            </a:r>
            <a:r>
              <a:rPr lang="en-US" dirty="0" err="1"/>
              <a:t>Algozzine</a:t>
            </a:r>
            <a:r>
              <a:rPr lang="en-US" dirty="0"/>
              <a:t>, B., &amp; </a:t>
            </a:r>
            <a:r>
              <a:rPr lang="en-US" dirty="0" err="1"/>
              <a:t>Algozzine</a:t>
            </a:r>
            <a:r>
              <a:rPr lang="en-US" dirty="0"/>
              <a:t> K., 2010</a:t>
            </a:r>
          </a:p>
          <a:p>
            <a:endParaRPr lang="en-US" dirty="0"/>
          </a:p>
        </p:txBody>
      </p:sp>
    </p:spTree>
    <p:extLst>
      <p:ext uri="{BB962C8B-B14F-4D97-AF65-F5344CB8AC3E}">
        <p14:creationId xmlns:p14="http://schemas.microsoft.com/office/powerpoint/2010/main" val="37809444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SW-PBS and Cultural Responsiveness</a:t>
            </a:r>
            <a:endParaRPr lang="en-US" dirty="0"/>
          </a:p>
        </p:txBody>
      </p:sp>
      <p:sp>
        <p:nvSpPr>
          <p:cNvPr id="3" name="Content Placeholder 2"/>
          <p:cNvSpPr>
            <a:spLocks noGrp="1"/>
          </p:cNvSpPr>
          <p:nvPr>
            <p:ph idx="1"/>
          </p:nvPr>
        </p:nvSpPr>
        <p:spPr/>
        <p:txBody>
          <a:bodyPr/>
          <a:lstStyle/>
          <a:p>
            <a:r>
              <a:rPr lang="en-US" dirty="0" smtClean="0"/>
              <a:t>Group Activity: What does this look like in your school?</a:t>
            </a:r>
          </a:p>
          <a:p>
            <a:r>
              <a:rPr lang="en-US" i="1" dirty="0" smtClean="0"/>
              <a:t>To be considered in long term SW-PBS action plan writing.</a:t>
            </a:r>
          </a:p>
          <a:p>
            <a:endParaRPr lang="en-US" dirty="0"/>
          </a:p>
          <a:p>
            <a:pPr marL="0" indent="0">
              <a:buNone/>
            </a:pPr>
            <a:endParaRPr lang="en-US" dirty="0"/>
          </a:p>
        </p:txBody>
      </p:sp>
    </p:spTree>
    <p:extLst>
      <p:ext uri="{BB962C8B-B14F-4D97-AF65-F5344CB8AC3E}">
        <p14:creationId xmlns:p14="http://schemas.microsoft.com/office/powerpoint/2010/main" val="8303844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SW-PBS and Technology</a:t>
            </a:r>
            <a:endParaRPr lang="en-US" dirty="0"/>
          </a:p>
        </p:txBody>
      </p:sp>
      <p:sp>
        <p:nvSpPr>
          <p:cNvPr id="3" name="Content Placeholder 2"/>
          <p:cNvSpPr>
            <a:spLocks noGrp="1"/>
          </p:cNvSpPr>
          <p:nvPr>
            <p:ph idx="1"/>
          </p:nvPr>
        </p:nvSpPr>
        <p:spPr/>
        <p:txBody>
          <a:bodyPr/>
          <a:lstStyle/>
          <a:p>
            <a:r>
              <a:rPr lang="en-US" dirty="0"/>
              <a:t>Group Activity: What does this look like in </a:t>
            </a:r>
            <a:r>
              <a:rPr lang="en-US" dirty="0" smtClean="0"/>
              <a:t>your school?</a:t>
            </a:r>
          </a:p>
          <a:p>
            <a:r>
              <a:rPr lang="en-US" dirty="0" smtClean="0"/>
              <a:t>Web site</a:t>
            </a:r>
          </a:p>
          <a:p>
            <a:r>
              <a:rPr lang="en-US" dirty="0" smtClean="0"/>
              <a:t>Distance support</a:t>
            </a:r>
          </a:p>
          <a:p>
            <a:r>
              <a:rPr lang="en-US" dirty="0"/>
              <a:t>D</a:t>
            </a:r>
            <a:r>
              <a:rPr lang="en-US" dirty="0" smtClean="0"/>
              <a:t>ata storage</a:t>
            </a:r>
          </a:p>
          <a:p>
            <a:r>
              <a:rPr lang="en-US" i="1" dirty="0" smtClean="0"/>
              <a:t>To </a:t>
            </a:r>
            <a:r>
              <a:rPr lang="en-US" i="1" dirty="0"/>
              <a:t>be considered in long term </a:t>
            </a:r>
            <a:r>
              <a:rPr lang="en-US" i="1" dirty="0" smtClean="0"/>
              <a:t>SW-PBS </a:t>
            </a:r>
            <a:r>
              <a:rPr lang="en-US" i="1" dirty="0"/>
              <a:t>action plan writing.</a:t>
            </a:r>
          </a:p>
          <a:p>
            <a:pPr marL="0" indent="0">
              <a:buNone/>
            </a:pPr>
            <a:endParaRPr lang="en-US" dirty="0"/>
          </a:p>
        </p:txBody>
      </p:sp>
    </p:spTree>
    <p:extLst>
      <p:ext uri="{BB962C8B-B14F-4D97-AF65-F5344CB8AC3E}">
        <p14:creationId xmlns:p14="http://schemas.microsoft.com/office/powerpoint/2010/main" val="407833656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Tips for an Effective Meeting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5519892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a:t>Group </a:t>
            </a:r>
            <a:r>
              <a:rPr lang="en-US" dirty="0" smtClean="0"/>
              <a:t>Activity: </a:t>
            </a:r>
            <a:r>
              <a:rPr lang="en-US" dirty="0"/>
              <a:t>list members of Leadership Team on sheet provided:</a:t>
            </a:r>
          </a:p>
          <a:p>
            <a:pPr lvl="1"/>
            <a:r>
              <a:rPr lang="en-US" dirty="0"/>
              <a:t>Determine dates and location of meetings</a:t>
            </a:r>
          </a:p>
          <a:p>
            <a:pPr lvl="1"/>
            <a:r>
              <a:rPr lang="en-US" dirty="0"/>
              <a:t>Define roles &amp; responsibilities </a:t>
            </a:r>
          </a:p>
          <a:p>
            <a:endParaRPr lang="en-US" dirty="0"/>
          </a:p>
        </p:txBody>
      </p:sp>
    </p:spTree>
    <p:extLst>
      <p:ext uri="{BB962C8B-B14F-4D97-AF65-F5344CB8AC3E}">
        <p14:creationId xmlns:p14="http://schemas.microsoft.com/office/powerpoint/2010/main" val="12345989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68502"/>
            <a:ext cx="8042276" cy="1336956"/>
          </a:xfrm>
        </p:spPr>
        <p:txBody>
          <a:bodyPr/>
          <a:lstStyle/>
          <a:p>
            <a:r>
              <a:rPr lang="en-US" sz="4400" dirty="0"/>
              <a:t>Implementation “8 Steps” for Tier 1: Universal Strategies</a:t>
            </a:r>
          </a:p>
        </p:txBody>
      </p:sp>
      <p:sp>
        <p:nvSpPr>
          <p:cNvPr id="3" name="Content Placeholder 2"/>
          <p:cNvSpPr>
            <a:spLocks noGrp="1"/>
          </p:cNvSpPr>
          <p:nvPr>
            <p:ph idx="1"/>
          </p:nvPr>
        </p:nvSpPr>
        <p:spPr>
          <a:xfrm>
            <a:off x="549275" y="2000431"/>
            <a:ext cx="8042276" cy="2922369"/>
          </a:xfrm>
        </p:spPr>
        <p:txBody>
          <a:bodyPr>
            <a:normAutofit fontScale="25000" lnSpcReduction="20000"/>
          </a:bodyPr>
          <a:lstStyle/>
          <a:p>
            <a:pPr marL="457200" indent="-457200">
              <a:lnSpc>
                <a:spcPct val="120000"/>
              </a:lnSpc>
              <a:buFont typeface="+mj-lt"/>
              <a:buAutoNum type="arabicPeriod"/>
            </a:pPr>
            <a:r>
              <a:rPr lang="en-US" sz="7200" b="1" dirty="0"/>
              <a:t> Establish a school-level </a:t>
            </a:r>
            <a:r>
              <a:rPr lang="en-US" sz="7200" b="1" dirty="0" smtClean="0"/>
              <a:t>SW-PBS </a:t>
            </a:r>
            <a:r>
              <a:rPr lang="en-US" sz="7200" b="1" dirty="0"/>
              <a:t>Leadership </a:t>
            </a:r>
            <a:r>
              <a:rPr lang="en-US" sz="7200" b="1" dirty="0" smtClean="0"/>
              <a:t>Team.</a:t>
            </a:r>
            <a:endParaRPr lang="en-US" sz="6400" dirty="0"/>
          </a:p>
          <a:p>
            <a:pPr marL="457200" indent="-457200">
              <a:lnSpc>
                <a:spcPct val="120000"/>
              </a:lnSpc>
              <a:buFont typeface="+mj-lt"/>
              <a:buAutoNum type="arabicPeriod"/>
            </a:pPr>
            <a:r>
              <a:rPr lang="en-US" sz="6400" dirty="0"/>
              <a:t>School-behavior purpose </a:t>
            </a:r>
            <a:r>
              <a:rPr lang="en-US" sz="6400" dirty="0" smtClean="0"/>
              <a:t>statement.</a:t>
            </a:r>
            <a:endParaRPr lang="en-US" sz="6400" dirty="0"/>
          </a:p>
          <a:p>
            <a:pPr marL="457200" indent="-457200">
              <a:lnSpc>
                <a:spcPct val="120000"/>
              </a:lnSpc>
              <a:buFont typeface="+mj-lt"/>
              <a:buAutoNum type="arabicPeriod"/>
            </a:pPr>
            <a:r>
              <a:rPr lang="en-US" sz="6400" dirty="0"/>
              <a:t>Set of positive expectations and behaviors</a:t>
            </a:r>
            <a:r>
              <a:rPr lang="en-US" sz="6400" dirty="0" smtClean="0"/>
              <a:t>.</a:t>
            </a:r>
            <a:endParaRPr lang="en-US" sz="6400" dirty="0"/>
          </a:p>
          <a:p>
            <a:pPr marL="457200" indent="-457200">
              <a:lnSpc>
                <a:spcPct val="120000"/>
              </a:lnSpc>
              <a:buFont typeface="+mj-lt"/>
              <a:buAutoNum type="arabicPeriod"/>
            </a:pPr>
            <a:r>
              <a:rPr lang="en-US" sz="6400" dirty="0"/>
              <a:t>Procedures for teaching school-wide expected </a:t>
            </a:r>
            <a:r>
              <a:rPr lang="en-US" sz="6400" dirty="0" smtClean="0"/>
              <a:t>behaviors.</a:t>
            </a:r>
            <a:endParaRPr lang="en-US" sz="6400" dirty="0"/>
          </a:p>
          <a:p>
            <a:pPr marL="457200" indent="-457200">
              <a:lnSpc>
                <a:spcPct val="120000"/>
              </a:lnSpc>
              <a:buFont typeface="+mj-lt"/>
              <a:buAutoNum type="arabicPeriod"/>
            </a:pPr>
            <a:r>
              <a:rPr lang="en-US" sz="6400" dirty="0" smtClean="0"/>
              <a:t>Procedures </a:t>
            </a:r>
            <a:r>
              <a:rPr lang="en-US" sz="6400" dirty="0"/>
              <a:t>for teaching classroom wide expected behaviors</a:t>
            </a:r>
            <a:r>
              <a:rPr lang="en-US" sz="6400" dirty="0" smtClean="0"/>
              <a:t>.</a:t>
            </a:r>
            <a:endParaRPr lang="en-US" sz="6400" dirty="0"/>
          </a:p>
          <a:p>
            <a:pPr marL="457200" indent="-457200">
              <a:lnSpc>
                <a:spcPct val="120000"/>
              </a:lnSpc>
              <a:buFont typeface="+mj-lt"/>
              <a:buAutoNum type="arabicPeriod"/>
            </a:pPr>
            <a:r>
              <a:rPr lang="en-US" sz="6400" dirty="0"/>
              <a:t>Continuum of procedures for encouraging expected behaviors</a:t>
            </a:r>
            <a:r>
              <a:rPr lang="en-US" sz="6400" dirty="0" smtClean="0"/>
              <a:t>.</a:t>
            </a:r>
            <a:endParaRPr lang="en-US" sz="6400" dirty="0"/>
          </a:p>
          <a:p>
            <a:pPr marL="457200" indent="-457200">
              <a:lnSpc>
                <a:spcPct val="120000"/>
              </a:lnSpc>
              <a:buFont typeface="+mj-lt"/>
              <a:buAutoNum type="arabicPeriod"/>
            </a:pPr>
            <a:r>
              <a:rPr lang="en-US" sz="6400" dirty="0"/>
              <a:t>Continuum of procedures for discouraging rule violations</a:t>
            </a:r>
            <a:r>
              <a:rPr lang="en-US" sz="6400" dirty="0" smtClean="0"/>
              <a:t>.</a:t>
            </a:r>
            <a:endParaRPr lang="en-US" sz="6400" dirty="0"/>
          </a:p>
          <a:p>
            <a:pPr marL="457200" indent="-457200">
              <a:lnSpc>
                <a:spcPct val="120000"/>
              </a:lnSpc>
              <a:buFont typeface="+mj-lt"/>
              <a:buAutoNum type="arabicPeriod"/>
            </a:pPr>
            <a:r>
              <a:rPr lang="en-US" sz="6400" dirty="0"/>
              <a:t>Procedures for on-going data-based monitoring and evaluation.</a:t>
            </a:r>
          </a:p>
          <a:p>
            <a:endParaRPr lang="en-US" dirty="0"/>
          </a:p>
        </p:txBody>
      </p:sp>
      <p:pic>
        <p:nvPicPr>
          <p:cNvPr id="5" name="Picture 35" descr="PBIS LOGO-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791200"/>
            <a:ext cx="930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06439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577312763"/>
              </p:ext>
            </p:extLst>
          </p:nvPr>
        </p:nvGraphicFramePr>
        <p:xfrm>
          <a:off x="406400" y="482600"/>
          <a:ext cx="8102599" cy="5791200"/>
        </p:xfrm>
        <a:graphic>
          <a:graphicData uri="http://schemas.openxmlformats.org/presentationml/2006/ole">
            <mc:AlternateContent xmlns:mc="http://schemas.openxmlformats.org/markup-compatibility/2006">
              <mc:Choice xmlns:v="urn:schemas-microsoft-com:vml" Requires="v">
                <p:oleObj spid="_x0000_s1068" name="Document" r:id="rId4" imgW="9855200" imgH="7035800" progId="Word.Document.12">
                  <p:embed/>
                </p:oleObj>
              </mc:Choice>
              <mc:Fallback>
                <p:oleObj name="Document" r:id="rId4" imgW="9855200" imgH="7035800" progId="Word.Document.12">
                  <p:embed/>
                  <p:pic>
                    <p:nvPicPr>
                      <p:cNvPr id="0" name=""/>
                      <p:cNvPicPr/>
                      <p:nvPr/>
                    </p:nvPicPr>
                    <p:blipFill>
                      <a:blip r:embed="rId5"/>
                      <a:stretch>
                        <a:fillRect/>
                      </a:stretch>
                    </p:blipFill>
                    <p:spPr>
                      <a:xfrm>
                        <a:off x="406400" y="482600"/>
                        <a:ext cx="8102599" cy="5791200"/>
                      </a:xfrm>
                      <a:prstGeom prst="rect">
                        <a:avLst/>
                      </a:prstGeom>
                    </p:spPr>
                  </p:pic>
                </p:oleObj>
              </mc:Fallback>
            </mc:AlternateContent>
          </a:graphicData>
        </a:graphic>
      </p:graphicFrame>
    </p:spTree>
    <p:extLst>
      <p:ext uri="{BB962C8B-B14F-4D97-AF65-F5344CB8AC3E}">
        <p14:creationId xmlns:p14="http://schemas.microsoft.com/office/powerpoint/2010/main" val="360985262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422720628"/>
              </p:ext>
            </p:extLst>
          </p:nvPr>
        </p:nvGraphicFramePr>
        <p:xfrm>
          <a:off x="457200" y="609600"/>
          <a:ext cx="8026400" cy="5587999"/>
        </p:xfrm>
        <a:graphic>
          <a:graphicData uri="http://schemas.openxmlformats.org/presentationml/2006/ole">
            <mc:AlternateContent xmlns:mc="http://schemas.openxmlformats.org/markup-compatibility/2006">
              <mc:Choice xmlns:v="urn:schemas-microsoft-com:vml" Requires="v">
                <p:oleObj spid="_x0000_s22573" name="Document" r:id="rId4" imgW="9842500" imgH="5816600" progId="Word.Document.12">
                  <p:embed/>
                </p:oleObj>
              </mc:Choice>
              <mc:Fallback>
                <p:oleObj name="Document" r:id="rId4" imgW="9842500" imgH="5816600" progId="Word.Document.12">
                  <p:embed/>
                  <p:pic>
                    <p:nvPicPr>
                      <p:cNvPr id="0" name=""/>
                      <p:cNvPicPr/>
                      <p:nvPr/>
                    </p:nvPicPr>
                    <p:blipFill>
                      <a:blip r:embed="rId5"/>
                      <a:stretch>
                        <a:fillRect/>
                      </a:stretch>
                    </p:blipFill>
                    <p:spPr>
                      <a:xfrm>
                        <a:off x="457200" y="609600"/>
                        <a:ext cx="8026400" cy="5587999"/>
                      </a:xfrm>
                      <a:prstGeom prst="rect">
                        <a:avLst/>
                      </a:prstGeom>
                    </p:spPr>
                  </p:pic>
                </p:oleObj>
              </mc:Fallback>
            </mc:AlternateContent>
          </a:graphicData>
        </a:graphic>
      </p:graphicFrame>
    </p:spTree>
    <p:extLst>
      <p:ext uri="{BB962C8B-B14F-4D97-AF65-F5344CB8AC3E}">
        <p14:creationId xmlns:p14="http://schemas.microsoft.com/office/powerpoint/2010/main" val="186121558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Administration</a:t>
            </a:r>
            <a:r>
              <a:rPr lang="ja-JP" altLang="en-US" sz="4400" dirty="0">
                <a:latin typeface="Arial"/>
              </a:rPr>
              <a:t>’</a:t>
            </a:r>
            <a:r>
              <a:rPr lang="en-US" sz="4400" dirty="0"/>
              <a:t>s Roles</a:t>
            </a:r>
            <a:br>
              <a:rPr lang="en-US" sz="4400" dirty="0"/>
            </a:br>
            <a:r>
              <a:rPr lang="en-US" sz="4400" dirty="0"/>
              <a:t>and Responsibilities</a:t>
            </a:r>
            <a:endParaRPr lang="en-US" dirty="0"/>
          </a:p>
        </p:txBody>
      </p:sp>
      <p:sp>
        <p:nvSpPr>
          <p:cNvPr id="3" name="Content Placeholder 2"/>
          <p:cNvSpPr>
            <a:spLocks noGrp="1"/>
          </p:cNvSpPr>
          <p:nvPr>
            <p:ph idx="1"/>
          </p:nvPr>
        </p:nvSpPr>
        <p:spPr/>
        <p:txBody>
          <a:bodyPr>
            <a:normAutofit fontScale="92500" lnSpcReduction="10000"/>
          </a:bodyPr>
          <a:lstStyle/>
          <a:p>
            <a:pPr>
              <a:buClr>
                <a:srgbClr val="003082"/>
              </a:buClr>
              <a:defRPr/>
            </a:pPr>
            <a:r>
              <a:rPr lang="en-US" dirty="0"/>
              <a:t>ALL administrators are encouraged to participate in the </a:t>
            </a:r>
            <a:r>
              <a:rPr lang="en-US" dirty="0" smtClean="0"/>
              <a:t>process.</a:t>
            </a:r>
            <a:endParaRPr lang="en-US" dirty="0"/>
          </a:p>
          <a:p>
            <a:pPr>
              <a:buClr>
                <a:srgbClr val="003082"/>
              </a:buClr>
              <a:defRPr/>
            </a:pPr>
            <a:r>
              <a:rPr lang="en-US" dirty="0"/>
              <a:t>Administrator should play an active role in the school-wide PBIS change </a:t>
            </a:r>
            <a:r>
              <a:rPr lang="en-US" dirty="0" smtClean="0"/>
              <a:t>process.</a:t>
            </a:r>
            <a:endParaRPr lang="en-US" dirty="0"/>
          </a:p>
          <a:p>
            <a:pPr>
              <a:buClr>
                <a:srgbClr val="003082"/>
              </a:buClr>
              <a:defRPr/>
            </a:pPr>
            <a:r>
              <a:rPr lang="en-US" dirty="0"/>
              <a:t>Administrators should actively communicate their commitment to the </a:t>
            </a:r>
            <a:r>
              <a:rPr lang="en-US" dirty="0" smtClean="0"/>
              <a:t>process.</a:t>
            </a:r>
            <a:endParaRPr lang="en-US" dirty="0"/>
          </a:p>
          <a:p>
            <a:pPr>
              <a:buClr>
                <a:srgbClr val="003082"/>
              </a:buClr>
              <a:defRPr/>
            </a:pPr>
            <a:r>
              <a:rPr lang="en-US" dirty="0"/>
              <a:t>Administrator should be familiar with school</a:t>
            </a:r>
            <a:r>
              <a:rPr lang="ja-JP" altLang="en-US" dirty="0">
                <a:latin typeface="Arial"/>
              </a:rPr>
              <a:t>’</a:t>
            </a:r>
            <a:r>
              <a:rPr lang="en-US" dirty="0"/>
              <a:t>s current data and reporting </a:t>
            </a:r>
            <a:r>
              <a:rPr lang="en-US" dirty="0" smtClean="0"/>
              <a:t>system.</a:t>
            </a:r>
            <a:endParaRPr lang="en-US" dirty="0"/>
          </a:p>
          <a:p>
            <a:pPr>
              <a:buClr>
                <a:srgbClr val="003082"/>
              </a:buClr>
              <a:defRPr/>
            </a:pPr>
            <a:r>
              <a:rPr lang="en-US" dirty="0"/>
              <a:t>If a principal is not committed to the change process, it is unwise to move forward in the </a:t>
            </a:r>
            <a:r>
              <a:rPr lang="en-US" dirty="0" smtClean="0"/>
              <a:t>process.</a:t>
            </a:r>
            <a:endParaRPr lang="en-US" dirty="0"/>
          </a:p>
          <a:p>
            <a:endParaRPr lang="en-US" dirty="0"/>
          </a:p>
        </p:txBody>
      </p:sp>
    </p:spTree>
    <p:extLst>
      <p:ext uri="{BB962C8B-B14F-4D97-AF65-F5344CB8AC3E}">
        <p14:creationId xmlns:p14="http://schemas.microsoft.com/office/powerpoint/2010/main" val="294529858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Elements of the Team</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lnSpc>
                <a:spcPct val="90000"/>
              </a:lnSpc>
              <a:defRPr/>
            </a:pPr>
            <a:r>
              <a:rPr lang="en-US" dirty="0"/>
              <a:t>Establish a team/collaboration </a:t>
            </a:r>
          </a:p>
          <a:p>
            <a:pPr marL="457200" indent="-457200">
              <a:lnSpc>
                <a:spcPct val="90000"/>
              </a:lnSpc>
              <a:defRPr/>
            </a:pPr>
            <a:r>
              <a:rPr lang="en-US" dirty="0"/>
              <a:t>Faculty buy-in</a:t>
            </a:r>
          </a:p>
          <a:p>
            <a:pPr marL="457200" indent="-457200">
              <a:lnSpc>
                <a:spcPct val="90000"/>
              </a:lnSpc>
              <a:defRPr/>
            </a:pPr>
            <a:r>
              <a:rPr lang="en-US" dirty="0"/>
              <a:t>Establish a data-based decision-making system </a:t>
            </a:r>
          </a:p>
          <a:p>
            <a:pPr marL="457200" indent="-457200">
              <a:lnSpc>
                <a:spcPct val="90000"/>
              </a:lnSpc>
              <a:defRPr/>
            </a:pPr>
            <a:r>
              <a:rPr lang="en-US" dirty="0"/>
              <a:t>Modify discipline referral process/forms/definitions</a:t>
            </a:r>
          </a:p>
          <a:p>
            <a:pPr marL="457200" indent="-457200">
              <a:lnSpc>
                <a:spcPct val="90000"/>
              </a:lnSpc>
              <a:defRPr/>
            </a:pPr>
            <a:r>
              <a:rPr lang="en-US" dirty="0"/>
              <a:t>Establish expectations &amp; rules</a:t>
            </a:r>
          </a:p>
          <a:p>
            <a:pPr marL="457200" indent="-457200">
              <a:lnSpc>
                <a:spcPct val="90000"/>
              </a:lnSpc>
              <a:defRPr/>
            </a:pPr>
            <a:r>
              <a:rPr lang="en-US" dirty="0"/>
              <a:t>Develop lesson plans &amp; teach</a:t>
            </a:r>
          </a:p>
          <a:p>
            <a:pPr marL="457200" indent="-457200">
              <a:lnSpc>
                <a:spcPct val="90000"/>
              </a:lnSpc>
              <a:defRPr/>
            </a:pPr>
            <a:r>
              <a:rPr lang="en-US" dirty="0"/>
              <a:t>Create a reward system</a:t>
            </a:r>
          </a:p>
          <a:p>
            <a:pPr marL="457200" indent="-457200">
              <a:lnSpc>
                <a:spcPct val="90000"/>
              </a:lnSpc>
              <a:defRPr/>
            </a:pPr>
            <a:r>
              <a:rPr lang="en-US" dirty="0"/>
              <a:t>Refine consequences</a:t>
            </a:r>
          </a:p>
          <a:p>
            <a:pPr marL="457200" indent="-457200">
              <a:lnSpc>
                <a:spcPct val="90000"/>
              </a:lnSpc>
              <a:defRPr/>
            </a:pPr>
            <a:r>
              <a:rPr lang="en-US" dirty="0"/>
              <a:t>Monitor, evaluate, and modify</a:t>
            </a:r>
          </a:p>
          <a:p>
            <a:endParaRPr lang="en-US" dirty="0"/>
          </a:p>
        </p:txBody>
      </p:sp>
    </p:spTree>
    <p:extLst>
      <p:ext uri="{BB962C8B-B14F-4D97-AF65-F5344CB8AC3E}">
        <p14:creationId xmlns:p14="http://schemas.microsoft.com/office/powerpoint/2010/main" val="384334597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latin typeface="Calibri" charset="0"/>
              </a:rPr>
              <a:t>Meeting prep………..</a:t>
            </a:r>
            <a:endParaRPr lang="en-US" dirty="0"/>
          </a:p>
        </p:txBody>
      </p:sp>
      <p:sp>
        <p:nvSpPr>
          <p:cNvPr id="5" name="Content Placeholder 4"/>
          <p:cNvSpPr>
            <a:spLocks noGrp="1"/>
          </p:cNvSpPr>
          <p:nvPr>
            <p:ph sz="half" idx="1"/>
          </p:nvPr>
        </p:nvSpPr>
        <p:spPr/>
        <p:txBody>
          <a:bodyPr>
            <a:noAutofit/>
          </a:bodyPr>
          <a:lstStyle/>
          <a:p>
            <a:pPr>
              <a:lnSpc>
                <a:spcPct val="80000"/>
              </a:lnSpc>
              <a:spcBef>
                <a:spcPts val="1400"/>
              </a:spcBef>
            </a:pPr>
            <a:r>
              <a:rPr lang="en-US" sz="2000" dirty="0"/>
              <a:t>Room </a:t>
            </a:r>
            <a:r>
              <a:rPr lang="en-US" sz="2000" dirty="0" smtClean="0"/>
              <a:t>reserved/announced?</a:t>
            </a:r>
            <a:r>
              <a:rPr lang="en-US" sz="2000" dirty="0"/>
              <a:t>		</a:t>
            </a:r>
          </a:p>
          <a:p>
            <a:pPr>
              <a:lnSpc>
                <a:spcPct val="80000"/>
              </a:lnSpc>
              <a:spcBef>
                <a:spcPts val="1400"/>
              </a:spcBef>
            </a:pPr>
            <a:r>
              <a:rPr lang="ja-JP" altLang="en-US" sz="2000" dirty="0"/>
              <a:t>“</a:t>
            </a:r>
            <a:r>
              <a:rPr lang="en-US" altLang="ja-JP" sz="2000" dirty="0"/>
              <a:t>New</a:t>
            </a:r>
            <a:r>
              <a:rPr lang="ja-JP" altLang="en-US" sz="2000" dirty="0"/>
              <a:t>”</a:t>
            </a:r>
            <a:r>
              <a:rPr lang="en-US" altLang="ja-JP" sz="2000" dirty="0"/>
              <a:t> items solicited </a:t>
            </a:r>
            <a:r>
              <a:rPr lang="en-US" altLang="ja-JP" sz="2000" dirty="0" smtClean="0"/>
              <a:t>and added to agenda?</a:t>
            </a:r>
            <a:endParaRPr lang="en-US" altLang="ja-JP" sz="2000" dirty="0"/>
          </a:p>
          <a:p>
            <a:pPr>
              <a:lnSpc>
                <a:spcPct val="80000"/>
              </a:lnSpc>
              <a:spcBef>
                <a:spcPts val="1400"/>
              </a:spcBef>
            </a:pPr>
            <a:r>
              <a:rPr lang="en-US" sz="2000" dirty="0" smtClean="0"/>
              <a:t>Agenda </a:t>
            </a:r>
            <a:r>
              <a:rPr lang="en-US" sz="2000" dirty="0"/>
              <a:t>produced </a:t>
            </a:r>
            <a:r>
              <a:rPr lang="en-US" sz="2000" dirty="0" smtClean="0"/>
              <a:t>and disseminated 24 </a:t>
            </a:r>
            <a:r>
              <a:rPr lang="en-US" sz="2000" dirty="0"/>
              <a:t>hours previous to </a:t>
            </a:r>
            <a:r>
              <a:rPr lang="en-US" sz="2000" dirty="0" smtClean="0"/>
              <a:t>meeting?</a:t>
            </a:r>
            <a:endParaRPr lang="en-US" sz="2000" dirty="0"/>
          </a:p>
          <a:p>
            <a:pPr>
              <a:lnSpc>
                <a:spcPct val="80000"/>
              </a:lnSpc>
              <a:spcBef>
                <a:spcPts val="1400"/>
              </a:spcBef>
            </a:pPr>
            <a:r>
              <a:rPr lang="en-US" sz="2000" dirty="0" smtClean="0"/>
              <a:t>Data reports generated and available for meeting?</a:t>
            </a:r>
            <a:endParaRPr lang="en-US" sz="2000" dirty="0"/>
          </a:p>
          <a:p>
            <a:pPr>
              <a:lnSpc>
                <a:spcPct val="80000"/>
              </a:lnSpc>
              <a:spcBef>
                <a:spcPts val="1400"/>
              </a:spcBef>
            </a:pPr>
            <a:r>
              <a:rPr lang="en-US" sz="2000" dirty="0" smtClean="0"/>
              <a:t>Team </a:t>
            </a:r>
            <a:r>
              <a:rPr lang="en-US" sz="2000" dirty="0"/>
              <a:t>members have </a:t>
            </a:r>
            <a:r>
              <a:rPr lang="en-US" sz="2000" dirty="0" smtClean="0"/>
              <a:t>individual SW- PBS </a:t>
            </a:r>
            <a:r>
              <a:rPr lang="en-US" sz="2000" dirty="0"/>
              <a:t>Notebooks to bring to </a:t>
            </a:r>
            <a:r>
              <a:rPr lang="en-US" sz="2000" dirty="0" smtClean="0"/>
              <a:t>meeting.</a:t>
            </a:r>
          </a:p>
        </p:txBody>
      </p:sp>
      <p:sp>
        <p:nvSpPr>
          <p:cNvPr id="2" name="Content Placeholder 1"/>
          <p:cNvSpPr>
            <a:spLocks noGrp="1"/>
          </p:cNvSpPr>
          <p:nvPr>
            <p:ph sz="half" idx="2"/>
          </p:nvPr>
        </p:nvSpPr>
        <p:spPr/>
        <p:txBody>
          <a:bodyPr>
            <a:normAutofit fontScale="92500"/>
          </a:bodyPr>
          <a:lstStyle/>
          <a:p>
            <a:r>
              <a:rPr lang="en-US" dirty="0"/>
              <a:t>Facilitator prepared to lead team through  discussion of effects of action plans on </a:t>
            </a:r>
            <a:r>
              <a:rPr lang="ja-JP" altLang="en-US" dirty="0"/>
              <a:t>“</a:t>
            </a:r>
            <a:r>
              <a:rPr lang="en-US" altLang="ja-JP" dirty="0"/>
              <a:t>old</a:t>
            </a:r>
            <a:r>
              <a:rPr lang="ja-JP" altLang="en-US" dirty="0"/>
              <a:t>”</a:t>
            </a:r>
            <a:r>
              <a:rPr lang="en-US" altLang="ja-JP" dirty="0"/>
              <a:t> and “potential” problems.</a:t>
            </a:r>
          </a:p>
          <a:p>
            <a:r>
              <a:rPr lang="en-US" dirty="0"/>
              <a:t>Technology ready? Computer; internet access to SWIS assured, teleconference or videoconference ready, LCD projector set up to project data (or team has some other strategy for ensuring team members can review data at meeting).</a:t>
            </a:r>
          </a:p>
          <a:p>
            <a:endParaRPr lang="en-US" dirty="0"/>
          </a:p>
        </p:txBody>
      </p:sp>
    </p:spTree>
    <p:extLst>
      <p:ext uri="{BB962C8B-B14F-4D97-AF65-F5344CB8AC3E}">
        <p14:creationId xmlns:p14="http://schemas.microsoft.com/office/powerpoint/2010/main" val="38751437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needs to be documented</a:t>
            </a:r>
          </a:p>
        </p:txBody>
      </p:sp>
      <p:sp>
        <p:nvSpPr>
          <p:cNvPr id="5" name="Content Placeholder 4"/>
          <p:cNvSpPr>
            <a:spLocks noGrp="1"/>
          </p:cNvSpPr>
          <p:nvPr>
            <p:ph idx="1"/>
          </p:nvPr>
        </p:nvSpPr>
        <p:spPr/>
        <p:txBody>
          <a:bodyPr>
            <a:normAutofit fontScale="92500" lnSpcReduction="10000"/>
          </a:bodyPr>
          <a:lstStyle/>
          <a:p>
            <a:pPr>
              <a:buFont typeface="Arial" pitchFamily="34" charset="0"/>
              <a:buChar char="•"/>
              <a:defRPr/>
            </a:pPr>
            <a:r>
              <a:rPr lang="en-US" dirty="0"/>
              <a:t>Meeting demographics</a:t>
            </a:r>
          </a:p>
          <a:p>
            <a:pPr lvl="1">
              <a:buFont typeface="Arial" pitchFamily="34" charset="0"/>
              <a:buChar char="–"/>
              <a:defRPr/>
            </a:pPr>
            <a:r>
              <a:rPr lang="en-US" dirty="0"/>
              <a:t>Date, time, who is present, who is absent</a:t>
            </a:r>
          </a:p>
          <a:p>
            <a:pPr lvl="1">
              <a:buFont typeface="Arial" pitchFamily="34" charset="0"/>
              <a:buChar char="–"/>
              <a:defRPr/>
            </a:pPr>
            <a:r>
              <a:rPr lang="en-US" dirty="0"/>
              <a:t>Agenda</a:t>
            </a:r>
          </a:p>
          <a:p>
            <a:pPr lvl="1">
              <a:buFont typeface="Arial" pitchFamily="34" charset="0"/>
              <a:buChar char="–"/>
              <a:defRPr/>
            </a:pPr>
            <a:r>
              <a:rPr lang="en-US" dirty="0"/>
              <a:t>Next meeting date/time/location/roles</a:t>
            </a:r>
          </a:p>
          <a:p>
            <a:pPr>
              <a:buFont typeface="Arial" pitchFamily="34" charset="0"/>
              <a:buChar char="•"/>
              <a:defRPr/>
            </a:pPr>
            <a:r>
              <a:rPr lang="en-US" dirty="0"/>
              <a:t>Administrative/ general Information</a:t>
            </a:r>
            <a:r>
              <a:rPr lang="en-US" dirty="0" smtClean="0"/>
              <a:t>/planning </a:t>
            </a:r>
            <a:r>
              <a:rPr lang="en-US" dirty="0"/>
              <a:t>items</a:t>
            </a:r>
          </a:p>
          <a:p>
            <a:pPr lvl="1">
              <a:buFont typeface="Arial" pitchFamily="34" charset="0"/>
              <a:buChar char="–"/>
              <a:defRPr/>
            </a:pPr>
            <a:r>
              <a:rPr lang="en-US" dirty="0"/>
              <a:t>Topic of discussion, decisions made, who will do what, by when</a:t>
            </a:r>
          </a:p>
          <a:p>
            <a:pPr>
              <a:buFont typeface="Arial" pitchFamily="34" charset="0"/>
              <a:buChar char="•"/>
              <a:defRPr/>
            </a:pPr>
            <a:r>
              <a:rPr lang="en-US" dirty="0"/>
              <a:t>Problem-Solving items</a:t>
            </a:r>
          </a:p>
          <a:p>
            <a:pPr lvl="1">
              <a:buFont typeface="Arial" pitchFamily="34" charset="0"/>
              <a:buChar char="–"/>
              <a:defRPr/>
            </a:pPr>
            <a:r>
              <a:rPr lang="en-US" dirty="0"/>
              <a:t>Problem statement, determined solutions, who will do what by when, goal, how/how often will progress toward goal be measured, how/how often will fidelity of implementation be </a:t>
            </a:r>
            <a:r>
              <a:rPr lang="en-US" dirty="0" smtClean="0"/>
              <a:t>measured.</a:t>
            </a:r>
            <a:endParaRPr lang="en-US" dirty="0"/>
          </a:p>
          <a:p>
            <a:endParaRPr lang="en-US" dirty="0"/>
          </a:p>
        </p:txBody>
      </p:sp>
    </p:spTree>
    <p:extLst>
      <p:ext uri="{BB962C8B-B14F-4D97-AF65-F5344CB8AC3E}">
        <p14:creationId xmlns:p14="http://schemas.microsoft.com/office/powerpoint/2010/main" val="395624778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t>
            </a:r>
            <a:r>
              <a:rPr lang="en-US" dirty="0"/>
              <a:t>Meeting Minutes</a:t>
            </a:r>
          </a:p>
        </p:txBody>
      </p:sp>
      <p:sp>
        <p:nvSpPr>
          <p:cNvPr id="3" name="Content Placeholder 2"/>
          <p:cNvSpPr>
            <a:spLocks noGrp="1"/>
          </p:cNvSpPr>
          <p:nvPr>
            <p:ph idx="1"/>
          </p:nvPr>
        </p:nvSpPr>
        <p:spPr>
          <a:xfrm>
            <a:off x="549275" y="1600201"/>
            <a:ext cx="8042276" cy="4807976"/>
          </a:xfrm>
        </p:spPr>
        <p:txBody>
          <a:bodyPr>
            <a:normAutofit fontScale="92500" lnSpcReduction="10000"/>
          </a:bodyPr>
          <a:lstStyle/>
          <a:p>
            <a:pPr marL="273050" indent="-273050">
              <a:lnSpc>
                <a:spcPct val="80000"/>
              </a:lnSpc>
              <a:buClr>
                <a:srgbClr val="9BBB59"/>
              </a:buClr>
              <a:buFont typeface="Wingdings 2" charset="0"/>
              <a:buChar char=""/>
            </a:pPr>
            <a:r>
              <a:rPr lang="en-US" sz="1800" dirty="0">
                <a:latin typeface="Calibri" charset="0"/>
              </a:rPr>
              <a:t>Documentation of </a:t>
            </a:r>
          </a:p>
          <a:p>
            <a:pPr marL="639763" lvl="1" indent="-246063">
              <a:lnSpc>
                <a:spcPct val="80000"/>
              </a:lnSpc>
              <a:buFont typeface="Wingdings 2" charset="0"/>
              <a:buChar char=""/>
            </a:pPr>
            <a:r>
              <a:rPr lang="en-US" sz="1500" dirty="0">
                <a:latin typeface="Calibri" charset="0"/>
              </a:rPr>
              <a:t>Logistics of meeting (date, time, location, roles)</a:t>
            </a:r>
          </a:p>
          <a:p>
            <a:pPr marL="639763" lvl="1" indent="-246063">
              <a:lnSpc>
                <a:spcPct val="80000"/>
              </a:lnSpc>
              <a:buFont typeface="Wingdings 2" charset="0"/>
              <a:buChar char=""/>
            </a:pPr>
            <a:r>
              <a:rPr lang="en-US" sz="1500" dirty="0">
                <a:latin typeface="Calibri" charset="0"/>
              </a:rPr>
              <a:t>Agenda items for today</a:t>
            </a:r>
            <a:r>
              <a:rPr lang="ja-JP" altLang="en-US" sz="1500" dirty="0">
                <a:latin typeface="Calibri" charset="0"/>
              </a:rPr>
              <a:t>’</a:t>
            </a:r>
            <a:r>
              <a:rPr lang="en-US" altLang="ja-JP" sz="1500" dirty="0">
                <a:latin typeface="Calibri" charset="0"/>
              </a:rPr>
              <a:t>s meeting ( and next meeting)</a:t>
            </a:r>
          </a:p>
          <a:p>
            <a:pPr marL="639763" lvl="1" indent="-246063">
              <a:lnSpc>
                <a:spcPct val="80000"/>
              </a:lnSpc>
              <a:buFont typeface="Wingdings 2" charset="0"/>
              <a:buChar char=""/>
            </a:pPr>
            <a:r>
              <a:rPr lang="en-US" sz="1500" dirty="0">
                <a:latin typeface="Calibri" charset="0"/>
              </a:rPr>
              <a:t>Discussion items, decisions made, tasks and timelines assigned</a:t>
            </a:r>
          </a:p>
          <a:p>
            <a:pPr marL="639763" lvl="1" indent="-246063">
              <a:lnSpc>
                <a:spcPct val="80000"/>
              </a:lnSpc>
              <a:buFont typeface="Wingdings 2" charset="0"/>
              <a:buChar char=""/>
            </a:pPr>
            <a:r>
              <a:rPr lang="en-US" sz="1500" dirty="0">
                <a:latin typeface="Calibri" charset="0"/>
              </a:rPr>
              <a:t>Problem statements, solutions/decisions/tasks, people assigned to implement with timelines assigned, and an evaluation plan to determine the effect on student behavior </a:t>
            </a:r>
          </a:p>
          <a:p>
            <a:pPr marL="273050" indent="-273050">
              <a:lnSpc>
                <a:spcPct val="80000"/>
              </a:lnSpc>
              <a:buClr>
                <a:srgbClr val="9BBB59"/>
              </a:buClr>
              <a:buFont typeface="Wingdings 2" charset="0"/>
              <a:buChar char=""/>
            </a:pPr>
            <a:r>
              <a:rPr lang="en-US" sz="1800" dirty="0">
                <a:latin typeface="Calibri" charset="0"/>
              </a:rPr>
              <a:t>Reviewing Meeting minutes </a:t>
            </a:r>
          </a:p>
          <a:p>
            <a:pPr marL="639763" lvl="1" indent="-246063">
              <a:lnSpc>
                <a:spcPct val="80000"/>
              </a:lnSpc>
              <a:buFont typeface="Wingdings 2" charset="0"/>
              <a:buChar char=""/>
            </a:pPr>
            <a:r>
              <a:rPr lang="en-US" sz="1500" dirty="0">
                <a:latin typeface="Calibri" charset="0"/>
              </a:rPr>
              <a:t>An effective strategy for getting a snapshot of what happened at the previous meeting and what needs to be reviewed during the upcoming meeting</a:t>
            </a:r>
          </a:p>
          <a:p>
            <a:pPr lvl="2" indent="-246063">
              <a:lnSpc>
                <a:spcPct val="80000"/>
              </a:lnSpc>
              <a:buFont typeface="Wingdings 2" charset="0"/>
              <a:buChar char=""/>
            </a:pPr>
            <a:r>
              <a:rPr lang="en-US" sz="1300" dirty="0">
                <a:latin typeface="Calibri" charset="0"/>
              </a:rPr>
              <a:t>What was the issue/problem?, What were we going to do?, Who was going to do it and by When?, and How are we measuring progress toward the goal</a:t>
            </a:r>
            <a:r>
              <a:rPr lang="en-US" sz="1300" dirty="0" smtClean="0">
                <a:latin typeface="Calibri" charset="0"/>
              </a:rPr>
              <a:t>?</a:t>
            </a:r>
            <a:endParaRPr lang="en-US" sz="1500" dirty="0">
              <a:latin typeface="Calibri" charset="0"/>
            </a:endParaRPr>
          </a:p>
          <a:p>
            <a:pPr marL="273050" indent="-273050">
              <a:lnSpc>
                <a:spcPct val="80000"/>
              </a:lnSpc>
              <a:buClr>
                <a:srgbClr val="9BBB59"/>
              </a:buClr>
              <a:buFont typeface="Wingdings 2" charset="0"/>
              <a:buChar char=""/>
            </a:pPr>
            <a:r>
              <a:rPr lang="en-US" sz="1800" dirty="0" smtClean="0">
                <a:latin typeface="Calibri" charset="0"/>
              </a:rPr>
              <a:t>Visual tracking of focus topics during and after meetings</a:t>
            </a:r>
          </a:p>
          <a:p>
            <a:pPr marL="639763" lvl="1" indent="-246063">
              <a:lnSpc>
                <a:spcPct val="80000"/>
              </a:lnSpc>
              <a:buFont typeface="Wingdings 2" charset="0"/>
              <a:buChar char=""/>
            </a:pPr>
            <a:r>
              <a:rPr lang="en-US" sz="1500" dirty="0" smtClean="0">
                <a:latin typeface="Calibri" charset="0"/>
              </a:rPr>
              <a:t>Prevents side conversations</a:t>
            </a:r>
          </a:p>
          <a:p>
            <a:pPr marL="639763" lvl="1" indent="-246063">
              <a:lnSpc>
                <a:spcPct val="80000"/>
              </a:lnSpc>
              <a:buFont typeface="Wingdings 2" charset="0"/>
              <a:buChar char=""/>
            </a:pPr>
            <a:r>
              <a:rPr lang="en-US" sz="1500" dirty="0" smtClean="0">
                <a:latin typeface="Calibri" charset="0"/>
              </a:rPr>
              <a:t>Prevents repetition </a:t>
            </a:r>
          </a:p>
          <a:p>
            <a:pPr marL="639763" lvl="1" indent="-246063">
              <a:lnSpc>
                <a:spcPct val="80000"/>
              </a:lnSpc>
              <a:buFont typeface="Wingdings 2" charset="0"/>
              <a:buChar char=""/>
            </a:pPr>
            <a:r>
              <a:rPr lang="en-US" sz="1500" dirty="0" smtClean="0">
                <a:latin typeface="Calibri" charset="0"/>
              </a:rPr>
              <a:t>Encourages completion of tasks </a:t>
            </a:r>
          </a:p>
          <a:p>
            <a:pPr marL="0" indent="0">
              <a:spcBef>
                <a:spcPct val="20000"/>
              </a:spcBef>
              <a:buClr>
                <a:srgbClr val="000086"/>
              </a:buClr>
              <a:buNone/>
              <a:defRPr/>
            </a:pPr>
            <a:endParaRPr lang="en-US" sz="1500" dirty="0" smtClean="0">
              <a:latin typeface="Calibri" charset="0"/>
            </a:endParaRPr>
          </a:p>
          <a:p>
            <a:pPr>
              <a:spcBef>
                <a:spcPct val="20000"/>
              </a:spcBef>
              <a:buClr>
                <a:srgbClr val="000086"/>
              </a:buClr>
              <a:defRPr/>
            </a:pPr>
            <a:r>
              <a:rPr lang="en-US" sz="1500" dirty="0" smtClean="0">
                <a:latin typeface="Calibri"/>
                <a:cs typeface="Calibri"/>
              </a:rPr>
              <a:t>Other things to consider: </a:t>
            </a:r>
            <a:endParaRPr lang="en-US" sz="2800" dirty="0" smtClean="0">
              <a:solidFill>
                <a:srgbClr val="000086"/>
              </a:solidFill>
              <a:latin typeface="Calibri"/>
              <a:cs typeface="Calibri"/>
            </a:endParaRPr>
          </a:p>
          <a:p>
            <a:pPr marL="679450" lvl="1" indent="-342900">
              <a:spcBef>
                <a:spcPct val="20000"/>
              </a:spcBef>
              <a:buClr>
                <a:srgbClr val="000086"/>
              </a:buClr>
              <a:buFontTx/>
              <a:buChar char="•"/>
              <a:defRPr/>
            </a:pPr>
            <a:r>
              <a:rPr lang="en-US" sz="1200" dirty="0" smtClean="0">
                <a:solidFill>
                  <a:schemeClr val="tx1"/>
                </a:solidFill>
                <a:latin typeface="Calibri"/>
                <a:cs typeface="Calibri"/>
              </a:rPr>
              <a:t>Organizes/records your SW PBS process</a:t>
            </a:r>
          </a:p>
          <a:p>
            <a:pPr marL="679450" lvl="1" indent="-342900">
              <a:spcBef>
                <a:spcPct val="20000"/>
              </a:spcBef>
              <a:buClr>
                <a:srgbClr val="000086"/>
              </a:buClr>
              <a:buFontTx/>
              <a:buChar char="•"/>
              <a:defRPr/>
            </a:pPr>
            <a:r>
              <a:rPr lang="en-US" sz="1200" dirty="0" smtClean="0">
                <a:solidFill>
                  <a:schemeClr val="tx1"/>
                </a:solidFill>
                <a:latin typeface="Calibri"/>
                <a:cs typeface="Calibri"/>
              </a:rPr>
              <a:t>Keep a record of what has been completed</a:t>
            </a:r>
          </a:p>
          <a:p>
            <a:pPr marL="679450" lvl="1" indent="-342900">
              <a:spcBef>
                <a:spcPct val="20000"/>
              </a:spcBef>
              <a:buClr>
                <a:srgbClr val="000086"/>
              </a:buClr>
              <a:buFontTx/>
              <a:buChar char="•"/>
              <a:defRPr/>
            </a:pPr>
            <a:r>
              <a:rPr lang="en-US" sz="1200" dirty="0" smtClean="0">
                <a:solidFill>
                  <a:schemeClr val="tx1"/>
                </a:solidFill>
                <a:latin typeface="Calibri"/>
                <a:cs typeface="Calibri"/>
              </a:rPr>
              <a:t>Keep a record of what needs to be addressed </a:t>
            </a:r>
          </a:p>
          <a:p>
            <a:pPr marL="342900" indent="-342900">
              <a:spcBef>
                <a:spcPct val="20000"/>
              </a:spcBef>
              <a:buClr>
                <a:srgbClr val="000086"/>
              </a:buClr>
              <a:defRPr/>
            </a:pPr>
            <a:endParaRPr lang="en-US" sz="1200" dirty="0" smtClean="0">
              <a:solidFill>
                <a:srgbClr val="000086"/>
              </a:solidFill>
              <a:latin typeface="Century Gothic" charset="0"/>
            </a:endParaRPr>
          </a:p>
          <a:p>
            <a:pPr marL="393700" lvl="1" indent="0">
              <a:lnSpc>
                <a:spcPct val="80000"/>
              </a:lnSpc>
              <a:buNone/>
            </a:pPr>
            <a:endParaRPr lang="en-US" sz="1500" dirty="0" smtClean="0">
              <a:latin typeface="Calibri" charset="0"/>
            </a:endParaRPr>
          </a:p>
          <a:p>
            <a:endParaRPr lang="en-US" dirty="0"/>
          </a:p>
        </p:txBody>
      </p:sp>
    </p:spTree>
    <p:extLst>
      <p:ext uri="{BB962C8B-B14F-4D97-AF65-F5344CB8AC3E}">
        <p14:creationId xmlns:p14="http://schemas.microsoft.com/office/powerpoint/2010/main" val="428381020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t>
            </a:r>
            <a:r>
              <a:rPr lang="en-US" dirty="0" smtClean="0"/>
              <a:t>eview of Relevant </a:t>
            </a:r>
            <a:r>
              <a:rPr lang="en-US" dirty="0"/>
              <a:t>D</a:t>
            </a:r>
            <a:r>
              <a:rPr lang="en-US" dirty="0" smtClean="0"/>
              <a:t>ata for Action </a:t>
            </a:r>
            <a:r>
              <a:rPr lang="en-US" dirty="0"/>
              <a:t>P</a:t>
            </a:r>
            <a:r>
              <a:rPr lang="en-US" dirty="0" smtClean="0"/>
              <a:t>lanning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763533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School System Data</a:t>
            </a:r>
            <a:endParaRPr lang="en-US" dirty="0"/>
          </a:p>
        </p:txBody>
      </p:sp>
      <p:sp>
        <p:nvSpPr>
          <p:cNvPr id="5" name="Subtitle 4"/>
          <p:cNvSpPr>
            <a:spLocks noGrp="1"/>
          </p:cNvSpPr>
          <p:nvPr>
            <p:ph type="subTitle" idx="1"/>
          </p:nvPr>
        </p:nvSpPr>
        <p:spPr/>
        <p:txBody>
          <a:bodyPr/>
          <a:lstStyle/>
          <a:p>
            <a:r>
              <a:rPr lang="en-US" dirty="0" smtClean="0"/>
              <a:t>From </a:t>
            </a:r>
            <a:r>
              <a:rPr lang="en-US" dirty="0" err="1" smtClean="0"/>
              <a:t>pbisassessment</a:t>
            </a:r>
            <a:endParaRPr lang="en-US" dirty="0" smtClean="0"/>
          </a:p>
          <a:p>
            <a:r>
              <a:rPr lang="en-US" smtClean="0"/>
              <a:t>www.pbisassessment.org</a:t>
            </a:r>
            <a:endParaRPr lang="en-US" dirty="0"/>
          </a:p>
        </p:txBody>
      </p:sp>
    </p:spTree>
    <p:extLst>
      <p:ext uri="{BB962C8B-B14F-4D97-AF65-F5344CB8AC3E}">
        <p14:creationId xmlns:p14="http://schemas.microsoft.com/office/powerpoint/2010/main" val="60585260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of data</a:t>
            </a:r>
            <a:endParaRPr lang="en-US" dirty="0"/>
          </a:p>
        </p:txBody>
      </p:sp>
      <p:sp>
        <p:nvSpPr>
          <p:cNvPr id="3" name="Content Placeholder 2"/>
          <p:cNvSpPr>
            <a:spLocks noGrp="1"/>
          </p:cNvSpPr>
          <p:nvPr>
            <p:ph idx="1"/>
          </p:nvPr>
        </p:nvSpPr>
        <p:spPr/>
        <p:txBody>
          <a:bodyPr/>
          <a:lstStyle/>
          <a:p>
            <a:r>
              <a:rPr lang="en-US" dirty="0" smtClean="0"/>
              <a:t>Group Activity: complete the data collection schedule located in your Leadership Team notebook. </a:t>
            </a:r>
          </a:p>
        </p:txBody>
      </p:sp>
    </p:spTree>
    <p:extLst>
      <p:ext uri="{BB962C8B-B14F-4D97-AF65-F5344CB8AC3E}">
        <p14:creationId xmlns:p14="http://schemas.microsoft.com/office/powerpoint/2010/main" val="16053162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81000" y="-76200"/>
            <a:ext cx="8610600" cy="1143000"/>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000" dirty="0" smtClean="0">
                <a:solidFill>
                  <a:srgbClr val="FF0000"/>
                </a:solidFill>
              </a:rPr>
              <a:t>Where are you in implementation process?</a:t>
            </a:r>
            <a:r>
              <a:rPr lang="en-US" sz="3200" dirty="0" smtClean="0"/>
              <a:t/>
            </a:r>
            <a:br>
              <a:rPr lang="en-US" sz="3200" dirty="0" smtClean="0"/>
            </a:br>
            <a:r>
              <a:rPr lang="en-US" sz="1800" dirty="0" smtClean="0"/>
              <a:t>Adapted from </a:t>
            </a:r>
            <a:r>
              <a:rPr lang="en-US" sz="1800" dirty="0" err="1" smtClean="0"/>
              <a:t>Fixsen</a:t>
            </a:r>
            <a:r>
              <a:rPr lang="en-US" sz="1800" dirty="0" smtClean="0"/>
              <a:t> &amp; </a:t>
            </a:r>
            <a:r>
              <a:rPr lang="en-US" sz="1800" dirty="0" err="1" smtClean="0"/>
              <a:t>Blase</a:t>
            </a:r>
            <a:r>
              <a:rPr lang="en-US" sz="1800" dirty="0" smtClean="0"/>
              <a:t>, 2005</a:t>
            </a:r>
            <a:endParaRPr lang="en-US" sz="1800" dirty="0" smtClean="0">
              <a:solidFill>
                <a:srgbClr val="FF0000"/>
              </a:solidFill>
            </a:endParaRPr>
          </a:p>
        </p:txBody>
      </p:sp>
      <p:graphicFrame>
        <p:nvGraphicFramePr>
          <p:cNvPr id="3" name="Content Placeholder 4"/>
          <p:cNvGraphicFramePr>
            <a:graphicFrameLocks/>
          </p:cNvGraphicFramePr>
          <p:nvPr>
            <p:extLst>
              <p:ext uri="{D42A27DB-BD31-4B8C-83A1-F6EECF244321}">
                <p14:modId xmlns:p14="http://schemas.microsoft.com/office/powerpoint/2010/main" val="944529067"/>
              </p:ext>
            </p:extLst>
          </p:nvPr>
        </p:nvGraphicFramePr>
        <p:xfrm>
          <a:off x="533400" y="1143000"/>
          <a:ext cx="8610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xplosion 1 4"/>
          <p:cNvSpPr/>
          <p:nvPr/>
        </p:nvSpPr>
        <p:spPr>
          <a:xfrm>
            <a:off x="7086600" y="427037"/>
            <a:ext cx="2057400" cy="1033463"/>
          </a:xfrm>
          <a:prstGeom prst="irregularSeal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You are here!</a:t>
            </a:r>
            <a:endParaRPr lang="en-US" dirty="0"/>
          </a:p>
        </p:txBody>
      </p:sp>
    </p:spTree>
    <p:extLst>
      <p:ext uri="{BB962C8B-B14F-4D97-AF65-F5344CB8AC3E}">
        <p14:creationId xmlns:p14="http://schemas.microsoft.com/office/powerpoint/2010/main" val="3256328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graphicEl>
                                              <a:dgm id="{C89878B3-C8E3-AE40-A07C-25E6E3C3ED45}"/>
                                            </p:graphicEl>
                                          </p:spTgt>
                                        </p:tgtEl>
                                        <p:attrNameLst>
                                          <p:attrName>style.visibility</p:attrName>
                                        </p:attrNameLst>
                                      </p:cBhvr>
                                      <p:to>
                                        <p:strVal val="visible"/>
                                      </p:to>
                                    </p:set>
                                    <p:anim calcmode="lin" valueType="num">
                                      <p:cBhvr additive="base">
                                        <p:cTn id="7" dur="500" fill="hold"/>
                                        <p:tgtEl>
                                          <p:spTgt spid="3">
                                            <p:graphicEl>
                                              <a:dgm id="{C89878B3-C8E3-AE40-A07C-25E6E3C3ED4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C89878B3-C8E3-AE40-A07C-25E6E3C3ED4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graphicEl>
                                              <a:dgm id="{913F615F-5106-BC42-BCE9-340E91986103}"/>
                                            </p:graphicEl>
                                          </p:spTgt>
                                        </p:tgtEl>
                                        <p:attrNameLst>
                                          <p:attrName>style.visibility</p:attrName>
                                        </p:attrNameLst>
                                      </p:cBhvr>
                                      <p:to>
                                        <p:strVal val="visible"/>
                                      </p:to>
                                    </p:set>
                                    <p:anim calcmode="lin" valueType="num">
                                      <p:cBhvr additive="base">
                                        <p:cTn id="13" dur="500" fill="hold"/>
                                        <p:tgtEl>
                                          <p:spTgt spid="3">
                                            <p:graphicEl>
                                              <a:dgm id="{913F615F-5106-BC42-BCE9-340E9198610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913F615F-5106-BC42-BCE9-340E91986103}"/>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graphicEl>
                                              <a:dgm id="{B8AF249B-222E-0C45-A84B-8F7B5126E701}"/>
                                            </p:graphicEl>
                                          </p:spTgt>
                                        </p:tgtEl>
                                        <p:attrNameLst>
                                          <p:attrName>style.visibility</p:attrName>
                                        </p:attrNameLst>
                                      </p:cBhvr>
                                      <p:to>
                                        <p:strVal val="visible"/>
                                      </p:to>
                                    </p:set>
                                    <p:anim calcmode="lin" valueType="num">
                                      <p:cBhvr additive="base">
                                        <p:cTn id="19" dur="500" fill="hold"/>
                                        <p:tgtEl>
                                          <p:spTgt spid="3">
                                            <p:graphicEl>
                                              <a:dgm id="{B8AF249B-222E-0C45-A84B-8F7B5126E70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B8AF249B-222E-0C45-A84B-8F7B5126E70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graphicEl>
                                              <a:dgm id="{BFF13F6A-9693-7A45-9399-9736BB94C53E}"/>
                                            </p:graphicEl>
                                          </p:spTgt>
                                        </p:tgtEl>
                                        <p:attrNameLst>
                                          <p:attrName>style.visibility</p:attrName>
                                        </p:attrNameLst>
                                      </p:cBhvr>
                                      <p:to>
                                        <p:strVal val="visible"/>
                                      </p:to>
                                    </p:set>
                                    <p:anim calcmode="lin" valueType="num">
                                      <p:cBhvr additive="base">
                                        <p:cTn id="25" dur="500" fill="hold"/>
                                        <p:tgtEl>
                                          <p:spTgt spid="3">
                                            <p:graphicEl>
                                              <a:dgm id="{BFF13F6A-9693-7A45-9399-9736BB94C53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graphicEl>
                                              <a:dgm id="{BFF13F6A-9693-7A45-9399-9736BB94C53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graphicEl>
                                              <a:dgm id="{720AC2BF-64EF-D646-9D6F-B4D62D460C28}"/>
                                            </p:graphicEl>
                                          </p:spTgt>
                                        </p:tgtEl>
                                        <p:attrNameLst>
                                          <p:attrName>style.visibility</p:attrName>
                                        </p:attrNameLst>
                                      </p:cBhvr>
                                      <p:to>
                                        <p:strVal val="visible"/>
                                      </p:to>
                                    </p:set>
                                    <p:anim calcmode="lin" valueType="num">
                                      <p:cBhvr additive="base">
                                        <p:cTn id="31" dur="500" fill="hold"/>
                                        <p:tgtEl>
                                          <p:spTgt spid="3">
                                            <p:graphicEl>
                                              <a:dgm id="{720AC2BF-64EF-D646-9D6F-B4D62D460C2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720AC2BF-64EF-D646-9D6F-B4D62D460C28}"/>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graphicEl>
                                              <a:dgm id="{F0C8E62A-FF61-4A4C-89D8-2BF864C2899E}"/>
                                            </p:graphicEl>
                                          </p:spTgt>
                                        </p:tgtEl>
                                        <p:attrNameLst>
                                          <p:attrName>style.visibility</p:attrName>
                                        </p:attrNameLst>
                                      </p:cBhvr>
                                      <p:to>
                                        <p:strVal val="visible"/>
                                      </p:to>
                                    </p:set>
                                    <p:anim calcmode="lin" valueType="num">
                                      <p:cBhvr additive="base">
                                        <p:cTn id="37" dur="500" fill="hold"/>
                                        <p:tgtEl>
                                          <p:spTgt spid="3">
                                            <p:graphicEl>
                                              <a:dgm id="{F0C8E62A-FF61-4A4C-89D8-2BF864C2899E}"/>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F0C8E62A-FF61-4A4C-89D8-2BF864C2899E}"/>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graphicEl>
                                              <a:dgm id="{F1BFC475-B57B-F542-9D28-7EFFBF3971E3}"/>
                                            </p:graphicEl>
                                          </p:spTgt>
                                        </p:tgtEl>
                                        <p:attrNameLst>
                                          <p:attrName>style.visibility</p:attrName>
                                        </p:attrNameLst>
                                      </p:cBhvr>
                                      <p:to>
                                        <p:strVal val="visible"/>
                                      </p:to>
                                    </p:set>
                                    <p:anim calcmode="lin" valueType="num">
                                      <p:cBhvr additive="base">
                                        <p:cTn id="43" dur="500" fill="hold"/>
                                        <p:tgtEl>
                                          <p:spTgt spid="3">
                                            <p:graphicEl>
                                              <a:dgm id="{F1BFC475-B57B-F542-9D28-7EFFBF3971E3}"/>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F1BFC475-B57B-F542-9D28-7EFFBF3971E3}"/>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3">
                                            <p:graphicEl>
                                              <a:dgm id="{4D1D927D-2B09-A141-B2B5-03D5233BC4AE}"/>
                                            </p:graphicEl>
                                          </p:spTgt>
                                        </p:tgtEl>
                                        <p:attrNameLst>
                                          <p:attrName>style.visibility</p:attrName>
                                        </p:attrNameLst>
                                      </p:cBhvr>
                                      <p:to>
                                        <p:strVal val="visible"/>
                                      </p:to>
                                    </p:set>
                                    <p:anim calcmode="lin" valueType="num">
                                      <p:cBhvr additive="base">
                                        <p:cTn id="49" dur="500" fill="hold"/>
                                        <p:tgtEl>
                                          <p:spTgt spid="3">
                                            <p:graphicEl>
                                              <a:dgm id="{4D1D927D-2B09-A141-B2B5-03D5233BC4AE}"/>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graphicEl>
                                              <a:dgm id="{4D1D927D-2B09-A141-B2B5-03D5233BC4AE}"/>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3">
                                            <p:graphicEl>
                                              <a:dgm id="{F92213E3-DAD0-6047-B447-04C877122955}"/>
                                            </p:graphicEl>
                                          </p:spTgt>
                                        </p:tgtEl>
                                        <p:attrNameLst>
                                          <p:attrName>style.visibility</p:attrName>
                                        </p:attrNameLst>
                                      </p:cBhvr>
                                      <p:to>
                                        <p:strVal val="visible"/>
                                      </p:to>
                                    </p:set>
                                    <p:anim calcmode="lin" valueType="num">
                                      <p:cBhvr additive="base">
                                        <p:cTn id="55" dur="500" fill="hold"/>
                                        <p:tgtEl>
                                          <p:spTgt spid="3">
                                            <p:graphicEl>
                                              <a:dgm id="{F92213E3-DAD0-6047-B447-04C877122955}"/>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graphicEl>
                                              <a:dgm id="{F92213E3-DAD0-6047-B447-04C877122955}"/>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accel="50000" decel="50000" fill="hold" grpId="0" nodeType="clickEffect">
                                  <p:stCondLst>
                                    <p:cond delay="0"/>
                                  </p:stCondLst>
                                  <p:childTnLst>
                                    <p:set>
                                      <p:cBhvr>
                                        <p:cTn id="60" dur="1" fill="hold">
                                          <p:stCondLst>
                                            <p:cond delay="0"/>
                                          </p:stCondLst>
                                        </p:cTn>
                                        <p:tgtEl>
                                          <p:spTgt spid="3">
                                            <p:graphicEl>
                                              <a:dgm id="{1C7EB7A3-FF7B-D246-87BA-B60DBC02001F}"/>
                                            </p:graphicEl>
                                          </p:spTgt>
                                        </p:tgtEl>
                                        <p:attrNameLst>
                                          <p:attrName>style.visibility</p:attrName>
                                        </p:attrNameLst>
                                      </p:cBhvr>
                                      <p:to>
                                        <p:strVal val="visible"/>
                                      </p:to>
                                    </p:set>
                                    <p:anim calcmode="lin" valueType="num">
                                      <p:cBhvr additive="base">
                                        <p:cTn id="61" dur="500" fill="hold"/>
                                        <p:tgtEl>
                                          <p:spTgt spid="3">
                                            <p:graphicEl>
                                              <a:dgm id="{1C7EB7A3-FF7B-D246-87BA-B60DBC02001F}"/>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graphicEl>
                                              <a:dgm id="{1C7EB7A3-FF7B-D246-87BA-B60DBC02001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900946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2038175"/>
            <a:ext cx="6498158" cy="2421384"/>
          </a:xfrm>
        </p:spPr>
        <p:txBody>
          <a:bodyPr/>
          <a:lstStyle/>
          <a:p>
            <a:r>
              <a:rPr lang="en-US" dirty="0" smtClean="0"/>
              <a:t>Review of relevant student data from SWIS &amp; </a:t>
            </a:r>
            <a:r>
              <a:rPr lang="en-US" dirty="0" err="1" smtClean="0"/>
              <a:t>pbisassessment</a:t>
            </a:r>
            <a:endParaRPr lang="en-US" dirty="0"/>
          </a:p>
        </p:txBody>
      </p:sp>
      <p:sp>
        <p:nvSpPr>
          <p:cNvPr id="3" name="Subtitle 2"/>
          <p:cNvSpPr>
            <a:spLocks noGrp="1"/>
          </p:cNvSpPr>
          <p:nvPr>
            <p:ph type="subTitle" idx="1"/>
          </p:nvPr>
        </p:nvSpPr>
        <p:spPr>
          <a:xfrm>
            <a:off x="1322920" y="4809188"/>
            <a:ext cx="6498159" cy="916641"/>
          </a:xfrm>
        </p:spPr>
        <p:txBody>
          <a:bodyPr>
            <a:normAutofit fontScale="92500" lnSpcReduction="20000"/>
          </a:bodyPr>
          <a:lstStyle/>
          <a:p>
            <a:r>
              <a:rPr lang="en-US" sz="3200" dirty="0" smtClean="0"/>
              <a:t>Big “5” graphs</a:t>
            </a:r>
          </a:p>
          <a:p>
            <a:r>
              <a:rPr lang="en-US" sz="3200" dirty="0" err="1" smtClean="0"/>
              <a:t>www.swis.org</a:t>
            </a:r>
            <a:endParaRPr lang="en-US" sz="3200" dirty="0"/>
          </a:p>
        </p:txBody>
      </p:sp>
    </p:spTree>
    <p:extLst>
      <p:ext uri="{BB962C8B-B14F-4D97-AF65-F5344CB8AC3E}">
        <p14:creationId xmlns:p14="http://schemas.microsoft.com/office/powerpoint/2010/main" val="311012923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4400" y="2286000"/>
            <a:ext cx="184666"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p:txBody>
          <a:bodyPr/>
          <a:lstStyle/>
          <a:p>
            <a:r>
              <a:rPr lang="en-US" dirty="0" smtClean="0"/>
              <a:t>Data based decision-making</a:t>
            </a:r>
            <a:endParaRPr lang="en-US" dirty="0"/>
          </a:p>
        </p:txBody>
      </p:sp>
      <p:sp>
        <p:nvSpPr>
          <p:cNvPr id="3" name="Content Placeholder 2"/>
          <p:cNvSpPr>
            <a:spLocks noGrp="1"/>
          </p:cNvSpPr>
          <p:nvPr>
            <p:ph idx="1"/>
          </p:nvPr>
        </p:nvSpPr>
        <p:spPr/>
        <p:txBody>
          <a:bodyPr/>
          <a:lstStyle/>
          <a:p>
            <a:r>
              <a:rPr lang="en-US" dirty="0" smtClean="0"/>
              <a:t>Insert your Office Discipline Referral data here.</a:t>
            </a:r>
            <a:endParaRPr lang="en-US" dirty="0"/>
          </a:p>
        </p:txBody>
      </p:sp>
    </p:spTree>
    <p:extLst>
      <p:ext uri="{BB962C8B-B14F-4D97-AF65-F5344CB8AC3E}">
        <p14:creationId xmlns:p14="http://schemas.microsoft.com/office/powerpoint/2010/main" val="161879666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07950"/>
            <a:ext cx="8042275" cy="1336675"/>
          </a:xfrm>
        </p:spPr>
        <p:txBody>
          <a:bodyPr/>
          <a:lstStyle/>
          <a:p>
            <a:r>
              <a:rPr lang="en-US" dirty="0" smtClean="0"/>
              <a:t>Data base decision-making</a:t>
            </a:r>
            <a:endParaRPr lang="en-US" dirty="0"/>
          </a:p>
        </p:txBody>
      </p:sp>
      <p:sp>
        <p:nvSpPr>
          <p:cNvPr id="4" name="Content Placeholder 3"/>
          <p:cNvSpPr>
            <a:spLocks noGrp="1"/>
          </p:cNvSpPr>
          <p:nvPr>
            <p:ph idx="4294967295"/>
          </p:nvPr>
        </p:nvSpPr>
        <p:spPr>
          <a:xfrm>
            <a:off x="0" y="1600200"/>
            <a:ext cx="8042275" cy="4343400"/>
          </a:xfrm>
        </p:spPr>
        <p:txBody>
          <a:bodyPr/>
          <a:lstStyle/>
          <a:p>
            <a:r>
              <a:rPr lang="en-US" dirty="0" smtClean="0"/>
              <a:t>Insert </a:t>
            </a:r>
            <a:r>
              <a:rPr lang="en-US" dirty="0" err="1" smtClean="0"/>
              <a:t>www.pbisassessment</a:t>
            </a:r>
            <a:r>
              <a:rPr lang="en-US" dirty="0" smtClean="0"/>
              <a:t> data here</a:t>
            </a:r>
            <a:endParaRPr lang="en-US" dirty="0"/>
          </a:p>
        </p:txBody>
      </p:sp>
    </p:spTree>
    <p:extLst>
      <p:ext uri="{BB962C8B-B14F-4D97-AF65-F5344CB8AC3E}">
        <p14:creationId xmlns:p14="http://schemas.microsoft.com/office/powerpoint/2010/main" val="364761857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7950"/>
            <a:ext cx="8042275" cy="1336675"/>
          </a:xfrm>
        </p:spPr>
        <p:txBody>
          <a:bodyPr/>
          <a:lstStyle/>
          <a:p>
            <a:r>
              <a:rPr lang="en-US" dirty="0" err="1" smtClean="0">
                <a:solidFill>
                  <a:schemeClr val="accent1">
                    <a:lumMod val="60000"/>
                    <a:lumOff val="40000"/>
                  </a:schemeClr>
                </a:solidFill>
              </a:rPr>
              <a:t>www.pbisassessment.org</a:t>
            </a:r>
            <a:endParaRPr lang="en-US" dirty="0">
              <a:solidFill>
                <a:schemeClr val="accent1">
                  <a:lumMod val="60000"/>
                  <a:lumOff val="40000"/>
                </a:schemeClr>
              </a:solidFill>
            </a:endParaRPr>
          </a:p>
        </p:txBody>
      </p:sp>
      <p:graphicFrame>
        <p:nvGraphicFramePr>
          <p:cNvPr id="6" name="Chart 5"/>
          <p:cNvGraphicFramePr/>
          <p:nvPr>
            <p:extLst>
              <p:ext uri="{D42A27DB-BD31-4B8C-83A1-F6EECF244321}">
                <p14:modId xmlns:p14="http://schemas.microsoft.com/office/powerpoint/2010/main" val="3791062423"/>
              </p:ext>
            </p:extLst>
          </p:nvPr>
        </p:nvGraphicFramePr>
        <p:xfrm>
          <a:off x="506893" y="2055836"/>
          <a:ext cx="8158805" cy="43098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393517" y="3200947"/>
            <a:ext cx="4356965" cy="45610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dirty="0"/>
          </a:p>
        </p:txBody>
      </p:sp>
      <p:sp>
        <p:nvSpPr>
          <p:cNvPr id="9" name="TextBox 8"/>
          <p:cNvSpPr txBox="1"/>
          <p:nvPr/>
        </p:nvSpPr>
        <p:spPr>
          <a:xfrm>
            <a:off x="1961439" y="1655726"/>
            <a:ext cx="5852160" cy="400110"/>
          </a:xfrm>
          <a:prstGeom prst="rect">
            <a:avLst/>
          </a:prstGeom>
          <a:noFill/>
        </p:spPr>
        <p:txBody>
          <a:bodyPr wrap="square" rtlCol="0">
            <a:spAutoFit/>
          </a:bodyPr>
          <a:lstStyle/>
          <a:p>
            <a:r>
              <a:rPr lang="en-US" sz="2000" dirty="0" smtClean="0"/>
              <a:t>Schoolwide Assessment Survey</a:t>
            </a:r>
            <a:endParaRPr lang="en-US" sz="2000" dirty="0"/>
          </a:p>
        </p:txBody>
      </p:sp>
    </p:spTree>
    <p:extLst>
      <p:ext uri="{BB962C8B-B14F-4D97-AF65-F5344CB8AC3E}">
        <p14:creationId xmlns:p14="http://schemas.microsoft.com/office/powerpoint/2010/main" val="82122614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Planning</a:t>
            </a:r>
            <a:endParaRPr lang="en-US" dirty="0"/>
          </a:p>
        </p:txBody>
      </p:sp>
      <p:sp>
        <p:nvSpPr>
          <p:cNvPr id="4" name="Content Placeholder 3"/>
          <p:cNvSpPr>
            <a:spLocks noGrp="1"/>
          </p:cNvSpPr>
          <p:nvPr>
            <p:ph idx="1"/>
          </p:nvPr>
        </p:nvSpPr>
        <p:spPr/>
        <p:txBody>
          <a:bodyPr/>
          <a:lstStyle/>
          <a:p>
            <a:r>
              <a:rPr lang="en-US" dirty="0" smtClean="0"/>
              <a:t>Activity: determine of here is a problem based on the data. If the Leadership Team determines a problem exists write one “Action Plan” item for a possible intervention or to gain more information.</a:t>
            </a:r>
          </a:p>
          <a:p>
            <a:endParaRPr lang="en-US" dirty="0"/>
          </a:p>
        </p:txBody>
      </p:sp>
    </p:spTree>
    <p:extLst>
      <p:ext uri="{BB962C8B-B14F-4D97-AF65-F5344CB8AC3E}">
        <p14:creationId xmlns:p14="http://schemas.microsoft.com/office/powerpoint/2010/main" val="66915968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Action planning for full implementation of </a:t>
            </a:r>
            <a:r>
              <a:rPr lang="en-US" sz="2800" dirty="0" smtClean="0">
                <a:solidFill>
                  <a:schemeClr val="tx2">
                    <a:lumMod val="75000"/>
                    <a:lumOff val="25000"/>
                  </a:schemeClr>
                </a:solidFill>
              </a:rPr>
              <a:t>“</a:t>
            </a:r>
            <a:r>
              <a:rPr lang="en-US" sz="2800" dirty="0">
                <a:solidFill>
                  <a:schemeClr val="tx2">
                    <a:lumMod val="75000"/>
                    <a:lumOff val="25000"/>
                  </a:schemeClr>
                </a:solidFill>
              </a:rPr>
              <a:t>8 Steps of Implementation” for Tier 1?</a:t>
            </a:r>
            <a:br>
              <a:rPr lang="en-US" sz="2800" dirty="0">
                <a:solidFill>
                  <a:schemeClr val="tx2">
                    <a:lumMod val="75000"/>
                    <a:lumOff val="25000"/>
                  </a:schemeClr>
                </a:solidFill>
              </a:rPr>
            </a:br>
            <a:endParaRPr lang="en-US" sz="2800" dirty="0"/>
          </a:p>
        </p:txBody>
      </p:sp>
      <p:sp>
        <p:nvSpPr>
          <p:cNvPr id="4" name="Content Placeholder 3"/>
          <p:cNvSpPr>
            <a:spLocks noGrp="1"/>
          </p:cNvSpPr>
          <p:nvPr>
            <p:ph idx="1"/>
          </p:nvPr>
        </p:nvSpPr>
        <p:spPr/>
        <p:txBody>
          <a:bodyPr/>
          <a:lstStyle/>
          <a:p>
            <a:pPr marL="0" indent="0">
              <a:buNone/>
            </a:pPr>
            <a:endParaRPr lang="en-US" dirty="0" smtClean="0"/>
          </a:p>
          <a:p>
            <a:pPr>
              <a:defRPr/>
            </a:pPr>
            <a:r>
              <a:rPr lang="en-US" dirty="0"/>
              <a:t>The Roll Out Checklist includes:</a:t>
            </a:r>
          </a:p>
          <a:p>
            <a:pPr lvl="1">
              <a:defRPr/>
            </a:pPr>
            <a:r>
              <a:rPr lang="en-US" dirty="0"/>
              <a:t>Teacher trainings</a:t>
            </a:r>
          </a:p>
          <a:p>
            <a:pPr lvl="1">
              <a:defRPr/>
            </a:pPr>
            <a:r>
              <a:rPr lang="en-US" dirty="0"/>
              <a:t>Teaching students</a:t>
            </a:r>
          </a:p>
          <a:p>
            <a:pPr lvl="1">
              <a:defRPr/>
            </a:pPr>
            <a:r>
              <a:rPr lang="en-US" dirty="0"/>
              <a:t>Administering rewards</a:t>
            </a:r>
          </a:p>
          <a:p>
            <a:pPr lvl="1">
              <a:defRPr/>
            </a:pPr>
            <a:r>
              <a:rPr lang="en-US" dirty="0"/>
              <a:t>Booster training sessions</a:t>
            </a:r>
          </a:p>
          <a:p>
            <a:endParaRPr lang="en-US" dirty="0" smtClean="0"/>
          </a:p>
        </p:txBody>
      </p:sp>
    </p:spTree>
    <p:extLst>
      <p:ext uri="{BB962C8B-B14F-4D97-AF65-F5344CB8AC3E}">
        <p14:creationId xmlns:p14="http://schemas.microsoft.com/office/powerpoint/2010/main" val="393048237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prepared by:</a:t>
            </a:r>
            <a:endParaRPr lang="en-US" dirty="0"/>
          </a:p>
        </p:txBody>
      </p:sp>
      <p:sp>
        <p:nvSpPr>
          <p:cNvPr id="3" name="Content Placeholder 2"/>
          <p:cNvSpPr>
            <a:spLocks noGrp="1"/>
          </p:cNvSpPr>
          <p:nvPr>
            <p:ph idx="1"/>
          </p:nvPr>
        </p:nvSpPr>
        <p:spPr/>
        <p:txBody>
          <a:bodyPr/>
          <a:lstStyle/>
          <a:p>
            <a:pPr marL="0" indent="0" algn="ctr">
              <a:buNone/>
            </a:pPr>
            <a:r>
              <a:rPr lang="en-US" dirty="0"/>
              <a:t>Lori </a:t>
            </a:r>
            <a:r>
              <a:rPr lang="en-US" dirty="0" smtClean="0"/>
              <a:t>Roth, </a:t>
            </a:r>
            <a:r>
              <a:rPr lang="en-US" dirty="0" err="1" smtClean="0"/>
              <a:t>MEd.</a:t>
            </a:r>
            <a:endParaRPr lang="en-US" dirty="0"/>
          </a:p>
          <a:p>
            <a:pPr marL="0" indent="0" algn="ctr">
              <a:buNone/>
            </a:pPr>
            <a:r>
              <a:rPr lang="en-US" dirty="0"/>
              <a:t>Education Consultation Services of Alaska</a:t>
            </a:r>
          </a:p>
          <a:p>
            <a:pPr marL="0" indent="0" algn="ctr">
              <a:buNone/>
            </a:pPr>
            <a:r>
              <a:rPr lang="en-US" dirty="0"/>
              <a:t>lroth507@</a:t>
            </a:r>
            <a:r>
              <a:rPr lang="en-US" dirty="0" smtClean="0"/>
              <a:t>gmail.com</a:t>
            </a:r>
            <a:endParaRPr lang="en-US" dirty="0"/>
          </a:p>
        </p:txBody>
      </p:sp>
    </p:spTree>
    <p:extLst>
      <p:ext uri="{BB962C8B-B14F-4D97-AF65-F5344CB8AC3E}">
        <p14:creationId xmlns:p14="http://schemas.microsoft.com/office/powerpoint/2010/main" val="98898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49275" y="1863897"/>
            <a:ext cx="8056563" cy="1362075"/>
          </a:xfrm>
        </p:spPr>
        <p:txBody>
          <a:bodyPr/>
          <a:lstStyle/>
          <a:p>
            <a:r>
              <a:rPr lang="en-US" dirty="0" smtClean="0"/>
              <a:t>Basics of Tier 1 SW-PBS</a:t>
            </a:r>
            <a:endParaRPr lang="en-US" dirty="0"/>
          </a:p>
        </p:txBody>
      </p:sp>
      <p:sp>
        <p:nvSpPr>
          <p:cNvPr id="10" name="Text Placeholder 9"/>
          <p:cNvSpPr>
            <a:spLocks noGrp="1"/>
          </p:cNvSpPr>
          <p:nvPr>
            <p:ph type="body" idx="1"/>
          </p:nvPr>
        </p:nvSpPr>
        <p:spPr/>
        <p:txBody>
          <a:bodyPr>
            <a:normAutofit/>
          </a:bodyPr>
          <a:lstStyle/>
          <a:p>
            <a:r>
              <a:rPr lang="en-US" sz="2800" dirty="0" smtClean="0"/>
              <a:t>Developing a school wide social skills curriculum</a:t>
            </a:r>
            <a:endParaRPr lang="en-US" sz="2800" dirty="0"/>
          </a:p>
        </p:txBody>
      </p:sp>
    </p:spTree>
    <p:extLst>
      <p:ext uri="{BB962C8B-B14F-4D97-AF65-F5344CB8AC3E}">
        <p14:creationId xmlns:p14="http://schemas.microsoft.com/office/powerpoint/2010/main" val="28767214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28800" y="1371600"/>
            <a:ext cx="4419600" cy="1447800"/>
          </a:xfrm>
          <a:prstGeom prst="ellipse">
            <a:avLst/>
          </a:prstGeom>
          <a:solidFill>
            <a:srgbClr val="FFCC0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rPr>
              <a:t>District Leadership Team</a:t>
            </a:r>
            <a:endParaRPr lang="en-US" sz="2400" dirty="0">
              <a:solidFill>
                <a:schemeClr val="tx1">
                  <a:lumMod val="95000"/>
                  <a:lumOff val="5000"/>
                </a:schemeClr>
              </a:solidFill>
            </a:endParaRPr>
          </a:p>
        </p:txBody>
      </p:sp>
      <p:sp>
        <p:nvSpPr>
          <p:cNvPr id="3" name="Oval 2"/>
          <p:cNvSpPr/>
          <p:nvPr/>
        </p:nvSpPr>
        <p:spPr>
          <a:xfrm>
            <a:off x="533400" y="457200"/>
            <a:ext cx="1676400" cy="914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Funding</a:t>
            </a:r>
            <a:endParaRPr lang="en-US" dirty="0">
              <a:solidFill>
                <a:schemeClr val="tx1">
                  <a:lumMod val="95000"/>
                  <a:lumOff val="5000"/>
                </a:schemeClr>
              </a:solidFill>
            </a:endParaRPr>
          </a:p>
        </p:txBody>
      </p:sp>
      <p:sp>
        <p:nvSpPr>
          <p:cNvPr id="4" name="Oval 3"/>
          <p:cNvSpPr/>
          <p:nvPr/>
        </p:nvSpPr>
        <p:spPr>
          <a:xfrm>
            <a:off x="3276600" y="152400"/>
            <a:ext cx="1600200" cy="914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Visibility</a:t>
            </a:r>
            <a:endParaRPr lang="en-US" dirty="0">
              <a:solidFill>
                <a:schemeClr val="tx1">
                  <a:lumMod val="95000"/>
                  <a:lumOff val="5000"/>
                </a:schemeClr>
              </a:solidFill>
            </a:endParaRPr>
          </a:p>
        </p:txBody>
      </p:sp>
      <p:sp>
        <p:nvSpPr>
          <p:cNvPr id="5" name="Oval 4"/>
          <p:cNvSpPr/>
          <p:nvPr/>
        </p:nvSpPr>
        <p:spPr>
          <a:xfrm>
            <a:off x="5867400" y="381000"/>
            <a:ext cx="1676400" cy="914400"/>
          </a:xfrm>
          <a:prstGeom prst="ellipse">
            <a:avLst/>
          </a:prstGeom>
          <a:solidFill>
            <a:srgbClr val="92D05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Political Support</a:t>
            </a:r>
            <a:endParaRPr lang="en-US" dirty="0">
              <a:solidFill>
                <a:schemeClr val="tx1">
                  <a:lumMod val="95000"/>
                  <a:lumOff val="5000"/>
                </a:schemeClr>
              </a:solidFill>
            </a:endParaRPr>
          </a:p>
        </p:txBody>
      </p:sp>
      <p:sp>
        <p:nvSpPr>
          <p:cNvPr id="6" name="Rectangle 5"/>
          <p:cNvSpPr/>
          <p:nvPr/>
        </p:nvSpPr>
        <p:spPr>
          <a:xfrm>
            <a:off x="990600" y="5029200"/>
            <a:ext cx="129540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Training</a:t>
            </a:r>
            <a:endParaRPr lang="en-US" dirty="0">
              <a:solidFill>
                <a:schemeClr val="tx1">
                  <a:lumMod val="95000"/>
                  <a:lumOff val="5000"/>
                </a:schemeClr>
              </a:solidFill>
            </a:endParaRPr>
          </a:p>
        </p:txBody>
      </p:sp>
      <p:sp>
        <p:nvSpPr>
          <p:cNvPr id="7" name="Rectangle 6"/>
          <p:cNvSpPr/>
          <p:nvPr/>
        </p:nvSpPr>
        <p:spPr>
          <a:xfrm>
            <a:off x="3581400" y="5410200"/>
            <a:ext cx="1295400" cy="990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Coaching</a:t>
            </a:r>
            <a:endParaRPr lang="en-US" dirty="0">
              <a:solidFill>
                <a:schemeClr val="tx1">
                  <a:lumMod val="95000"/>
                  <a:lumOff val="5000"/>
                </a:schemeClr>
              </a:solidFill>
            </a:endParaRPr>
          </a:p>
        </p:txBody>
      </p:sp>
      <p:sp>
        <p:nvSpPr>
          <p:cNvPr id="8" name="Rectangle 7"/>
          <p:cNvSpPr/>
          <p:nvPr/>
        </p:nvSpPr>
        <p:spPr>
          <a:xfrm>
            <a:off x="6400800" y="5105400"/>
            <a:ext cx="137160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Data/</a:t>
            </a:r>
          </a:p>
          <a:p>
            <a:pPr algn="ctr"/>
            <a:r>
              <a:rPr lang="en-US" dirty="0" smtClean="0">
                <a:solidFill>
                  <a:schemeClr val="tx1">
                    <a:lumMod val="95000"/>
                    <a:lumOff val="5000"/>
                  </a:schemeClr>
                </a:solidFill>
              </a:rPr>
              <a:t>Evaluation</a:t>
            </a:r>
            <a:endParaRPr lang="en-US" dirty="0">
              <a:solidFill>
                <a:schemeClr val="tx1">
                  <a:lumMod val="95000"/>
                  <a:lumOff val="5000"/>
                </a:schemeClr>
              </a:solidFill>
            </a:endParaRPr>
          </a:p>
        </p:txBody>
      </p:sp>
      <p:sp>
        <p:nvSpPr>
          <p:cNvPr id="9" name="Oval 8"/>
          <p:cNvSpPr/>
          <p:nvPr/>
        </p:nvSpPr>
        <p:spPr>
          <a:xfrm>
            <a:off x="1905000" y="3581400"/>
            <a:ext cx="4419600" cy="1447800"/>
          </a:xfrm>
          <a:prstGeom prst="ellipse">
            <a:avLst/>
          </a:prstGeom>
          <a:solidFill>
            <a:srgbClr val="FFCC0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rPr>
              <a:t>School Leadership Team</a:t>
            </a:r>
            <a:endParaRPr lang="en-US" sz="2400" dirty="0">
              <a:solidFill>
                <a:schemeClr val="tx1">
                  <a:lumMod val="95000"/>
                  <a:lumOff val="5000"/>
                </a:schemeClr>
              </a:solidFill>
            </a:endParaRPr>
          </a:p>
        </p:txBody>
      </p:sp>
      <p:sp>
        <p:nvSpPr>
          <p:cNvPr id="10" name="Up-Down Arrow 9"/>
          <p:cNvSpPr/>
          <p:nvPr/>
        </p:nvSpPr>
        <p:spPr>
          <a:xfrm>
            <a:off x="3962400" y="2819400"/>
            <a:ext cx="484632" cy="762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Brace 10"/>
          <p:cNvSpPr/>
          <p:nvPr/>
        </p:nvSpPr>
        <p:spPr>
          <a:xfrm>
            <a:off x="5638800" y="2590800"/>
            <a:ext cx="688848"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95000"/>
                  <a:lumOff val="5000"/>
                </a:schemeClr>
              </a:solidFill>
            </a:endParaRPr>
          </a:p>
        </p:txBody>
      </p:sp>
      <p:sp>
        <p:nvSpPr>
          <p:cNvPr id="13" name="Wave 12"/>
          <p:cNvSpPr/>
          <p:nvPr/>
        </p:nvSpPr>
        <p:spPr>
          <a:xfrm>
            <a:off x="6400800" y="2819400"/>
            <a:ext cx="2362200" cy="990600"/>
          </a:xfrm>
          <a:prstGeom prst="wav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Active Communication</a:t>
            </a:r>
            <a:endParaRPr lang="en-US" dirty="0">
              <a:solidFill>
                <a:schemeClr val="tx1">
                  <a:lumMod val="95000"/>
                  <a:lumOff val="5000"/>
                </a:schemeClr>
              </a:solidFill>
            </a:endParaRPr>
          </a:p>
        </p:txBody>
      </p:sp>
      <p:cxnSp>
        <p:nvCxnSpPr>
          <p:cNvPr id="15" name="Straight Arrow Connector 14"/>
          <p:cNvCxnSpPr/>
          <p:nvPr/>
        </p:nvCxnSpPr>
        <p:spPr>
          <a:xfrm>
            <a:off x="1752600" y="1371600"/>
            <a:ext cx="304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114800" y="10668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562600" y="1219200"/>
            <a:ext cx="7620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362200" y="5029200"/>
            <a:ext cx="533400" cy="2286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91000" y="5029200"/>
            <a:ext cx="0" cy="3048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867400" y="4876800"/>
            <a:ext cx="381000" cy="381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7558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AutoShape 2"/>
          <p:cNvSpPr>
            <a:spLocks noChangeArrowheads="1"/>
          </p:cNvSpPr>
          <p:nvPr/>
        </p:nvSpPr>
        <p:spPr bwMode="auto">
          <a:xfrm>
            <a:off x="3200400" y="1295400"/>
            <a:ext cx="3657600" cy="5257800"/>
          </a:xfrm>
          <a:prstGeom prst="triangle">
            <a:avLst>
              <a:gd name="adj" fmla="val 50000"/>
            </a:avLst>
          </a:prstGeom>
          <a:solidFill>
            <a:srgbClr val="00FF00"/>
          </a:solidFill>
          <a:ln w="9525">
            <a:solidFill>
              <a:schemeClr val="tx1"/>
            </a:solidFill>
            <a:miter lim="800000"/>
            <a:headEnd/>
            <a:tailEnd/>
          </a:ln>
          <a:effectLst/>
        </p:spPr>
        <p:txBody>
          <a:bodyPr wrap="none" anchor="ctr"/>
          <a:lstStyle/>
          <a:p>
            <a:endParaRPr lang="en-US" dirty="0"/>
          </a:p>
        </p:txBody>
      </p:sp>
      <p:sp>
        <p:nvSpPr>
          <p:cNvPr id="147459" name="AutoShape 3"/>
          <p:cNvSpPr>
            <a:spLocks noChangeArrowheads="1"/>
          </p:cNvSpPr>
          <p:nvPr/>
        </p:nvSpPr>
        <p:spPr bwMode="auto">
          <a:xfrm>
            <a:off x="4572000" y="1066800"/>
            <a:ext cx="914400" cy="13716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dirty="0"/>
          </a:p>
        </p:txBody>
      </p:sp>
      <p:sp>
        <p:nvSpPr>
          <p:cNvPr id="147460" name="AutoShape 4"/>
          <p:cNvSpPr>
            <a:spLocks noChangeArrowheads="1"/>
          </p:cNvSpPr>
          <p:nvPr/>
        </p:nvSpPr>
        <p:spPr bwMode="auto">
          <a:xfrm>
            <a:off x="4830763" y="1066800"/>
            <a:ext cx="404812" cy="609600"/>
          </a:xfrm>
          <a:prstGeom prst="triangle">
            <a:avLst>
              <a:gd name="adj" fmla="val 50000"/>
            </a:avLst>
          </a:prstGeom>
          <a:solidFill>
            <a:srgbClr val="FF0000"/>
          </a:solidFill>
          <a:ln w="9525">
            <a:solidFill>
              <a:schemeClr val="tx1"/>
            </a:solidFill>
            <a:miter lim="800000"/>
            <a:headEnd/>
            <a:tailEnd/>
          </a:ln>
          <a:effectLst/>
        </p:spPr>
        <p:txBody>
          <a:bodyPr wrap="none" anchor="ctr"/>
          <a:lstStyle/>
          <a:p>
            <a:endParaRPr lang="en-US" dirty="0"/>
          </a:p>
        </p:txBody>
      </p:sp>
      <p:sp>
        <p:nvSpPr>
          <p:cNvPr id="147461" name="AutoShape 5"/>
          <p:cNvSpPr>
            <a:spLocks/>
          </p:cNvSpPr>
          <p:nvPr/>
        </p:nvSpPr>
        <p:spPr bwMode="auto">
          <a:xfrm rot="1068829">
            <a:off x="3581400" y="838200"/>
            <a:ext cx="457200" cy="5673725"/>
          </a:xfrm>
          <a:prstGeom prst="leftBrace">
            <a:avLst>
              <a:gd name="adj1" fmla="val 103414"/>
              <a:gd name="adj2" fmla="val 50000"/>
            </a:avLst>
          </a:prstGeom>
          <a:noFill/>
          <a:ln w="19050">
            <a:solidFill>
              <a:schemeClr val="tx1"/>
            </a:solidFill>
            <a:round/>
            <a:headEnd/>
            <a:tailEnd/>
          </a:ln>
          <a:effectLst/>
        </p:spPr>
        <p:txBody>
          <a:bodyPr wrap="none" anchor="ctr"/>
          <a:lstStyle/>
          <a:p>
            <a:endParaRPr lang="en-US" dirty="0"/>
          </a:p>
        </p:txBody>
      </p:sp>
      <p:sp>
        <p:nvSpPr>
          <p:cNvPr id="147462" name="Text Box 6"/>
          <p:cNvSpPr txBox="1">
            <a:spLocks noChangeArrowheads="1"/>
          </p:cNvSpPr>
          <p:nvPr/>
        </p:nvSpPr>
        <p:spPr bwMode="auto">
          <a:xfrm>
            <a:off x="1106488" y="2967038"/>
            <a:ext cx="2200275" cy="147478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spAutoFit/>
          </a:bodyPr>
          <a:lstStyle/>
          <a:p>
            <a:pPr algn="ctr" eaLnBrk="0" hangingPunct="0"/>
            <a:r>
              <a:rPr lang="en-US" dirty="0"/>
              <a:t>Primary Prevention:</a:t>
            </a:r>
          </a:p>
          <a:p>
            <a:pPr algn="ctr" eaLnBrk="0" hangingPunct="0"/>
            <a:r>
              <a:rPr lang="en-US" dirty="0"/>
              <a:t>School-/Classroom-</a:t>
            </a:r>
          </a:p>
          <a:p>
            <a:pPr algn="ctr" eaLnBrk="0" hangingPunct="0"/>
            <a:r>
              <a:rPr lang="en-US" dirty="0"/>
              <a:t>Wide Systems for</a:t>
            </a:r>
          </a:p>
          <a:p>
            <a:pPr algn="ctr" eaLnBrk="0" hangingPunct="0"/>
            <a:r>
              <a:rPr lang="en-US" dirty="0"/>
              <a:t>All Students,</a:t>
            </a:r>
          </a:p>
          <a:p>
            <a:pPr algn="ctr" eaLnBrk="0" hangingPunct="0"/>
            <a:r>
              <a:rPr lang="en-US" dirty="0"/>
              <a:t>Staff, &amp; Settings</a:t>
            </a:r>
          </a:p>
        </p:txBody>
      </p:sp>
      <p:sp>
        <p:nvSpPr>
          <p:cNvPr id="147463" name="AutoShape 7"/>
          <p:cNvSpPr>
            <a:spLocks/>
          </p:cNvSpPr>
          <p:nvPr/>
        </p:nvSpPr>
        <p:spPr bwMode="auto">
          <a:xfrm rot="-1184886">
            <a:off x="5471750" y="761999"/>
            <a:ext cx="304800" cy="609600"/>
          </a:xfrm>
          <a:prstGeom prst="rightBrace">
            <a:avLst>
              <a:gd name="adj1" fmla="val 16667"/>
              <a:gd name="adj2" fmla="val 50000"/>
            </a:avLst>
          </a:prstGeom>
          <a:noFill/>
          <a:ln w="19050">
            <a:solidFill>
              <a:schemeClr val="tx1"/>
            </a:solidFill>
            <a:round/>
            <a:headEnd/>
            <a:tailEnd/>
          </a:ln>
          <a:effectLst/>
        </p:spPr>
        <p:txBody>
          <a:bodyPr wrap="none" anchor="ctr"/>
          <a:lstStyle/>
          <a:p>
            <a:endParaRPr lang="en-US" dirty="0"/>
          </a:p>
        </p:txBody>
      </p:sp>
      <p:sp>
        <p:nvSpPr>
          <p:cNvPr id="147464" name="AutoShape 8"/>
          <p:cNvSpPr>
            <a:spLocks/>
          </p:cNvSpPr>
          <p:nvPr/>
        </p:nvSpPr>
        <p:spPr bwMode="auto">
          <a:xfrm rot="-1243991">
            <a:off x="5384800" y="935038"/>
            <a:ext cx="304800" cy="1447800"/>
          </a:xfrm>
          <a:prstGeom prst="rightBrace">
            <a:avLst>
              <a:gd name="adj1" fmla="val 39583"/>
              <a:gd name="adj2" fmla="val 79222"/>
            </a:avLst>
          </a:prstGeom>
          <a:noFill/>
          <a:ln w="19050">
            <a:solidFill>
              <a:schemeClr val="tx1"/>
            </a:solidFill>
            <a:round/>
            <a:headEnd/>
            <a:tailEnd/>
          </a:ln>
          <a:effectLst/>
        </p:spPr>
        <p:txBody>
          <a:bodyPr wrap="none" anchor="ctr"/>
          <a:lstStyle/>
          <a:p>
            <a:endParaRPr lang="en-US" dirty="0"/>
          </a:p>
        </p:txBody>
      </p:sp>
      <p:sp>
        <p:nvSpPr>
          <p:cNvPr id="147465" name="Text Box 9"/>
          <p:cNvSpPr txBox="1">
            <a:spLocks noChangeArrowheads="1"/>
          </p:cNvSpPr>
          <p:nvPr/>
        </p:nvSpPr>
        <p:spPr bwMode="auto">
          <a:xfrm>
            <a:off x="6022975" y="1838325"/>
            <a:ext cx="2689225" cy="120015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eaLnBrk="0" hangingPunct="0"/>
            <a:r>
              <a:rPr lang="en-US" dirty="0"/>
              <a:t>Secondary Prevention:</a:t>
            </a:r>
          </a:p>
          <a:p>
            <a:pPr algn="ctr" eaLnBrk="0" hangingPunct="0"/>
            <a:r>
              <a:rPr lang="en-US" dirty="0"/>
              <a:t>Specialized Group</a:t>
            </a:r>
          </a:p>
          <a:p>
            <a:pPr algn="ctr" eaLnBrk="0" hangingPunct="0"/>
            <a:r>
              <a:rPr lang="en-US" dirty="0"/>
              <a:t>Systems for Students with At-Risk Behavior</a:t>
            </a:r>
          </a:p>
        </p:txBody>
      </p:sp>
      <p:sp>
        <p:nvSpPr>
          <p:cNvPr id="147466" name="Text Box 10"/>
          <p:cNvSpPr txBox="1">
            <a:spLocks noChangeArrowheads="1"/>
          </p:cNvSpPr>
          <p:nvPr/>
        </p:nvSpPr>
        <p:spPr bwMode="auto">
          <a:xfrm>
            <a:off x="5882024" y="129302"/>
            <a:ext cx="2895600" cy="147478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eaLnBrk="0" hangingPunct="0"/>
            <a:r>
              <a:rPr lang="en-US" dirty="0"/>
              <a:t>Tertiary Prevention:</a:t>
            </a:r>
          </a:p>
          <a:p>
            <a:pPr algn="ctr" eaLnBrk="0" hangingPunct="0"/>
            <a:r>
              <a:rPr lang="en-US" dirty="0"/>
              <a:t>Specialized </a:t>
            </a:r>
          </a:p>
          <a:p>
            <a:pPr algn="ctr" eaLnBrk="0" hangingPunct="0"/>
            <a:r>
              <a:rPr lang="en-US" dirty="0"/>
              <a:t>Individualized</a:t>
            </a:r>
          </a:p>
          <a:p>
            <a:pPr algn="ctr" eaLnBrk="0" hangingPunct="0"/>
            <a:r>
              <a:rPr lang="en-US" dirty="0"/>
              <a:t>Systems for Students with High-Risk Behavior</a:t>
            </a:r>
          </a:p>
        </p:txBody>
      </p:sp>
      <p:sp>
        <p:nvSpPr>
          <p:cNvPr id="147467" name="Text Box 11"/>
          <p:cNvSpPr txBox="1">
            <a:spLocks noChangeArrowheads="1"/>
          </p:cNvSpPr>
          <p:nvPr/>
        </p:nvSpPr>
        <p:spPr bwMode="auto">
          <a:xfrm>
            <a:off x="3886200" y="5943600"/>
            <a:ext cx="2362200" cy="366713"/>
          </a:xfrm>
          <a:prstGeom prst="rect">
            <a:avLst/>
          </a:prstGeom>
          <a:noFill/>
          <a:ln w="9525">
            <a:noFill/>
            <a:miter lim="800000"/>
            <a:headEnd/>
            <a:tailEnd/>
          </a:ln>
          <a:effectLst/>
        </p:spPr>
        <p:txBody>
          <a:bodyPr>
            <a:spAutoFit/>
          </a:bodyPr>
          <a:lstStyle/>
          <a:p>
            <a:pPr algn="ctr" eaLnBrk="0" hangingPunct="0"/>
            <a:r>
              <a:rPr lang="en-US" dirty="0"/>
              <a:t>~80% of Students</a:t>
            </a:r>
          </a:p>
        </p:txBody>
      </p:sp>
      <p:sp>
        <p:nvSpPr>
          <p:cNvPr id="147468" name="Text Box 12"/>
          <p:cNvSpPr txBox="1">
            <a:spLocks noChangeArrowheads="1"/>
          </p:cNvSpPr>
          <p:nvPr/>
        </p:nvSpPr>
        <p:spPr bwMode="auto">
          <a:xfrm>
            <a:off x="4625975" y="2057400"/>
            <a:ext cx="838200" cy="366713"/>
          </a:xfrm>
          <a:prstGeom prst="rect">
            <a:avLst/>
          </a:prstGeom>
          <a:noFill/>
          <a:ln w="9525">
            <a:noFill/>
            <a:miter lim="800000"/>
            <a:headEnd/>
            <a:tailEnd/>
          </a:ln>
          <a:effectLst/>
        </p:spPr>
        <p:txBody>
          <a:bodyPr>
            <a:spAutoFit/>
          </a:bodyPr>
          <a:lstStyle/>
          <a:p>
            <a:pPr algn="ctr" eaLnBrk="0" hangingPunct="0"/>
            <a:r>
              <a:rPr lang="en-US" dirty="0"/>
              <a:t>~15% </a:t>
            </a:r>
          </a:p>
        </p:txBody>
      </p:sp>
      <p:sp>
        <p:nvSpPr>
          <p:cNvPr id="147469" name="Text Box 13"/>
          <p:cNvSpPr txBox="1">
            <a:spLocks noChangeArrowheads="1"/>
          </p:cNvSpPr>
          <p:nvPr/>
        </p:nvSpPr>
        <p:spPr bwMode="auto">
          <a:xfrm>
            <a:off x="4616450" y="1295400"/>
            <a:ext cx="838200" cy="366713"/>
          </a:xfrm>
          <a:prstGeom prst="rect">
            <a:avLst/>
          </a:prstGeom>
          <a:noFill/>
          <a:ln w="9525">
            <a:noFill/>
            <a:miter lim="800000"/>
            <a:headEnd/>
            <a:tailEnd/>
          </a:ln>
          <a:effectLst/>
        </p:spPr>
        <p:txBody>
          <a:bodyPr>
            <a:spAutoFit/>
          </a:bodyPr>
          <a:lstStyle/>
          <a:p>
            <a:pPr algn="ctr" eaLnBrk="0" hangingPunct="0"/>
            <a:r>
              <a:rPr lang="en-US" dirty="0"/>
              <a:t>~5% </a:t>
            </a:r>
          </a:p>
        </p:txBody>
      </p:sp>
      <p:sp>
        <p:nvSpPr>
          <p:cNvPr id="147470" name="Text Box 14"/>
          <p:cNvSpPr txBox="1">
            <a:spLocks noChangeArrowheads="1"/>
          </p:cNvSpPr>
          <p:nvPr/>
        </p:nvSpPr>
        <p:spPr bwMode="auto">
          <a:xfrm>
            <a:off x="685800" y="528638"/>
            <a:ext cx="2962275" cy="1484312"/>
          </a:xfrm>
          <a:prstGeom prst="rect">
            <a:avLst/>
          </a:prstGeom>
          <a:noFill/>
          <a:ln w="19050">
            <a:solidFill>
              <a:schemeClr val="tx2"/>
            </a:solidFill>
            <a:miter lim="800000"/>
            <a:headEnd/>
            <a:tailEnd/>
          </a:ln>
          <a:effectLst/>
        </p:spPr>
        <p:txBody>
          <a:bodyPr>
            <a:spAutoFit/>
          </a:bodyPr>
          <a:lstStyle/>
          <a:p>
            <a:pPr algn="ctr" eaLnBrk="0" hangingPunct="0"/>
            <a:r>
              <a:rPr lang="en-US" dirty="0"/>
              <a:t>CONTINUUM OF</a:t>
            </a:r>
          </a:p>
          <a:p>
            <a:pPr algn="ctr" eaLnBrk="0" hangingPunct="0"/>
            <a:r>
              <a:rPr lang="en-US" dirty="0"/>
              <a:t>SCHOOL-WIDE </a:t>
            </a:r>
          </a:p>
          <a:p>
            <a:pPr algn="ctr" eaLnBrk="0" hangingPunct="0"/>
            <a:r>
              <a:rPr lang="en-US" dirty="0"/>
              <a:t>INSTRUCTIONAL &amp; </a:t>
            </a:r>
          </a:p>
          <a:p>
            <a:pPr algn="ctr" eaLnBrk="0" hangingPunct="0"/>
            <a:r>
              <a:rPr lang="en-US" dirty="0"/>
              <a:t>POSITIVE BEHAVIOR</a:t>
            </a:r>
          </a:p>
          <a:p>
            <a:pPr algn="ctr" eaLnBrk="0" hangingPunct="0"/>
            <a:r>
              <a:rPr lang="en-US" dirty="0"/>
              <a:t>SUPPORT</a:t>
            </a:r>
          </a:p>
        </p:txBody>
      </p:sp>
      <p:sp>
        <p:nvSpPr>
          <p:cNvPr id="3" name="Right Arrow 2"/>
          <p:cNvSpPr/>
          <p:nvPr/>
        </p:nvSpPr>
        <p:spPr>
          <a:xfrm>
            <a:off x="617283" y="5027688"/>
            <a:ext cx="2389673" cy="91591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We are here</a:t>
            </a:r>
            <a:endParaRPr lang="en-US" dirty="0"/>
          </a:p>
        </p:txBody>
      </p:sp>
      <p:sp>
        <p:nvSpPr>
          <p:cNvPr id="4" name="TextBox 3"/>
          <p:cNvSpPr txBox="1"/>
          <p:nvPr/>
        </p:nvSpPr>
        <p:spPr>
          <a:xfrm>
            <a:off x="7334250" y="6310313"/>
            <a:ext cx="1922428" cy="261610"/>
          </a:xfrm>
          <a:prstGeom prst="rect">
            <a:avLst/>
          </a:prstGeom>
          <a:noFill/>
        </p:spPr>
        <p:txBody>
          <a:bodyPr wrap="none" rtlCol="0">
            <a:spAutoFit/>
          </a:bodyPr>
          <a:lstStyle/>
          <a:p>
            <a:r>
              <a:rPr lang="en-US" sz="1100" dirty="0" smtClean="0"/>
              <a:t>Adapted from www.pbis.org</a:t>
            </a:r>
            <a:endParaRPr lang="en-US" sz="1100" dirty="0"/>
          </a:p>
        </p:txBody>
      </p:sp>
    </p:spTree>
    <p:extLst>
      <p:ext uri="{BB962C8B-B14F-4D97-AF65-F5344CB8AC3E}">
        <p14:creationId xmlns:p14="http://schemas.microsoft.com/office/powerpoint/2010/main" val="570236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
          <p:cNvSpPr>
            <a:spLocks noChangeArrowheads="1"/>
          </p:cNvSpPr>
          <p:nvPr/>
        </p:nvSpPr>
        <p:spPr bwMode="auto">
          <a:xfrm>
            <a:off x="5638800" y="228600"/>
            <a:ext cx="3352800" cy="3200400"/>
          </a:xfrm>
          <a:prstGeom prst="ellipse">
            <a:avLst/>
          </a:prstGeom>
          <a:solidFill>
            <a:schemeClr val="bg1">
              <a:alpha val="50195"/>
            </a:schemeClr>
          </a:solidFill>
          <a:ln w="63500">
            <a:solidFill>
              <a:srgbClr val="333399"/>
            </a:solidFill>
            <a:round/>
            <a:headEnd/>
            <a:tailEnd/>
          </a:ln>
        </p:spPr>
        <p:txBody>
          <a:bodyPr wrap="none" anchor="ctr"/>
          <a:lstStyle/>
          <a:p>
            <a:endParaRPr lang="en-US"/>
          </a:p>
        </p:txBody>
      </p:sp>
      <p:sp>
        <p:nvSpPr>
          <p:cNvPr id="23555" name="Oval 5"/>
          <p:cNvSpPr>
            <a:spLocks noChangeArrowheads="1"/>
          </p:cNvSpPr>
          <p:nvPr/>
        </p:nvSpPr>
        <p:spPr bwMode="auto">
          <a:xfrm>
            <a:off x="5791200" y="719138"/>
            <a:ext cx="1736725" cy="1566862"/>
          </a:xfrm>
          <a:prstGeom prst="ellipse">
            <a:avLst/>
          </a:prstGeom>
          <a:noFill/>
          <a:ln w="63500">
            <a:solidFill>
              <a:srgbClr val="00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56" name="Oval 3"/>
          <p:cNvSpPr>
            <a:spLocks noChangeArrowheads="1"/>
          </p:cNvSpPr>
          <p:nvPr/>
        </p:nvSpPr>
        <p:spPr bwMode="auto">
          <a:xfrm>
            <a:off x="6324600" y="1600200"/>
            <a:ext cx="1855788" cy="1566863"/>
          </a:xfrm>
          <a:prstGeom prst="ellipse">
            <a:avLst/>
          </a:prstGeom>
          <a:noFill/>
          <a:ln w="63500">
            <a:solidFill>
              <a:srgbClr val="99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Arial" charset="0"/>
            </a:endParaRPr>
          </a:p>
        </p:txBody>
      </p:sp>
      <p:sp>
        <p:nvSpPr>
          <p:cNvPr id="23557" name="Oval 4"/>
          <p:cNvSpPr>
            <a:spLocks noChangeArrowheads="1"/>
          </p:cNvSpPr>
          <p:nvPr/>
        </p:nvSpPr>
        <p:spPr bwMode="auto">
          <a:xfrm>
            <a:off x="7010400" y="762000"/>
            <a:ext cx="1795463" cy="1566863"/>
          </a:xfrm>
          <a:prstGeom prst="ellipse">
            <a:avLst/>
          </a:prstGeom>
          <a:noFill/>
          <a:ln w="63500">
            <a:solidFill>
              <a:srgbClr val="FF9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58" name="Text Box 6"/>
          <p:cNvSpPr txBox="1">
            <a:spLocks noChangeArrowheads="1"/>
          </p:cNvSpPr>
          <p:nvPr/>
        </p:nvSpPr>
        <p:spPr bwMode="auto">
          <a:xfrm rot="-3258865">
            <a:off x="5838825" y="1239838"/>
            <a:ext cx="1163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latin typeface="Arial" charset="0"/>
              </a:rPr>
              <a:t>SYSTEMS</a:t>
            </a:r>
          </a:p>
        </p:txBody>
      </p:sp>
      <p:sp>
        <p:nvSpPr>
          <p:cNvPr id="23559" name="Text Box 7"/>
          <p:cNvSpPr txBox="1">
            <a:spLocks noChangeArrowheads="1"/>
          </p:cNvSpPr>
          <p:nvPr/>
        </p:nvSpPr>
        <p:spPr bwMode="auto">
          <a:xfrm>
            <a:off x="6477000" y="2438400"/>
            <a:ext cx="1516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latin typeface="Arial" charset="0"/>
              </a:rPr>
              <a:t>PRACTICES</a:t>
            </a:r>
          </a:p>
        </p:txBody>
      </p:sp>
      <p:sp>
        <p:nvSpPr>
          <p:cNvPr id="23560" name="Text Box 8"/>
          <p:cNvSpPr txBox="1">
            <a:spLocks noChangeArrowheads="1"/>
          </p:cNvSpPr>
          <p:nvPr/>
        </p:nvSpPr>
        <p:spPr bwMode="auto">
          <a:xfrm rot="2905354">
            <a:off x="7932738" y="1198563"/>
            <a:ext cx="706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latin typeface="Arial" charset="0"/>
              </a:rPr>
              <a:t>DATA</a:t>
            </a:r>
          </a:p>
        </p:txBody>
      </p:sp>
      <p:sp>
        <p:nvSpPr>
          <p:cNvPr id="23561" name="Text Box 11"/>
          <p:cNvSpPr txBox="1">
            <a:spLocks noChangeArrowheads="1"/>
          </p:cNvSpPr>
          <p:nvPr/>
        </p:nvSpPr>
        <p:spPr bwMode="auto">
          <a:xfrm>
            <a:off x="6553200" y="381000"/>
            <a:ext cx="1527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latin typeface="Arial" charset="0"/>
              </a:rPr>
              <a:t>OUTCOMES</a:t>
            </a:r>
          </a:p>
        </p:txBody>
      </p:sp>
      <p:sp>
        <p:nvSpPr>
          <p:cNvPr id="23562" name="Content Placeholder 17"/>
          <p:cNvSpPr>
            <a:spLocks noGrp="1"/>
          </p:cNvSpPr>
          <p:nvPr>
            <p:ph idx="1"/>
          </p:nvPr>
        </p:nvSpPr>
        <p:spPr>
          <a:xfrm>
            <a:off x="457200" y="609600"/>
            <a:ext cx="4724400" cy="5715000"/>
          </a:xfrm>
          <a:solidFill>
            <a:srgbClr val="FFCCFF"/>
          </a:solidFill>
        </p:spPr>
        <p:txBody>
          <a:bodyPr/>
          <a:lstStyle/>
          <a:p>
            <a:pPr algn="ctr">
              <a:buFontTx/>
              <a:buNone/>
            </a:pPr>
            <a:r>
              <a:rPr lang="en-US">
                <a:latin typeface="Arial" charset="0"/>
                <a:ea typeface="ＭＳ Ｐゴシック" charset="0"/>
                <a:cs typeface="ＭＳ Ｐゴシック" charset="0"/>
              </a:rPr>
              <a:t>DATA</a:t>
            </a:r>
          </a:p>
          <a:p>
            <a:r>
              <a:rPr lang="en-US">
                <a:latin typeface="Arial" charset="0"/>
                <a:ea typeface="ＭＳ Ｐゴシック" charset="0"/>
                <a:cs typeface="ＭＳ Ｐゴシック" charset="0"/>
              </a:rPr>
              <a:t>Clear definitions</a:t>
            </a:r>
          </a:p>
          <a:p>
            <a:r>
              <a:rPr lang="en-US">
                <a:latin typeface="Arial" charset="0"/>
                <a:ea typeface="ＭＳ Ｐゴシック" charset="0"/>
                <a:cs typeface="ＭＳ Ｐゴシック" charset="0"/>
              </a:rPr>
              <a:t>Efficient procedures</a:t>
            </a:r>
          </a:p>
          <a:p>
            <a:r>
              <a:rPr lang="en-US">
                <a:latin typeface="Arial" charset="0"/>
                <a:ea typeface="ＭＳ Ｐゴシック" charset="0"/>
                <a:cs typeface="ＭＳ Ｐゴシック" charset="0"/>
              </a:rPr>
              <a:t>Easy input/output</a:t>
            </a:r>
          </a:p>
          <a:p>
            <a:r>
              <a:rPr lang="en-US">
                <a:latin typeface="Arial" charset="0"/>
                <a:ea typeface="ＭＳ Ｐゴシック" charset="0"/>
                <a:cs typeface="ＭＳ Ｐゴシック" charset="0"/>
              </a:rPr>
              <a:t>Readable displays</a:t>
            </a:r>
          </a:p>
          <a:p>
            <a:r>
              <a:rPr lang="en-US">
                <a:latin typeface="Arial" charset="0"/>
                <a:ea typeface="ＭＳ Ｐゴシック" charset="0"/>
                <a:cs typeface="ＭＳ Ｐゴシック" charset="0"/>
              </a:rPr>
              <a:t>Regular review</a:t>
            </a: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2373473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lat webinar #18.12">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Delat webinar #18.12.thmx</Template>
  <TotalTime>1332</TotalTime>
  <Words>2563</Words>
  <Application>Microsoft Macintosh PowerPoint</Application>
  <PresentationFormat>On-screen Show (4:3)</PresentationFormat>
  <Paragraphs>437</Paragraphs>
  <Slides>57</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Delat webinar #18.12</vt:lpstr>
      <vt:lpstr>Drawing</vt:lpstr>
      <vt:lpstr>Document</vt:lpstr>
      <vt:lpstr>Initial Leadership Team Development Training</vt:lpstr>
      <vt:lpstr>What will we accomplish today?</vt:lpstr>
      <vt:lpstr>PowerPoint Presentation</vt:lpstr>
      <vt:lpstr>Implementation “8 Steps” for Tier 1: Universal Strategies</vt:lpstr>
      <vt:lpstr>PowerPoint Presentation</vt:lpstr>
      <vt:lpstr>Basics of Tier 1 SW-PBS</vt:lpstr>
      <vt:lpstr>PowerPoint Presentation</vt:lpstr>
      <vt:lpstr>PowerPoint Presentation</vt:lpstr>
      <vt:lpstr>PowerPoint Presentation</vt:lpstr>
      <vt:lpstr>PowerPoint Presentation</vt:lpstr>
      <vt:lpstr>PowerPoint Presentation</vt:lpstr>
      <vt:lpstr>PowerPoint Presentation</vt:lpstr>
      <vt:lpstr>Why SW-PBS?</vt:lpstr>
      <vt:lpstr>PowerPoint Presentation</vt:lpstr>
      <vt:lpstr>PowerPoint Presentation</vt:lpstr>
      <vt:lpstr>What does an effective SW-PBS Initiative look like?</vt:lpstr>
      <vt:lpstr>What do we need to do to get there?</vt:lpstr>
      <vt:lpstr>PowerPoint Presentation</vt:lpstr>
      <vt:lpstr>Insert your school matrix here!</vt:lpstr>
      <vt:lpstr>PowerPoint Presentation</vt:lpstr>
      <vt:lpstr>PowerPoint Presentation</vt:lpstr>
      <vt:lpstr>Activity</vt:lpstr>
      <vt:lpstr>Understanding School System Infrastructure</vt:lpstr>
      <vt:lpstr>PowerPoint Presentation</vt:lpstr>
      <vt:lpstr>Activity</vt:lpstr>
      <vt:lpstr>Organization of meetings </vt:lpstr>
      <vt:lpstr>PowerPoint Presentation</vt:lpstr>
      <vt:lpstr>School SW-PBS Team Responsibilities</vt:lpstr>
      <vt:lpstr>1-2 year implementation plan</vt:lpstr>
      <vt:lpstr>SW-PBS Leadership Team Meets Frequently</vt:lpstr>
      <vt:lpstr>The Flow of the Meeting</vt:lpstr>
      <vt:lpstr>Suggested agenda items</vt:lpstr>
      <vt:lpstr>What makes a successful meeting?</vt:lpstr>
      <vt:lpstr>Other things to Consider for Reaching Fidelity of Tier 1</vt:lpstr>
      <vt:lpstr>Sustaining SW-PBS </vt:lpstr>
      <vt:lpstr>SW-PBS and Cultural Responsiveness</vt:lpstr>
      <vt:lpstr>SW-PBS and Technology</vt:lpstr>
      <vt:lpstr>Tips for an Effective Meeting</vt:lpstr>
      <vt:lpstr>Activity:</vt:lpstr>
      <vt:lpstr>PowerPoint Presentation</vt:lpstr>
      <vt:lpstr>PowerPoint Presentation</vt:lpstr>
      <vt:lpstr>Administration’s Roles and Responsibilities</vt:lpstr>
      <vt:lpstr>Critical Elements of the Team</vt:lpstr>
      <vt:lpstr>Meeting prep………..</vt:lpstr>
      <vt:lpstr>What needs to be documented</vt:lpstr>
      <vt:lpstr>Benefits of Meeting Minutes</vt:lpstr>
      <vt:lpstr>Review of Relevant Data for Action Planning</vt:lpstr>
      <vt:lpstr>School System Data</vt:lpstr>
      <vt:lpstr>Scheduling of data</vt:lpstr>
      <vt:lpstr>PowerPoint Presentation</vt:lpstr>
      <vt:lpstr>Review of relevant student data from SWIS &amp; pbisassessment</vt:lpstr>
      <vt:lpstr>Data based decision-making</vt:lpstr>
      <vt:lpstr>Data base decision-making</vt:lpstr>
      <vt:lpstr>www.pbisassessment.org</vt:lpstr>
      <vt:lpstr>Action Planning</vt:lpstr>
      <vt:lpstr>Action planning for full implementation of “8 Steps of Implementation” for Tier 1? </vt:lpstr>
      <vt:lpstr>Presentation prepared by:</vt:lpstr>
    </vt:vector>
  </TitlesOfParts>
  <Company>Education Consoltation Services of Alaska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Team</dc:title>
  <dc:creator>Lori Roth</dc:creator>
  <cp:lastModifiedBy>Lori Roth</cp:lastModifiedBy>
  <cp:revision>102</cp:revision>
  <dcterms:created xsi:type="dcterms:W3CDTF">2012-08-11T16:30:13Z</dcterms:created>
  <dcterms:modified xsi:type="dcterms:W3CDTF">2012-10-04T19:50:28Z</dcterms:modified>
</cp:coreProperties>
</file>