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4"/>
  </p:notesMasterIdLst>
  <p:handoutMasterIdLst>
    <p:handoutMasterId r:id="rId45"/>
  </p:handoutMasterIdLst>
  <p:sldIdLst>
    <p:sldId id="285" r:id="rId2"/>
    <p:sldId id="329" r:id="rId3"/>
    <p:sldId id="282" r:id="rId4"/>
    <p:sldId id="334" r:id="rId5"/>
    <p:sldId id="330" r:id="rId6"/>
    <p:sldId id="256" r:id="rId7"/>
    <p:sldId id="286" r:id="rId8"/>
    <p:sldId id="281" r:id="rId9"/>
    <p:sldId id="284" r:id="rId10"/>
    <p:sldId id="257" r:id="rId11"/>
    <p:sldId id="316" r:id="rId12"/>
    <p:sldId id="258" r:id="rId13"/>
    <p:sldId id="314" r:id="rId14"/>
    <p:sldId id="259" r:id="rId15"/>
    <p:sldId id="315" r:id="rId16"/>
    <p:sldId id="335" r:id="rId17"/>
    <p:sldId id="317" r:id="rId18"/>
    <p:sldId id="318" r:id="rId19"/>
    <p:sldId id="336" r:id="rId20"/>
    <p:sldId id="321" r:id="rId21"/>
    <p:sldId id="324" r:id="rId22"/>
    <p:sldId id="323" r:id="rId23"/>
    <p:sldId id="312" r:id="rId24"/>
    <p:sldId id="296" r:id="rId25"/>
    <p:sldId id="332" r:id="rId26"/>
    <p:sldId id="331" r:id="rId27"/>
    <p:sldId id="309" r:id="rId28"/>
    <p:sldId id="263" r:id="rId29"/>
    <p:sldId id="308" r:id="rId30"/>
    <p:sldId id="311" r:id="rId31"/>
    <p:sldId id="326" r:id="rId32"/>
    <p:sldId id="264" r:id="rId33"/>
    <p:sldId id="270" r:id="rId34"/>
    <p:sldId id="269" r:id="rId35"/>
    <p:sldId id="277" r:id="rId36"/>
    <p:sldId id="327" r:id="rId37"/>
    <p:sldId id="265" r:id="rId38"/>
    <p:sldId id="267" r:id="rId39"/>
    <p:sldId id="279" r:id="rId40"/>
    <p:sldId id="320" r:id="rId41"/>
    <p:sldId id="328" r:id="rId42"/>
    <p:sldId id="26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DE600-5158-614A-83CF-00B0B704E039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C00FE-43CF-B64D-8BFE-FC9A1DEF1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79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16220-B439-D348-962D-83BEC12BF36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DA0DB-8436-0845-A426-03C0ECD5C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1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Basis is applied behavior analysis.</a:t>
            </a:r>
            <a:endParaRPr lang="en-US" dirty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Presently being implemented in over 18,000 schools.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5671-0C20-9D4E-9538-931D5128DA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43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School wide reward system for reinforcing the use of desired social behaviors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lessons: community events,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DA0DB-8436-0845-A426-03C0ECD5CD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9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it work in elementary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DA0DB-8436-0845-A426-03C0ECD5CD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5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DA0DB-8436-0845-A426-03C0ECD5CD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47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School wide reward system for reinforcing the use of desired social behaviors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0766" indent="-281064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4255" indent="-22485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3957" indent="-22485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3659" indent="-22485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472CE9-1B72-AC4C-8DC0-3BD9496729BC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Applied Behavior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32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0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B433-77CF-419B-962D-D6CC464681C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Behavioral health staff could share this with parents. Helps to gain an understanding</a:t>
            </a:r>
            <a:r>
              <a:rPr lang="en-US" baseline="0" dirty="0" smtClean="0"/>
              <a:t> of the short and long term positive effects.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B433-77CF-419B-962D-D6CC464681C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38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97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Lori</a:t>
            </a:r>
          </a:p>
          <a:p>
            <a:r>
              <a:rPr lang="en-US" dirty="0" smtClean="0"/>
              <a:t>Student success is achieved</a:t>
            </a:r>
            <a:r>
              <a:rPr lang="en-US" baseline="0" dirty="0" smtClean="0"/>
              <a:t> through appropriate modeling by adults</a:t>
            </a:r>
          </a:p>
          <a:p>
            <a:r>
              <a:rPr lang="en-US" baseline="0" dirty="0" smtClean="0"/>
              <a:t>Teaching missed social skills through structured environment, </a:t>
            </a:r>
            <a:r>
              <a:rPr lang="en-US" baseline="0" dirty="0" err="1" smtClean="0"/>
              <a:t>repetiion</a:t>
            </a:r>
            <a:r>
              <a:rPr lang="en-US" baseline="0" dirty="0" smtClean="0"/>
              <a:t>, positive and negative reinforcement</a:t>
            </a:r>
            <a:endParaRPr lang="en-US" dirty="0" smtClean="0"/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Establish a school-level PBIS Leadership Team</a:t>
            </a:r>
          </a:p>
          <a:p>
            <a:pPr marL="171450" indent="-171450">
              <a:buFont typeface="Arial"/>
              <a:buChar char="•"/>
            </a:pPr>
            <a:r>
              <a:rPr lang="en-US" b="1" dirty="0" smtClean="0">
                <a:cs typeface="+mn-cs"/>
              </a:rPr>
              <a:t>Teams must realize that they are a </a:t>
            </a:r>
            <a:r>
              <a:rPr lang="en-US" b="1" u="sng" dirty="0" smtClean="0">
                <a:cs typeface="+mn-cs"/>
              </a:rPr>
              <a:t>leadership</a:t>
            </a:r>
            <a:r>
              <a:rPr lang="en-US" b="1" dirty="0" smtClean="0">
                <a:cs typeface="+mn-cs"/>
              </a:rPr>
              <a:t> team and have the ability to make positive changes in the school. Plan for professional development and technical</a:t>
            </a:r>
            <a:r>
              <a:rPr lang="en-US" b="1" baseline="0" dirty="0" smtClean="0">
                <a:cs typeface="+mn-cs"/>
              </a:rPr>
              <a:t> assistance.</a:t>
            </a:r>
            <a:endParaRPr lang="en-US" b="1" dirty="0" smtClean="0"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 smtClean="0">
                <a:cs typeface="+mn-cs"/>
              </a:rPr>
              <a:t>Have roles &amp; responsibilities.</a:t>
            </a:r>
          </a:p>
          <a:p>
            <a:pPr marL="171450" indent="-171450">
              <a:buFont typeface="Arial"/>
              <a:buChar char="•"/>
            </a:pPr>
            <a:r>
              <a:rPr lang="en-US" b="1" dirty="0" smtClean="0">
                <a:cs typeface="+mn-cs"/>
              </a:rPr>
              <a:t>Meet</a:t>
            </a:r>
            <a:r>
              <a:rPr lang="en-US" b="1" baseline="0" dirty="0" smtClean="0">
                <a:cs typeface="+mn-cs"/>
              </a:rPr>
              <a:t> 1-2 times per month.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b="1" dirty="0" smtClean="0">
                <a:cs typeface="+mn-cs"/>
              </a:rPr>
              <a:t>Establishing a Foundation for Collaboration and Operation – PBIS requires some systems change efforts.</a:t>
            </a:r>
          </a:p>
          <a:p>
            <a:pPr marL="171450" indent="-171450">
              <a:buFont typeface="Arial"/>
              <a:buChar char="•"/>
            </a:pPr>
            <a:r>
              <a:rPr lang="en-US" b="1" dirty="0" smtClean="0">
                <a:cs typeface="+mn-cs"/>
              </a:rPr>
              <a:t>Administration, teachers, paraprofessionals, counselor, mental health, community </a:t>
            </a:r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dirty="0" smtClean="0"/>
              <a:t>2.</a:t>
            </a:r>
            <a:r>
              <a:rPr lang="en-US" baseline="0" dirty="0" smtClean="0"/>
              <a:t> </a:t>
            </a:r>
            <a:r>
              <a:rPr lang="en-US" dirty="0" smtClean="0"/>
              <a:t>School-behavior purpose statement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dirty="0" smtClean="0"/>
              <a:t>3.</a:t>
            </a:r>
            <a:r>
              <a:rPr lang="en-US" baseline="0" dirty="0" smtClean="0"/>
              <a:t> </a:t>
            </a:r>
            <a:r>
              <a:rPr lang="en-US" dirty="0" smtClean="0"/>
              <a:t>Set of positive expectations and behaviors.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Term used to</a:t>
            </a:r>
            <a:r>
              <a:rPr lang="en-US" baseline="0" dirty="0" smtClean="0"/>
              <a:t> organize the specific social behaviors that are desired or expected in different settings across the school day. (ex. Be safe, be kind, be responsible)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dirty="0" smtClean="0"/>
              <a:t>4.</a:t>
            </a:r>
            <a:r>
              <a:rPr lang="en-US" baseline="0" dirty="0" smtClean="0"/>
              <a:t> </a:t>
            </a:r>
            <a:r>
              <a:rPr lang="en-US" dirty="0" smtClean="0"/>
              <a:t>Procedures for teaching school-wide expected behaviors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Teachers will prepare lesson plans (models available) to teach the behavior expectations for the non-structured selected settings.</a:t>
            </a:r>
            <a:r>
              <a:rPr lang="en-US" baseline="0" dirty="0" smtClean="0"/>
              <a:t> Writing lesson plans in a small group and sharing is encouraged. Want all teaching to give the same message.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Teach what the behavior looks like in each setting (replacement behavior)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0" indent="0">
              <a:buFont typeface="+mj-lt"/>
              <a:buNone/>
            </a:pPr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dirty="0" smtClean="0"/>
              <a:t>5.</a:t>
            </a:r>
            <a:r>
              <a:rPr lang="en-US" baseline="0" dirty="0" smtClean="0"/>
              <a:t> </a:t>
            </a:r>
            <a:r>
              <a:rPr lang="en-US" dirty="0" smtClean="0"/>
              <a:t>Procedures for teaching classroom wide expected behaviors.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How to make teaching the social skills prior your education curriculum.</a:t>
            </a:r>
            <a:r>
              <a:rPr lang="en-US" baseline="0" dirty="0" smtClean="0"/>
              <a:t> (refer to matrix for necessary behaviors for classroom instruction)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dirty="0" smtClean="0"/>
              <a:t>6.</a:t>
            </a:r>
            <a:r>
              <a:rPr lang="en-US" baseline="0" dirty="0" smtClean="0"/>
              <a:t> </a:t>
            </a:r>
            <a:r>
              <a:rPr lang="en-US" dirty="0" smtClean="0"/>
              <a:t>Continuum of procedures for encouraging expected behaviors.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Increase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liklihood</a:t>
            </a:r>
            <a:r>
              <a:rPr lang="en-US" baseline="0" dirty="0" smtClean="0"/>
              <a:t> the replacement behavior will be used when taught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dirty="0" smtClean="0"/>
              <a:t>7. Continuum of procedures for discouraging rule violations.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At minimum verbal praise up to a school-wide</a:t>
            </a:r>
            <a:r>
              <a:rPr lang="en-US" baseline="0" dirty="0" smtClean="0"/>
              <a:t> reward system </a:t>
            </a:r>
            <a:r>
              <a:rPr lang="en-US" dirty="0" smtClean="0"/>
              <a:t>for appropriate behaviors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dirty="0" smtClean="0"/>
              <a:t>8.</a:t>
            </a:r>
            <a:r>
              <a:rPr lang="en-US" baseline="0" dirty="0" smtClean="0"/>
              <a:t> </a:t>
            </a:r>
            <a:r>
              <a:rPr lang="en-US" dirty="0" smtClean="0"/>
              <a:t>Procedures for on-going data-based monitoring and evaluation.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What</a:t>
            </a:r>
            <a:r>
              <a:rPr lang="en-US" baseline="0" dirty="0" smtClean="0"/>
              <a:t> happens when a student </a:t>
            </a:r>
            <a:r>
              <a:rPr lang="en-US" baseline="0" dirty="0" err="1" smtClean="0"/>
              <a:t>mis-bahves</a:t>
            </a:r>
            <a:r>
              <a:rPr lang="en-US" baseline="0" dirty="0" smtClean="0"/>
              <a:t>. Setting up a consistent set of rules, definitions, and consequences for behavior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DA0DB-8436-0845-A426-03C0ECD5CD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4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School wide reward system for reinforcing the use of desired social behaviors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“Be” to beginning of</a:t>
            </a:r>
            <a:r>
              <a:rPr lang="en-US" baseline="0" dirty="0" smtClean="0"/>
              <a:t> respectful, responsible, safe.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DA0DB-8436-0845-A426-03C0ECD5CD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5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ACS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0"/>
            <a:ext cx="64008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  <a:ea typeface="ヒラギノ角ゴ Pro W3" pitchFamily="-60" charset="-128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0" y="0"/>
            <a:ext cx="2743200" cy="6858000"/>
            <a:chOff x="0" y="0"/>
            <a:chExt cx="27432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743200" cy="685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pitchFamily="34" charset="0"/>
                <a:ea typeface="ヒラギノ角ゴ Pro W3" pitchFamily="-60" charset="-128"/>
              </a:endParaRPr>
            </a:p>
          </p:txBody>
        </p:sp>
        <p:pic>
          <p:nvPicPr>
            <p:cNvPr id="8" name="Picture 7" descr="Logo_with_Plane_PNG.png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2728951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0"/>
            <p:cNvGrpSpPr>
              <a:grpSpLocks/>
            </p:cNvGrpSpPr>
            <p:nvPr userDrawn="1"/>
          </p:nvGrpSpPr>
          <p:grpSpPr bwMode="auto">
            <a:xfrm>
              <a:off x="89647" y="6324600"/>
              <a:ext cx="2541200" cy="457200"/>
              <a:chOff x="89647" y="6324600"/>
              <a:chExt cx="2541200" cy="457200"/>
            </a:xfrm>
          </p:grpSpPr>
          <p:pic>
            <p:nvPicPr>
              <p:cNvPr id="10" name="Picture 8" descr="ILP_LOGO.jpg"/>
              <p:cNvPicPr>
                <a:picLocks noChangeAspect="1"/>
              </p:cNvPicPr>
              <p:nvPr userDrawn="1"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9647" y="6324600"/>
                <a:ext cx="70622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9" descr="EEDlogotrans.gif"/>
              <p:cNvPicPr>
                <a:picLocks noChangeAspect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33600" y="6324600"/>
                <a:ext cx="49724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187395"/>
            <a:ext cx="6498158" cy="3235742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 smtClean="0"/>
              <a:t>School-wide Positive Behavior Interventions and Supports: </a:t>
            </a:r>
            <a:br>
              <a:rPr lang="en-US" sz="4400" b="1" dirty="0" smtClean="0"/>
            </a:br>
            <a:r>
              <a:rPr lang="en-US" sz="3600" b="1" dirty="0"/>
              <a:t>What </a:t>
            </a:r>
            <a:r>
              <a:rPr lang="en-US" sz="3600" b="1" dirty="0" smtClean="0"/>
              <a:t>paraprofessionals have asked.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427588"/>
            <a:ext cx="6498159" cy="916641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4775" y="190500"/>
            <a:ext cx="8679379" cy="640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School-wide Leadership 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of the Leadership Team</a:t>
            </a:r>
          </a:p>
          <a:p>
            <a:r>
              <a:rPr lang="en-US" dirty="0" smtClean="0"/>
              <a:t>PBIS Leadership Team for each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549275" y="2893150"/>
            <a:ext cx="8042276" cy="354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Implementation Steps: Step </a:t>
            </a:r>
            <a:r>
              <a:rPr lang="en-US" sz="4800" dirty="0" smtClean="0"/>
              <a:t>2 </a:t>
            </a:r>
            <a:r>
              <a:rPr lang="en-US" sz="4800" dirty="0"/>
              <a:t>of “8 Steps”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</a:t>
            </a:r>
            <a:r>
              <a:rPr lang="en-US" strike="sngStrike" dirty="0"/>
              <a:t>Establish a school-level PBIS Leadership Team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900" b="1" dirty="0"/>
              <a:t>School-behavior purpose statement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dirty="0"/>
              <a:t>Set of positive expectations and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Procedures for teaching school-wide expected behaviors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Procedures for teaching classroom wide expected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Continuum of procedures for encouraging expected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Continuum of procedures for discouraging rule violations.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Procedures for on-going data-based monitoring and evaluation.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Behavior Purpose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Insert school Behavior Purpose Statement</a:t>
            </a:r>
          </a:p>
        </p:txBody>
      </p:sp>
    </p:spTree>
    <p:extLst>
      <p:ext uri="{BB962C8B-B14F-4D97-AF65-F5344CB8AC3E}">
        <p14:creationId xmlns:p14="http://schemas.microsoft.com/office/powerpoint/2010/main" val="26568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Implementation Steps: Step 3 of “8 Steps”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trike="sngStrike" dirty="0" smtClean="0"/>
              <a:t>Establish a school-level PBIS Leadership Team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trike="sngStrike" dirty="0" smtClean="0"/>
              <a:t>School-behavior purpose statement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strike="sngStrike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smtClean="0"/>
              <a:t>Set of positive expectations and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Procedures for teaching school-wide expected behaviors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Procedures for teaching classroom wide expected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Continuum of procedures for encouraging expected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Continuum of procedures for discouraging rule violations.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Procedures for on-going data-based monitoring and evaluation.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07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(School Name) Behavior Matrix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chose 3 Behavioral Expectations</a:t>
            </a:r>
          </a:p>
          <a:p>
            <a:pPr marL="577850" lvl="2">
              <a:tabLst>
                <a:tab pos="280988" algn="l"/>
              </a:tabLst>
            </a:pPr>
            <a:r>
              <a:rPr lang="en-US" dirty="0" smtClean="0"/>
              <a:t>Be Respectful</a:t>
            </a:r>
          </a:p>
          <a:p>
            <a:pPr marL="577850" lvl="2">
              <a:tabLst>
                <a:tab pos="280988" algn="l"/>
              </a:tabLst>
            </a:pPr>
            <a:r>
              <a:rPr lang="en-US" dirty="0" smtClean="0"/>
              <a:t>Be Responsible</a:t>
            </a:r>
          </a:p>
          <a:p>
            <a:pPr marL="577850" lvl="2">
              <a:tabLst>
                <a:tab pos="280988" algn="l"/>
              </a:tabLst>
            </a:pPr>
            <a:r>
              <a:rPr lang="en-US" dirty="0" smtClean="0"/>
              <a:t>Be Safe</a:t>
            </a:r>
          </a:p>
          <a:p>
            <a:pPr marL="295275" lvl="1">
              <a:tabLst>
                <a:tab pos="280988" algn="l"/>
              </a:tabLst>
            </a:pPr>
            <a:r>
              <a:rPr lang="en-US" dirty="0" smtClean="0"/>
              <a:t>The matrix spells out how each looks in your non-structured settings (and in the classroom) for all adults and students.</a:t>
            </a:r>
          </a:p>
          <a:p>
            <a:pPr marL="0" lvl="1" indent="0">
              <a:buNone/>
              <a:tabLst>
                <a:tab pos="280988" algn="l"/>
              </a:tabLst>
            </a:pPr>
            <a:endParaRPr lang="en-US" dirty="0"/>
          </a:p>
          <a:p>
            <a:pPr marL="295275"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18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4" y="3251"/>
            <a:ext cx="9127986" cy="6858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864346" y="3193049"/>
            <a:ext cx="2363725" cy="1323087"/>
          </a:xfrm>
          <a:prstGeom prst="leftArrow">
            <a:avLst/>
          </a:prstGeom>
          <a:gradFill flip="none" rotWithShape="1">
            <a:gsLst>
              <a:gs pos="31000">
                <a:schemeClr val="accent3">
                  <a:tint val="100000"/>
                  <a:shade val="100000"/>
                  <a:satMod val="120000"/>
                  <a:alpha val="13000"/>
                </a:schemeClr>
              </a:gs>
              <a:gs pos="100000">
                <a:schemeClr val="accent3">
                  <a:tint val="50000"/>
                  <a:satMod val="150000"/>
                  <a:alpha val="13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Behavior Expectations</a:t>
            </a:r>
            <a:endParaRPr lang="en-US" b="1" dirty="0"/>
          </a:p>
        </p:txBody>
      </p:sp>
      <p:sp>
        <p:nvSpPr>
          <p:cNvPr id="6" name="Left Arrow 5"/>
          <p:cNvSpPr/>
          <p:nvPr/>
        </p:nvSpPr>
        <p:spPr>
          <a:xfrm rot="2748221">
            <a:off x="6554179" y="778539"/>
            <a:ext cx="2742055" cy="1371351"/>
          </a:xfrm>
          <a:prstGeom prst="leftArrow">
            <a:avLst/>
          </a:prstGeom>
          <a:gradFill flip="none" rotWithShape="1">
            <a:gsLst>
              <a:gs pos="31000">
                <a:schemeClr val="accent5">
                  <a:tint val="100000"/>
                  <a:shade val="100000"/>
                  <a:satMod val="120000"/>
                  <a:alpha val="12000"/>
                </a:schemeClr>
              </a:gs>
              <a:gs pos="100000">
                <a:schemeClr val="accent5">
                  <a:tint val="50000"/>
                  <a:satMod val="150000"/>
                  <a:alpha val="12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Non structured locations</a:t>
            </a:r>
            <a:endParaRPr lang="en-US" b="1" dirty="0"/>
          </a:p>
        </p:txBody>
      </p:sp>
      <p:sp>
        <p:nvSpPr>
          <p:cNvPr id="7" name="Left Arrow 6"/>
          <p:cNvSpPr/>
          <p:nvPr/>
        </p:nvSpPr>
        <p:spPr>
          <a:xfrm>
            <a:off x="5891673" y="4075107"/>
            <a:ext cx="1840406" cy="1287805"/>
          </a:xfrm>
          <a:prstGeom prst="leftArrow">
            <a:avLst/>
          </a:prstGeom>
          <a:gradFill flip="none" rotWithShape="1">
            <a:gsLst>
              <a:gs pos="31000">
                <a:schemeClr val="accent4">
                  <a:tint val="100000"/>
                  <a:shade val="100000"/>
                  <a:satMod val="120000"/>
                  <a:alpha val="13000"/>
                </a:schemeClr>
              </a:gs>
              <a:gs pos="100000">
                <a:schemeClr val="accent4">
                  <a:tint val="50000"/>
                  <a:satMod val="150000"/>
                  <a:alpha val="13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 Definitions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9436708">
            <a:off x="981217" y="450954"/>
            <a:ext cx="2628322" cy="1252522"/>
          </a:xfrm>
          <a:prstGeom prst="rightArrow">
            <a:avLst/>
          </a:prstGeom>
          <a:gradFill flip="none" rotWithShape="1">
            <a:gsLst>
              <a:gs pos="31000">
                <a:schemeClr val="accent6">
                  <a:tint val="100000"/>
                  <a:shade val="100000"/>
                  <a:satMod val="120000"/>
                  <a:alpha val="15000"/>
                </a:schemeClr>
              </a:gs>
              <a:gs pos="100000">
                <a:schemeClr val="accent6">
                  <a:tint val="50000"/>
                  <a:satMod val="150000"/>
                  <a:alpha val="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Behavior</a:t>
            </a:r>
            <a:r>
              <a:rPr lang="en-US" dirty="0" smtClean="0"/>
              <a:t> </a:t>
            </a:r>
            <a:r>
              <a:rPr lang="en-US" b="1" dirty="0" smtClean="0"/>
              <a:t>Purpose Statement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00050" y="0"/>
            <a:ext cx="533400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2533" y="2509335"/>
            <a:ext cx="5076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Insert school matrix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98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Implementation Steps: Step 4 of “8 Steps”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trike="sngStrike" dirty="0" smtClean="0"/>
              <a:t> Establish a school-level PBIS Leadership Team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trike="sngStrike" dirty="0" smtClean="0"/>
              <a:t>School-behavior purpose statement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trike="sngStrike" dirty="0" smtClean="0"/>
              <a:t>Set of positive expectations and behaviors</a:t>
            </a:r>
            <a:r>
              <a:rPr lang="en-US" sz="1600" dirty="0" smtClean="0"/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smtClean="0"/>
              <a:t>Procedures for teaching school-wide expected behaviors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Procedures for teaching classroom wide expected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Continuum of procedures for encouraging expected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Continuum of procedures for discouraging rule violations.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Procedures for on-going data-based monitoring and evaluation.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12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Step 4: Classroom Lesson Plans for non-structured: </a:t>
            </a:r>
            <a:r>
              <a:rPr lang="en-US" sz="4000" dirty="0" smtClean="0"/>
              <a:t>Para’s </a:t>
            </a:r>
            <a:r>
              <a:rPr lang="en-US" sz="4000" dirty="0" smtClean="0"/>
              <a:t>role.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Teaching students the expected behaviors in the </a:t>
            </a:r>
            <a:r>
              <a:rPr lang="en-US" sz="2200" dirty="0" smtClean="0"/>
              <a:t>classroom.</a:t>
            </a:r>
            <a:endParaRPr lang="en-US" sz="2200" dirty="0"/>
          </a:p>
          <a:p>
            <a:pPr lvl="1"/>
            <a:r>
              <a:rPr lang="en-US" dirty="0"/>
              <a:t>Most likely the classroom teacher will lead lesson, but you may be asked to </a:t>
            </a:r>
            <a:r>
              <a:rPr lang="en-US" dirty="0" smtClean="0"/>
              <a:t>assist</a:t>
            </a:r>
          </a:p>
          <a:p>
            <a:pPr lvl="1"/>
            <a:r>
              <a:rPr lang="en-US" dirty="0" smtClean="0"/>
              <a:t>Be in classroom to hear lesson.</a:t>
            </a:r>
          </a:p>
          <a:p>
            <a:pPr lvl="1"/>
            <a:r>
              <a:rPr lang="en-US" dirty="0" smtClean="0"/>
              <a:t>Review/reinforce in natural settings.</a:t>
            </a:r>
          </a:p>
          <a:p>
            <a:pPr marL="0" indent="0">
              <a:buNone/>
            </a:pPr>
            <a:endParaRPr lang="en-US" sz="4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formal lessons taught in classrooms.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200" dirty="0"/>
              <a:t>Re-teaching</a:t>
            </a:r>
          </a:p>
          <a:p>
            <a:pPr lvl="1"/>
            <a:r>
              <a:rPr lang="en-US" sz="8000" dirty="0"/>
              <a:t>Scheduled booster sessions.</a:t>
            </a:r>
          </a:p>
          <a:p>
            <a:pPr lvl="1"/>
            <a:r>
              <a:rPr lang="en-US" sz="8000" dirty="0"/>
              <a:t>Teach before special activities or activities know to create problems</a:t>
            </a:r>
            <a:r>
              <a:rPr lang="en-US" sz="8000" dirty="0" smtClean="0"/>
              <a:t>.</a:t>
            </a:r>
          </a:p>
          <a:p>
            <a:pPr lvl="1"/>
            <a:r>
              <a:rPr lang="en-US" sz="8000" dirty="0" smtClean="0"/>
              <a:t>Teach/support in </a:t>
            </a:r>
            <a:r>
              <a:rPr lang="en-US" sz="8000" smtClean="0"/>
              <a:t>natural environments.</a:t>
            </a:r>
            <a:endParaRPr lang="en-US" sz="8000" dirty="0"/>
          </a:p>
          <a:p>
            <a:pPr lvl="1"/>
            <a:r>
              <a:rPr lang="en-US" sz="8000" dirty="0"/>
              <a:t>Review/remind students of behavior definitions and expected behaviors.</a:t>
            </a:r>
          </a:p>
          <a:p>
            <a:pPr lvl="1"/>
            <a:r>
              <a:rPr lang="en-US" sz="8000" dirty="0"/>
              <a:t>When there is unexpected behavior in the school.</a:t>
            </a:r>
          </a:p>
          <a:p>
            <a:pPr lvl="2"/>
            <a:r>
              <a:rPr lang="en-US" sz="8000" dirty="0"/>
              <a:t>How does this look? Role-play and questions you can use</a:t>
            </a:r>
          </a:p>
          <a:p>
            <a:r>
              <a:rPr lang="en-US" sz="8400" dirty="0"/>
              <a:t>Model the expected behaviors</a:t>
            </a:r>
          </a:p>
          <a:p>
            <a:pPr marL="66675" indent="0">
              <a:buNone/>
            </a:pPr>
            <a:r>
              <a:rPr lang="en-US" sz="8000" b="1" dirty="0"/>
              <a:t>TEACHING=</a:t>
            </a:r>
            <a:r>
              <a:rPr lang="en-US" sz="8000" b="1" dirty="0" err="1"/>
              <a:t>Tell+Show+Practice+Feedback+Re-teach</a:t>
            </a:r>
            <a:r>
              <a:rPr lang="en-US" sz="8000" dirty="0"/>
              <a:t> </a:t>
            </a:r>
            <a:endParaRPr lang="en-US" dirty="0"/>
          </a:p>
          <a:p>
            <a:r>
              <a:rPr lang="en-US" sz="9600" dirty="0">
                <a:solidFill>
                  <a:srgbClr val="FF0000"/>
                </a:solidFill>
              </a:rPr>
              <a:t>KEY: Tie it back to the 3 behavioral expectations and the matrix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5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19" y="3544777"/>
            <a:ext cx="6498158" cy="1724867"/>
          </a:xfrm>
        </p:spPr>
        <p:txBody>
          <a:bodyPr/>
          <a:lstStyle/>
          <a:p>
            <a:r>
              <a:rPr lang="en-US" dirty="0" smtClean="0"/>
              <a:t>Activity</a:t>
            </a:r>
            <a:r>
              <a:rPr lang="en-US" smtClean="0"/>
              <a:t>/ Discussion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22919" y="5356735"/>
            <a:ext cx="6498159" cy="916641"/>
          </a:xfrm>
        </p:spPr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3349407" y="1785243"/>
            <a:ext cx="2393782" cy="17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Implementation Steps: Step </a:t>
            </a:r>
            <a:r>
              <a:rPr lang="en-US" sz="4800" dirty="0" smtClean="0"/>
              <a:t>5 </a:t>
            </a:r>
            <a:r>
              <a:rPr lang="en-US" sz="4800" dirty="0"/>
              <a:t>of “8 Steps”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trike="sngStrike" dirty="0"/>
              <a:t> Establish a school-level PBIS Leadership Team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trike="sngStrike" dirty="0"/>
              <a:t>School-behavior purpose statement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trike="sngStrike" dirty="0"/>
              <a:t>Set of positive expectations and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trike="sngStrike" dirty="0"/>
              <a:t>Procedures for teaching school-wide expected behaviors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900" b="1" dirty="0"/>
              <a:t>Procedures for teaching classroom wide expected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dirty="0"/>
              <a:t>Continuum of procedures for encouraging expected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Continuum of procedures for discouraging rule violations.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Procedures for on-going data-based monitoring and evaluation.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Classroom matrix: Step </a:t>
            </a:r>
            <a:r>
              <a:rPr lang="en-US" sz="4400" dirty="0"/>
              <a:t>5 of “8 Steps”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Coming to a school near you in 2013-2014!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330200"/>
            <a:ext cx="8928100" cy="619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08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Implementation Steps: Step 6 of “8 Steps”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trike="sngStrike" dirty="0" smtClean="0"/>
              <a:t> Establish a school-level PBIS Leadership Team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trike="sngStrike" dirty="0" smtClean="0"/>
              <a:t>School-behavior purpose statement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trike="sngStrike" dirty="0" smtClean="0"/>
              <a:t>Set of positive expectations and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trike="sngStrike" dirty="0" smtClean="0"/>
              <a:t>Procedures for teaching school-wide expected behaviors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strike="sngStrike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trike="sngStrike" dirty="0" smtClean="0"/>
              <a:t>Procedures for teaching classroom wide expected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b="1" dirty="0" smtClean="0"/>
              <a:t>Continuum of procedures for encouraging expected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Continuum of procedures for discouraging rule violations.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Procedures for on-going data-based monitoring and evaluation.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53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Reward the </a:t>
            </a:r>
            <a:r>
              <a:rPr lang="ja-JP" altLang="en-US" dirty="0">
                <a:latin typeface="Times New Roman" charset="0"/>
              </a:rPr>
              <a:t>“</a:t>
            </a:r>
            <a:r>
              <a:rPr lang="en-US" altLang="ja-JP" dirty="0">
                <a:latin typeface="Times New Roman" charset="0"/>
              </a:rPr>
              <a:t>behavior</a:t>
            </a:r>
            <a:r>
              <a:rPr lang="ja-JP" altLang="en-US" dirty="0">
                <a:latin typeface="Times New Roman" charset="0"/>
              </a:rPr>
              <a:t>”</a:t>
            </a:r>
            <a:r>
              <a:rPr lang="en-US" altLang="ja-JP" dirty="0">
                <a:latin typeface="Times New Roman" charset="0"/>
              </a:rPr>
              <a:t> not the </a:t>
            </a:r>
            <a:r>
              <a:rPr lang="ja-JP" altLang="en-US" dirty="0">
                <a:latin typeface="Times New Roman" charset="0"/>
              </a:rPr>
              <a:t>“</a:t>
            </a:r>
            <a:r>
              <a:rPr lang="en-US" altLang="ja-JP" dirty="0">
                <a:latin typeface="Times New Roman" charset="0"/>
              </a:rPr>
              <a:t>person</a:t>
            </a:r>
            <a:r>
              <a:rPr lang="ja-JP" altLang="en-US" dirty="0" smtClean="0">
                <a:latin typeface="Times New Roman" charset="0"/>
              </a:rPr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5029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charset="0"/>
            </a:endParaRPr>
          </a:p>
          <a:p>
            <a:pPr lvl="1"/>
            <a:r>
              <a:rPr lang="en-US" b="1" dirty="0">
                <a:latin typeface="Times New Roman" charset="0"/>
              </a:rPr>
              <a:t>Not good</a:t>
            </a:r>
            <a:r>
              <a:rPr lang="en-US" dirty="0">
                <a:latin typeface="Times New Roman" charset="0"/>
              </a:rPr>
              <a:t>: </a:t>
            </a:r>
            <a:r>
              <a:rPr lang="ja-JP" altLang="en-US" dirty="0">
                <a:latin typeface="Times New Roman" charset="0"/>
              </a:rPr>
              <a:t>“</a:t>
            </a:r>
            <a:r>
              <a:rPr lang="en-US" altLang="ja-JP" dirty="0">
                <a:latin typeface="Times New Roman" charset="0"/>
              </a:rPr>
              <a:t>you are selected as student of the week, congratulations</a:t>
            </a:r>
            <a:r>
              <a:rPr lang="en-US" altLang="ja-JP" dirty="0" smtClean="0">
                <a:latin typeface="Times New Roman" charset="0"/>
              </a:rPr>
              <a:t>?</a:t>
            </a:r>
            <a:endParaRPr lang="en-US" dirty="0">
              <a:latin typeface="Times New Roman" charset="0"/>
            </a:endParaRPr>
          </a:p>
          <a:p>
            <a:pPr lvl="1"/>
            <a:r>
              <a:rPr lang="en-US" b="1" dirty="0">
                <a:latin typeface="Times New Roman" charset="0"/>
              </a:rPr>
              <a:t>Good</a:t>
            </a:r>
            <a:r>
              <a:rPr lang="en-US" dirty="0">
                <a:latin typeface="Times New Roman" charset="0"/>
              </a:rPr>
              <a:t>: </a:t>
            </a:r>
            <a:r>
              <a:rPr lang="ja-JP" altLang="en-US" dirty="0">
                <a:latin typeface="Times New Roman" charset="0"/>
              </a:rPr>
              <a:t>“</a:t>
            </a:r>
            <a:r>
              <a:rPr lang="en-US" altLang="ja-JP" dirty="0">
                <a:latin typeface="Times New Roman" charset="0"/>
              </a:rPr>
              <a:t>You were working hard, on-task and quiet during independent seat work…that is respectful of others trying to get their work done… nice job.</a:t>
            </a:r>
            <a:r>
              <a:rPr lang="ja-JP" altLang="en-US" dirty="0" smtClean="0">
                <a:latin typeface="Times New Roman" charset="0"/>
              </a:rPr>
              <a:t>”</a:t>
            </a:r>
            <a:endParaRPr lang="en-US" altLang="ja-JP" dirty="0" smtClean="0">
              <a:latin typeface="Times New Roman" charset="0"/>
            </a:endParaRPr>
          </a:p>
          <a:p>
            <a:pPr lvl="1"/>
            <a:endParaRPr lang="en-US" dirty="0">
              <a:latin typeface="Times New Roman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467" y="4203006"/>
            <a:ext cx="2131827" cy="22712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5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Verbal praise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latin typeface="Times New Roman" charset="0"/>
              </a:rPr>
              <a:t>Not clear praise: “pizza party for no referrals”.</a:t>
            </a:r>
          </a:p>
          <a:p>
            <a:r>
              <a:rPr lang="en-US" dirty="0" smtClean="0"/>
              <a:t>Discussion: Good Praise?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j0315598.jpg"/>
          <p:cNvPicPr>
            <a:picLocks noChangeAspect="1"/>
          </p:cNvPicPr>
          <p:nvPr/>
        </p:nvPicPr>
        <p:blipFill>
          <a:blip r:embed="rId2" cstate="email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1" y="2447807"/>
            <a:ext cx="3657600" cy="1895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087" y="5171682"/>
            <a:ext cx="644414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4000" dirty="0">
                <a:latin typeface="Times New Roman" charset="0"/>
              </a:rPr>
              <a:t>MOST OF ALL….Be sincere!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Activity: small groups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 a list of positive things to say!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>
          <a:xfrm>
            <a:off x="-12700" y="-139700"/>
            <a:ext cx="9144000" cy="9779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Why a tangible system?</a:t>
            </a:r>
            <a:endParaRPr lang="en-US" dirty="0">
              <a:latin typeface="Arial" charset="0"/>
            </a:endParaRPr>
          </a:p>
        </p:txBody>
      </p:sp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327025" y="1650337"/>
            <a:ext cx="8361363" cy="37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latin typeface="Arial" charset="0"/>
              </a:rPr>
              <a:t>Tied into school </a:t>
            </a:r>
            <a:r>
              <a:rPr lang="en-US" sz="2800" dirty="0" smtClean="0">
                <a:latin typeface="Arial" charset="0"/>
              </a:rPr>
              <a:t>expectations</a:t>
            </a:r>
            <a:endParaRPr lang="en-US" sz="28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latin typeface="Arial" charset="0"/>
              </a:rPr>
              <a:t>Specific feedback on </a:t>
            </a:r>
            <a:r>
              <a:rPr lang="en-US" sz="2800" dirty="0" smtClean="0">
                <a:latin typeface="Arial" charset="0"/>
              </a:rPr>
              <a:t>student</a:t>
            </a:r>
            <a:r>
              <a:rPr lang="ja-JP" altLang="en-US" sz="2800" dirty="0" smtClean="0">
                <a:latin typeface="Arial" charset="0"/>
              </a:rPr>
              <a:t>’</a:t>
            </a:r>
            <a:r>
              <a:rPr lang="en-US" altLang="ja-JP" sz="2800" dirty="0" smtClean="0">
                <a:latin typeface="Arial" charset="0"/>
              </a:rPr>
              <a:t>s </a:t>
            </a:r>
            <a:r>
              <a:rPr lang="en-US" altLang="ja-JP" sz="2800" dirty="0">
                <a:latin typeface="Arial" charset="0"/>
              </a:rPr>
              <a:t>behavior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latin typeface="Arial" charset="0"/>
              </a:rPr>
              <a:t>Provides visible </a:t>
            </a:r>
            <a:r>
              <a:rPr lang="en-US" sz="2800" dirty="0" smtClean="0">
                <a:latin typeface="Arial" charset="0"/>
              </a:rPr>
              <a:t>acknowledge </a:t>
            </a:r>
            <a:r>
              <a:rPr lang="en-US" sz="2800" dirty="0">
                <a:latin typeface="Arial" charset="0"/>
              </a:rPr>
              <a:t>of appropriate behavior for student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latin typeface="Arial" charset="0"/>
              </a:rPr>
              <a:t>Helps to remind staff to </a:t>
            </a:r>
            <a:r>
              <a:rPr lang="en-US" sz="2800" dirty="0" smtClean="0">
                <a:latin typeface="Arial" charset="0"/>
              </a:rPr>
              <a:t>provide acknowledgements</a:t>
            </a:r>
            <a:endParaRPr lang="en-US" sz="2800" dirty="0"/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800" dirty="0"/>
          </a:p>
        </p:txBody>
      </p:sp>
      <p:sp>
        <p:nvSpPr>
          <p:cNvPr id="69639" name="Rectangle 14"/>
          <p:cNvSpPr>
            <a:spLocks noChangeArrowheads="1"/>
          </p:cNvSpPr>
          <p:nvPr/>
        </p:nvSpPr>
        <p:spPr bwMode="auto">
          <a:xfrm>
            <a:off x="2197100" y="6400800"/>
            <a:ext cx="429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endParaRPr lang="en-US" sz="22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781327" name="Picture 15" descr="Maroon Buck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48300"/>
            <a:ext cx="2654300" cy="118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0" y="4666208"/>
            <a:ext cx="2007408" cy="19631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589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Step 6: Encouraging Expected Behaviors/Reward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7"/>
            <a:r>
              <a:rPr lang="en-US" sz="2400" dirty="0" smtClean="0"/>
              <a:t>Each grade level has a reward system in place</a:t>
            </a:r>
          </a:p>
          <a:p>
            <a:pPr lvl="8"/>
            <a:r>
              <a:rPr lang="en-US" sz="2000" dirty="0" smtClean="0"/>
              <a:t>K-5: ticket system</a:t>
            </a:r>
          </a:p>
          <a:p>
            <a:pPr lvl="8"/>
            <a:r>
              <a:rPr lang="en-US" sz="2000" dirty="0" smtClean="0"/>
              <a:t>6-8: Learning Earnings/Post card</a:t>
            </a:r>
          </a:p>
          <a:p>
            <a:pPr lvl="8"/>
            <a:r>
              <a:rPr lang="en-US" sz="2000" dirty="0" smtClean="0"/>
              <a:t>9-12: Post Card/ Drawings</a:t>
            </a:r>
          </a:p>
          <a:p>
            <a:pPr lvl="8"/>
            <a:r>
              <a:rPr lang="en-US" sz="2000" dirty="0" smtClean="0"/>
              <a:t>ALL: Verbal Praise and Thanks</a:t>
            </a:r>
          </a:p>
          <a:p>
            <a:r>
              <a:rPr lang="en-US" dirty="0" smtClean="0"/>
              <a:t>Any staff person can give out rewards or positive recognition</a:t>
            </a:r>
          </a:p>
          <a:p>
            <a:pPr lvl="1"/>
            <a:r>
              <a:rPr lang="en-US" dirty="0" smtClean="0"/>
              <a:t>Make sure to tie it to the 3 behavioral expectations</a:t>
            </a:r>
          </a:p>
          <a:p>
            <a:pPr lvl="1"/>
            <a:r>
              <a:rPr lang="en-US" dirty="0" smtClean="0"/>
              <a:t>How does this look? Role-play</a:t>
            </a:r>
          </a:p>
          <a:p>
            <a:pPr lvl="2"/>
            <a:r>
              <a:rPr lang="en-US" dirty="0" smtClean="0"/>
              <a:t>(Elem, Middle, High)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144" y="5079658"/>
            <a:ext cx="2344955" cy="1585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1600201"/>
            <a:ext cx="2057216" cy="1568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31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Elementary </a:t>
            </a:r>
            <a:r>
              <a:rPr lang="en-US" sz="2400" dirty="0"/>
              <a:t>School-wide Reward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2459" y="2402933"/>
            <a:ext cx="5234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Insert school photos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048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School Wide Positive Behavior Interventions &amp; Supports?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Decrease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the likelihood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of new problem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behaviors starting.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Helps keep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existing problem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behaviors from getting worse.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Change the school environment to reduce or eliminate things that cause the behaviors to occur.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Teach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, monitor, &amp;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reinforce appropriate social behavior to increase the likelihood it will continue.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Create a calm and predictable school environment for students and staff.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9123" y="6426772"/>
            <a:ext cx="19224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Adapted form www.pbis.org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208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68709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Middle School &amp; High School School-wide</a:t>
            </a:r>
          </a:p>
          <a:p>
            <a:r>
              <a:rPr lang="en-US" sz="2800" dirty="0" smtClean="0"/>
              <a:t> Reward System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03866" y="2506133"/>
            <a:ext cx="5234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Insert school photos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8567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Implementation Steps: Step </a:t>
            </a:r>
            <a:r>
              <a:rPr lang="en-US" sz="4800" dirty="0" smtClean="0"/>
              <a:t>7 </a:t>
            </a:r>
            <a:r>
              <a:rPr lang="en-US" sz="4800" dirty="0"/>
              <a:t>of “8 Steps”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trike="sngStrike" dirty="0"/>
              <a:t> Establish a school-level PBIS Leadership Team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trike="sngStrike" dirty="0"/>
              <a:t>School-behavior purpose statement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trike="sngStrike" dirty="0"/>
              <a:t>Set of positive expectations and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trike="sngStrike" dirty="0"/>
              <a:t>Procedures for teaching school-wide expected behaviors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trike="sngStrike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trike="sngStrike" dirty="0"/>
              <a:t>Procedures for teaching classroom wide expected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b="1" strike="sngStrike" dirty="0"/>
              <a:t>Continuum of procedures for encouraging expected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900" b="1" dirty="0"/>
              <a:t>Continuum of procedures for discouraging rule violations.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Procedures for on-going data-based monitoring and evaluation.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Step 7: Discouraging Behaviors/Discipline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vs. Minor Violations</a:t>
            </a:r>
          </a:p>
          <a:p>
            <a:pPr lvl="1"/>
            <a:r>
              <a:rPr lang="en-US" dirty="0" smtClean="0"/>
              <a:t>Majors—See building principal for role</a:t>
            </a:r>
          </a:p>
          <a:p>
            <a:pPr lvl="1"/>
            <a:r>
              <a:rPr lang="en-US" dirty="0" smtClean="0"/>
              <a:t>Minors—Handled by the staff member through classroom system</a:t>
            </a:r>
            <a:endParaRPr lang="en-US" dirty="0"/>
          </a:p>
          <a:p>
            <a:r>
              <a:rPr lang="en-US" dirty="0" smtClean="0"/>
              <a:t>See Definitions sheet</a:t>
            </a:r>
          </a:p>
          <a:p>
            <a:r>
              <a:rPr lang="en-US" dirty="0" smtClean="0"/>
              <a:t>Consequences</a:t>
            </a:r>
          </a:p>
          <a:p>
            <a:pPr lvl="1"/>
            <a:r>
              <a:rPr lang="en-US" dirty="0" smtClean="0"/>
              <a:t>Flow Chart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874" y="3597012"/>
            <a:ext cx="3213100" cy="2527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299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5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5" y="0"/>
            <a:ext cx="520886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6138477" y="3326869"/>
            <a:ext cx="2794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Implementation Steps: Step </a:t>
            </a:r>
            <a:r>
              <a:rPr lang="en-US" sz="4800" dirty="0" smtClean="0"/>
              <a:t>8 </a:t>
            </a:r>
            <a:r>
              <a:rPr lang="en-US" sz="4800" dirty="0"/>
              <a:t>of “8 Steps”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trike="sngStrike" dirty="0"/>
              <a:t>Establish a school-level PBIS Leadership Team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trike="sngStrike" dirty="0"/>
              <a:t>School-behavior purpose statement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trike="sngStrike" dirty="0"/>
              <a:t>Set of positive expectations and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trike="sngStrike" dirty="0"/>
              <a:t>Procedures for teaching school-wide expected behaviors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trike="sngStrike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trike="sngStrike" dirty="0"/>
              <a:t>Procedures for teaching classroom wide expected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strike="sngStrike" dirty="0"/>
              <a:t>Continuum of procedures for encouraging expected behaviors.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strike="sngStrike" dirty="0"/>
              <a:t>Continuum of procedures for discouraging rule violations.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900" b="1" dirty="0"/>
              <a:t>Procedures for on-going data-based monitoring and evaluation.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Data-based Decision-Making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from referrals is entered into </a:t>
            </a:r>
            <a:r>
              <a:rPr lang="en-US" dirty="0" smtClean="0"/>
              <a:t>school </a:t>
            </a:r>
            <a:r>
              <a:rPr lang="en-US" dirty="0" smtClean="0"/>
              <a:t>data collection system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Data reports are run before Leadership Team meetings. Data is used to determine areas in need of interventions.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3445938" y="3258470"/>
            <a:ext cx="2463800" cy="328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64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7d2199546d0a07568e20ed897bd2ca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5" y="812131"/>
            <a:ext cx="8347242" cy="52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Graph: referrals by student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794" b="6794"/>
          <a:stretch>
            <a:fillRect/>
          </a:stretch>
        </p:blipFill>
        <p:spPr/>
      </p:pic>
      <p:sp>
        <p:nvSpPr>
          <p:cNvPr id="5" name="Down Arrow Callout 4"/>
          <p:cNvSpPr/>
          <p:nvPr/>
        </p:nvSpPr>
        <p:spPr>
          <a:xfrm>
            <a:off x="2362200" y="2286000"/>
            <a:ext cx="1219200" cy="1828800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0-1 referral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5181600" y="2286000"/>
            <a:ext cx="1143000" cy="1752600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2-5 referrals</a:t>
            </a:r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6934200" y="1447800"/>
            <a:ext cx="1371600" cy="1600200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6+ referrals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64008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Adapted from</a:t>
            </a:r>
            <a:r>
              <a:rPr lang="en-US" sz="1100" dirty="0" smtClean="0">
                <a:solidFill>
                  <a:schemeClr val="tx2"/>
                </a:solidFill>
              </a:rPr>
              <a:t>: </a:t>
            </a:r>
            <a:r>
              <a:rPr lang="en-US" sz="1100" dirty="0" err="1" smtClean="0">
                <a:solidFill>
                  <a:schemeClr val="tx2"/>
                </a:solidFill>
              </a:rPr>
              <a:t>swis.org</a:t>
            </a:r>
            <a:r>
              <a:rPr lang="en-US" sz="1100" dirty="0" err="1" smtClean="0"/>
              <a:t>“demo</a:t>
            </a:r>
            <a:r>
              <a:rPr lang="en-US" sz="1100" dirty="0" smtClean="0"/>
              <a:t>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821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527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cs typeface="Comic Sans MS"/>
              </a:rPr>
              <a:t>FYI: all these mean the same thing</a:t>
            </a:r>
            <a:endParaRPr lang="en-US" sz="3600" b="1" dirty="0"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08000" y="1472365"/>
            <a:ext cx="3810000" cy="5020266"/>
          </a:xfrm>
        </p:spPr>
        <p:txBody>
          <a:bodyPr/>
          <a:lstStyle/>
          <a:p>
            <a:r>
              <a:rPr lang="en-US" b="1" dirty="0" smtClean="0">
                <a:cs typeface="Comic Sans MS"/>
              </a:rPr>
              <a:t>PBS</a:t>
            </a:r>
            <a:r>
              <a:rPr lang="en-US" dirty="0" smtClean="0">
                <a:cs typeface="Comic Sans MS"/>
              </a:rPr>
              <a:t>=Positive Behavior Supports </a:t>
            </a:r>
          </a:p>
          <a:p>
            <a:r>
              <a:rPr lang="en-US" b="1" dirty="0" smtClean="0">
                <a:cs typeface="Comic Sans MS"/>
              </a:rPr>
              <a:t>PBIS</a:t>
            </a:r>
            <a:r>
              <a:rPr lang="en-US" b="0" dirty="0" smtClean="0">
                <a:cs typeface="Comic Sans MS"/>
              </a:rPr>
              <a:t>=Positive Behavior Intervention &amp; Supports</a:t>
            </a:r>
          </a:p>
          <a:p>
            <a:endParaRPr lang="en-US" b="0" dirty="0" smtClean="0">
              <a:latin typeface="Comic Sans MS"/>
              <a:cs typeface="Comic Sans M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318000" y="1472365"/>
            <a:ext cx="3810000" cy="5020265"/>
          </a:xfrm>
        </p:spPr>
        <p:txBody>
          <a:bodyPr/>
          <a:lstStyle/>
          <a:p>
            <a:r>
              <a:rPr lang="en-US" b="1" dirty="0" smtClean="0">
                <a:cs typeface="Comic Sans MS"/>
              </a:rPr>
              <a:t>SWPBS</a:t>
            </a:r>
            <a:r>
              <a:rPr lang="en-US" b="0" dirty="0" smtClean="0">
                <a:cs typeface="Comic Sans MS"/>
              </a:rPr>
              <a:t>=School-wide Positive Behavior Supports</a:t>
            </a:r>
          </a:p>
          <a:p>
            <a:r>
              <a:rPr lang="en-US" b="1" dirty="0" smtClean="0">
                <a:cs typeface="Comic Sans MS"/>
              </a:rPr>
              <a:t>SW-PBIS</a:t>
            </a:r>
            <a:r>
              <a:rPr lang="en-US" b="0" dirty="0" smtClean="0">
                <a:cs typeface="Comic Sans MS"/>
              </a:rPr>
              <a:t>=School-wide Positive Behavior Interventions &amp; Supports</a:t>
            </a:r>
          </a:p>
          <a:p>
            <a:r>
              <a:rPr lang="en-US" b="0" dirty="0" smtClean="0">
                <a:cs typeface="Comic Sans MS"/>
              </a:rPr>
              <a:t>Others?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4583" name="Picture 7" descr="C:\Users\sjfishel.SOA\AppData\Local\Microsoft\Windows\Temporary Internet Files\Content.IE5\E2CK3LZ9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663830"/>
            <a:ext cx="16256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3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4267200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 Matrix</a:t>
            </a:r>
            <a:endParaRPr lang="en-US" dirty="0"/>
          </a:p>
        </p:txBody>
      </p:sp>
      <p:sp>
        <p:nvSpPr>
          <p:cNvPr id="3" name="Down Arrow Callout 2"/>
          <p:cNvSpPr/>
          <p:nvPr/>
        </p:nvSpPr>
        <p:spPr>
          <a:xfrm rot="18746754">
            <a:off x="822214" y="2777756"/>
            <a:ext cx="2020868" cy="2499238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Teaching (lesson plans)</a:t>
            </a:r>
            <a:endParaRPr lang="en-US" b="1" dirty="0"/>
          </a:p>
        </p:txBody>
      </p:sp>
      <p:sp>
        <p:nvSpPr>
          <p:cNvPr id="4" name="Down Arrow Callout 3"/>
          <p:cNvSpPr/>
          <p:nvPr/>
        </p:nvSpPr>
        <p:spPr>
          <a:xfrm>
            <a:off x="3429000" y="1600200"/>
            <a:ext cx="2057400" cy="24384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Reward System</a:t>
            </a:r>
            <a:endParaRPr lang="en-US" b="1" dirty="0"/>
          </a:p>
        </p:txBody>
      </p:sp>
      <p:sp>
        <p:nvSpPr>
          <p:cNvPr id="5" name="Down Arrow Callout 4"/>
          <p:cNvSpPr/>
          <p:nvPr/>
        </p:nvSpPr>
        <p:spPr>
          <a:xfrm rot="2767241">
            <a:off x="6361186" y="2626755"/>
            <a:ext cx="1828800" cy="2571515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Violation</a:t>
            </a:r>
            <a:r>
              <a:rPr lang="en-US" dirty="0" smtClean="0"/>
              <a:t> </a:t>
            </a:r>
            <a:r>
              <a:rPr lang="en-US" b="1" dirty="0" smtClean="0"/>
              <a:t>System</a:t>
            </a:r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07950"/>
            <a:ext cx="8042275" cy="1336675"/>
          </a:xfrm>
        </p:spPr>
        <p:txBody>
          <a:bodyPr/>
          <a:lstStyle/>
          <a:p>
            <a:r>
              <a:rPr lang="en-US" dirty="0" smtClean="0"/>
              <a:t>How do the “8 steps” fit together?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91000"/>
            <a:ext cx="3505200" cy="2514600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304800" y="1600200"/>
            <a:ext cx="1667980" cy="2228062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Teaching</a:t>
            </a:r>
          </a:p>
          <a:p>
            <a:pPr algn="ctr"/>
            <a:r>
              <a:rPr lang="en-US" b="1" dirty="0" smtClean="0"/>
              <a:t>(antecedent)</a:t>
            </a:r>
            <a:endParaRPr lang="en-US" b="1" dirty="0"/>
          </a:p>
        </p:txBody>
      </p:sp>
      <p:sp>
        <p:nvSpPr>
          <p:cNvPr id="5" name="Down Arrow Callout 4"/>
          <p:cNvSpPr/>
          <p:nvPr/>
        </p:nvSpPr>
        <p:spPr>
          <a:xfrm rot="3909167">
            <a:off x="5996301" y="378981"/>
            <a:ext cx="2057400" cy="24384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Reward System</a:t>
            </a:r>
          </a:p>
          <a:p>
            <a:pPr algn="ctr"/>
            <a:r>
              <a:rPr lang="en-US" b="1" dirty="0" smtClean="0"/>
              <a:t>(positive consequence)</a:t>
            </a:r>
            <a:endParaRPr lang="en-US" b="1" dirty="0"/>
          </a:p>
        </p:txBody>
      </p:sp>
      <p:sp>
        <p:nvSpPr>
          <p:cNvPr id="7" name="Down Arrow Callout 6"/>
          <p:cNvSpPr/>
          <p:nvPr/>
        </p:nvSpPr>
        <p:spPr>
          <a:xfrm rot="6236914">
            <a:off x="6192661" y="3035812"/>
            <a:ext cx="1828800" cy="2571515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Violation</a:t>
            </a:r>
            <a:r>
              <a:rPr lang="en-US" dirty="0" smtClean="0"/>
              <a:t> </a:t>
            </a:r>
            <a:r>
              <a:rPr lang="en-US" b="1" dirty="0" smtClean="0"/>
              <a:t>System</a:t>
            </a:r>
          </a:p>
          <a:p>
            <a:pPr algn="ctr"/>
            <a:r>
              <a:rPr lang="en-US" b="1" dirty="0" smtClean="0"/>
              <a:t>(non-preferred consequence)</a:t>
            </a:r>
            <a:endParaRPr lang="en-US" b="1" dirty="0"/>
          </a:p>
        </p:txBody>
      </p:sp>
      <p:pic>
        <p:nvPicPr>
          <p:cNvPr id="9" name="Picture 8" descr="200387787-0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00200"/>
            <a:ext cx="1679504" cy="3170038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048000" y="457200"/>
            <a:ext cx="2667000" cy="612648"/>
          </a:xfrm>
          <a:prstGeom prst="wedgeRoundRectCallout">
            <a:avLst>
              <a:gd name="adj1" fmla="val -1430"/>
              <a:gd name="adj2" fmla="val 18533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2" name="Chevron 1"/>
          <p:cNvSpPr/>
          <p:nvPr/>
        </p:nvSpPr>
        <p:spPr>
          <a:xfrm rot="19751695">
            <a:off x="2362200" y="1371600"/>
            <a:ext cx="484632" cy="484632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9227" y="4223643"/>
            <a:ext cx="619125" cy="652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PROJECT: One-page PBIS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smtClean="0"/>
              <a:t>quick tips” </a:t>
            </a:r>
            <a:r>
              <a:rPr lang="en-US" dirty="0" smtClean="0"/>
              <a:t>for K-5, MS, 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Usable by </a:t>
            </a:r>
            <a:r>
              <a:rPr lang="en-US" dirty="0" smtClean="0"/>
              <a:t>Paras </a:t>
            </a:r>
            <a:r>
              <a:rPr lang="en-US" dirty="0" smtClean="0"/>
              <a:t>transitioning, subs, etc.</a:t>
            </a:r>
          </a:p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Contacts for help</a:t>
            </a:r>
          </a:p>
          <a:p>
            <a:pPr lvl="1"/>
            <a:r>
              <a:rPr lang="en-US" dirty="0" smtClean="0"/>
              <a:t>What is the SW-PBIS strategy</a:t>
            </a:r>
          </a:p>
          <a:p>
            <a:pPr lvl="1"/>
            <a:r>
              <a:rPr lang="en-US" dirty="0" smtClean="0"/>
              <a:t>Purpose Statement &amp; Matrix</a:t>
            </a:r>
          </a:p>
          <a:p>
            <a:pPr lvl="1"/>
            <a:r>
              <a:rPr lang="en-US" dirty="0" smtClean="0"/>
              <a:t>How to re-teach (questions to ask)</a:t>
            </a:r>
          </a:p>
          <a:p>
            <a:pPr lvl="1"/>
            <a:r>
              <a:rPr lang="en-US" dirty="0" smtClean="0"/>
              <a:t>Reward System</a:t>
            </a:r>
          </a:p>
          <a:p>
            <a:pPr lvl="1"/>
            <a:r>
              <a:rPr lang="en-US" dirty="0" smtClean="0"/>
              <a:t>Discipline System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36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b="1" dirty="0" smtClean="0">
                <a:latin typeface="Comic Sans MS"/>
                <a:cs typeface="Comic Sans MS"/>
              </a:rPr>
              <a:t>By being part of the process, you can help……….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5029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200" b="0" dirty="0">
                <a:latin typeface="Comic Sans MS" pitchFamily="66" charset="0"/>
              </a:rPr>
              <a:t>Increased </a:t>
            </a:r>
            <a:r>
              <a:rPr lang="en-US" sz="2200" b="0" dirty="0" smtClean="0">
                <a:latin typeface="Comic Sans MS" pitchFamily="66" charset="0"/>
              </a:rPr>
              <a:t>attendance</a:t>
            </a:r>
          </a:p>
          <a:p>
            <a:r>
              <a:rPr lang="en-US" sz="2200" b="0" dirty="0" smtClean="0">
                <a:latin typeface="Comic Sans MS" pitchFamily="66" charset="0"/>
              </a:rPr>
              <a:t>Increased positive social interactions between staff and students</a:t>
            </a:r>
          </a:p>
          <a:p>
            <a:r>
              <a:rPr lang="en-US" sz="2200" b="0" dirty="0" smtClean="0">
                <a:latin typeface="Comic Sans MS" pitchFamily="66" charset="0"/>
              </a:rPr>
              <a:t>Increased learning (test scores)</a:t>
            </a:r>
          </a:p>
          <a:p>
            <a:r>
              <a:rPr lang="en-US" sz="2200" b="0" dirty="0" smtClean="0">
                <a:latin typeface="Comic Sans MS" pitchFamily="66" charset="0"/>
              </a:rPr>
              <a:t>Increased graduation rate</a:t>
            </a:r>
          </a:p>
          <a:p>
            <a:r>
              <a:rPr lang="en-US" sz="2200" b="0" dirty="0" smtClean="0">
                <a:latin typeface="Comic Sans MS" pitchFamily="66" charset="0"/>
              </a:rPr>
              <a:t>Increased teacher retention</a:t>
            </a:r>
          </a:p>
          <a:p>
            <a:r>
              <a:rPr lang="en-US" sz="2200" b="0" dirty="0" smtClean="0">
                <a:latin typeface="Comic Sans MS" pitchFamily="66" charset="0"/>
              </a:rPr>
              <a:t>Improve school efficiency</a:t>
            </a:r>
          </a:p>
          <a:p>
            <a:r>
              <a:rPr lang="en-US" sz="2200" b="0" dirty="0" smtClean="0">
                <a:latin typeface="Comic Sans MS" pitchFamily="66" charset="0"/>
              </a:rPr>
              <a:t>Increased administrative time</a:t>
            </a:r>
          </a:p>
          <a:p>
            <a:r>
              <a:rPr lang="en-US" sz="2200" b="0" dirty="0" smtClean="0">
                <a:latin typeface="Comic Sans MS" pitchFamily="66" charset="0"/>
              </a:rPr>
              <a:t>Perception of increased teacher effectiveness</a:t>
            </a:r>
          </a:p>
          <a:p>
            <a:r>
              <a:rPr lang="en-US" sz="2200" dirty="0" smtClean="0">
                <a:latin typeface="Comic Sans MS" pitchFamily="66" charset="0"/>
              </a:rPr>
              <a:t>Increased instructional time</a:t>
            </a:r>
            <a:endParaRPr lang="en-US" sz="2200" b="0" dirty="0" smtClean="0">
              <a:latin typeface="Comic Sans MS" pitchFamily="66" charset="0"/>
            </a:endParaRPr>
          </a:p>
          <a:p>
            <a:endParaRPr lang="en-US" sz="2200" b="0" dirty="0" smtClean="0">
              <a:latin typeface="Comic Sans MS" pitchFamily="66" charset="0"/>
            </a:endParaRPr>
          </a:p>
          <a:p>
            <a:endParaRPr lang="en-US" sz="2200" b="0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524000"/>
            <a:ext cx="40386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sz="2200" b="0" dirty="0">
                <a:latin typeface="Comic Sans MS" pitchFamily="66" charset="0"/>
              </a:rPr>
              <a:t>Decreased truancy</a:t>
            </a:r>
          </a:p>
          <a:p>
            <a:r>
              <a:rPr lang="en-US" sz="2200" b="0" dirty="0" smtClean="0">
                <a:latin typeface="Comic Sans MS"/>
                <a:cs typeface="Comic Sans MS"/>
              </a:rPr>
              <a:t>Decreased bullying</a:t>
            </a:r>
          </a:p>
          <a:p>
            <a:r>
              <a:rPr lang="en-US" sz="2200" b="0" dirty="0" smtClean="0">
                <a:latin typeface="Comic Sans MS"/>
                <a:cs typeface="Comic Sans MS"/>
              </a:rPr>
              <a:t>Decreased drop-out rate</a:t>
            </a:r>
          </a:p>
          <a:p>
            <a:r>
              <a:rPr lang="en-US" sz="2200" b="0" dirty="0" smtClean="0">
                <a:latin typeface="Comic Sans MS"/>
                <a:cs typeface="Comic Sans MS"/>
              </a:rPr>
              <a:t>Decrease Office Discipline Referrals</a:t>
            </a:r>
          </a:p>
          <a:p>
            <a:r>
              <a:rPr lang="en-US" sz="2200" dirty="0" smtClean="0">
                <a:latin typeface="Comic Sans MS"/>
                <a:cs typeface="Comic Sans MS"/>
              </a:rPr>
              <a:t>Proactive, preventative measure for suicide</a:t>
            </a:r>
          </a:p>
          <a:p>
            <a:endParaRPr lang="en-US" sz="2200" b="0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61722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Adapted from Rob </a:t>
            </a:r>
            <a:r>
              <a:rPr lang="en-US" sz="1000" dirty="0"/>
              <a:t>Horner, Nov 2012. Northwest PBIS Coaching Conference Keynote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6262107" y="4480854"/>
            <a:ext cx="2722219" cy="19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often asked questions from paraprofessionals!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“What is it?” (PBIS)</a:t>
            </a:r>
          </a:p>
          <a:p>
            <a:r>
              <a:rPr lang="en-US" dirty="0" smtClean="0"/>
              <a:t>Framework? HUH?</a:t>
            </a:r>
          </a:p>
          <a:p>
            <a:r>
              <a:rPr lang="en-US" dirty="0" smtClean="0"/>
              <a:t>Is </a:t>
            </a:r>
            <a:r>
              <a:rPr lang="en-US" smtClean="0"/>
              <a:t>this special </a:t>
            </a:r>
            <a:r>
              <a:rPr lang="en-US" dirty="0" smtClean="0"/>
              <a:t>education?</a:t>
            </a:r>
          </a:p>
          <a:p>
            <a:r>
              <a:rPr lang="en-US" dirty="0" smtClean="0"/>
              <a:t>“Why are we teaching this? They already know this stuff!”</a:t>
            </a:r>
          </a:p>
          <a:p>
            <a:r>
              <a:rPr lang="en-US" dirty="0" smtClean="0"/>
              <a:t>“Why are we doing this?”</a:t>
            </a:r>
          </a:p>
          <a:p>
            <a:r>
              <a:rPr lang="en-US" dirty="0" smtClean="0"/>
              <a:t>“What is my role?”</a:t>
            </a:r>
          </a:p>
          <a:p>
            <a:r>
              <a:rPr lang="en-US" dirty="0" smtClean="0"/>
              <a:t>Others to add?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4823670" y="4354671"/>
            <a:ext cx="4088382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8991600" cy="647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38600" y="5334000"/>
            <a:ext cx="117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students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905000"/>
            <a:ext cx="125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Few students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2590800"/>
            <a:ext cx="13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Some students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90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52400"/>
            <a:ext cx="8042275" cy="5791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"/>
                <a:cs typeface="Times"/>
              </a:rPr>
              <a:t>Installation: the beginning of a </a:t>
            </a:r>
            <a:r>
              <a:rPr lang="en-US" dirty="0">
                <a:latin typeface="Times"/>
                <a:cs typeface="Times"/>
              </a:rPr>
              <a:t>unified approach </a:t>
            </a:r>
            <a:r>
              <a:rPr lang="en-US" dirty="0" smtClean="0">
                <a:latin typeface="Times"/>
                <a:cs typeface="Times"/>
              </a:rPr>
              <a:t>to collecting data, teaching behavior expectations, and implementing the reward systems.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dirty="0" smtClean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971800" y="1524000"/>
            <a:ext cx="2552700" cy="4191000"/>
          </a:xfrm>
          <a:prstGeom prst="ellipse">
            <a:avLst/>
          </a:prstGeom>
          <a:solidFill>
            <a:srgbClr val="00CC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 rot="18322051">
            <a:off x="3581400" y="2555875"/>
            <a:ext cx="2743200" cy="4267200"/>
          </a:xfrm>
          <a:prstGeom prst="ellipse">
            <a:avLst/>
          </a:prstGeom>
          <a:solidFill>
            <a:srgbClr val="00FF00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 rot="3454772">
            <a:off x="2087611" y="2441934"/>
            <a:ext cx="2743200" cy="4648200"/>
          </a:xfrm>
          <a:prstGeom prst="ellipse">
            <a:avLst/>
          </a:prstGeom>
          <a:solidFill>
            <a:srgbClr val="FF00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48200" y="50292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i="1" dirty="0">
                <a:latin typeface="Arial" charset="0"/>
                <a:cs typeface="Arial" charset="0"/>
              </a:rPr>
              <a:t>Common Vision/Values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29000" y="21336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i="1" dirty="0">
                <a:latin typeface="Arial" charset="0"/>
                <a:cs typeface="Arial" charset="0"/>
              </a:rPr>
              <a:t>Common Language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i="1" dirty="0">
                <a:latin typeface="Arial" charset="0"/>
                <a:cs typeface="Arial" charset="0"/>
              </a:rPr>
              <a:t>Common Experience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857500" y="3825875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i="1" dirty="0">
                <a:latin typeface="Arial" charset="0"/>
                <a:cs typeface="Arial" charset="0"/>
              </a:rPr>
              <a:t>MEMBERSHIP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3800" y="6096000"/>
            <a:ext cx="11119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 </a:t>
            </a:r>
            <a:r>
              <a:rPr lang="en-US" sz="1100" dirty="0"/>
              <a:t>www.pbis.org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2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91400" cy="1143000"/>
          </a:xfrm>
        </p:spPr>
        <p:txBody>
          <a:bodyPr/>
          <a:lstStyle/>
          <a:p>
            <a:r>
              <a:rPr lang="en-US" sz="3600" dirty="0" smtClean="0"/>
              <a:t>Implementation Steps: Step 1 of “8 Steps”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400" b="1" dirty="0" smtClean="0"/>
              <a:t> Establish a school-level PBIS Leadership Team</a:t>
            </a:r>
            <a:endParaRPr lang="en-US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School-behavior purpose statement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Set of positive expectations and behaviors.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Procedures for teaching school-wide expected behaviors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Procedures for teaching classroom wide expected behaviors.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Continuum of procedures for encouraging expected behaviors.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Continuum of procedures for discouraging rule violations.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Procedures for on-going data-based monitoring and evaluation.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10400" y="640080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www.pbis.org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56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lat webinar #18.12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Delat webinar #18.12.thmx</Template>
  <TotalTime>515</TotalTime>
  <Words>1839</Words>
  <Application>Microsoft Office PowerPoint</Application>
  <PresentationFormat>On-screen Show (4:3)</PresentationFormat>
  <Paragraphs>333</Paragraphs>
  <Slides>42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Delat webinar #18.12</vt:lpstr>
      <vt:lpstr>  School-wide Positive Behavior Interventions and Supports:  What paraprofessionals have asked.</vt:lpstr>
      <vt:lpstr>Activity/ Discussion</vt:lpstr>
      <vt:lpstr>Why School Wide Positive Behavior Interventions &amp; Supports?</vt:lpstr>
      <vt:lpstr>FYI: all these mean the same thing</vt:lpstr>
      <vt:lpstr>By being part of the process, you can help……….</vt:lpstr>
      <vt:lpstr>Most often asked questions from paraprofessionals!</vt:lpstr>
      <vt:lpstr>PowerPoint Presentation</vt:lpstr>
      <vt:lpstr>PowerPoint Presentation</vt:lpstr>
      <vt:lpstr>Implementation Steps: Step 1 of “8 Steps”</vt:lpstr>
      <vt:lpstr>Step 1: School-wide Leadership Team </vt:lpstr>
      <vt:lpstr>Implementation Steps: Step 2 of “8 Steps”</vt:lpstr>
      <vt:lpstr>Step 2: Behavior Purpose Statement</vt:lpstr>
      <vt:lpstr>Implementation Steps: Step 3 of “8 Steps”</vt:lpstr>
      <vt:lpstr>Step 3: (School Name) Behavior Matrix</vt:lpstr>
      <vt:lpstr>PowerPoint Presentation</vt:lpstr>
      <vt:lpstr>PowerPoint Presentation</vt:lpstr>
      <vt:lpstr>Implementation Steps: Step 4 of “8 Steps”</vt:lpstr>
      <vt:lpstr>Step 4: Classroom Lesson Plans for non-structured: Para’s role.</vt:lpstr>
      <vt:lpstr>Supporting formal lessons taught in classrooms.</vt:lpstr>
      <vt:lpstr>Implementation Steps: Step 5 of “8 Steps”</vt:lpstr>
      <vt:lpstr>Classroom matrix: Step 5 of “8 Steps”</vt:lpstr>
      <vt:lpstr>PowerPoint Presentation</vt:lpstr>
      <vt:lpstr>Implementation Steps: Step 6 of “8 Steps”</vt:lpstr>
      <vt:lpstr>Reward the “behavior” not the “person”</vt:lpstr>
      <vt:lpstr>Verbal praise (cont.)</vt:lpstr>
      <vt:lpstr>Activity: small groups</vt:lpstr>
      <vt:lpstr>Why a tangible system?</vt:lpstr>
      <vt:lpstr>Step 6: Encouraging Expected Behaviors/Reward System</vt:lpstr>
      <vt:lpstr>PowerPoint Presentation</vt:lpstr>
      <vt:lpstr>PowerPoint Presentation</vt:lpstr>
      <vt:lpstr>Implementation Steps: Step 7 of “8 Steps”</vt:lpstr>
      <vt:lpstr>Step 7: Discouraging Behaviors/Discipline System</vt:lpstr>
      <vt:lpstr>PowerPoint Presentation</vt:lpstr>
      <vt:lpstr>PowerPoint Presentation</vt:lpstr>
      <vt:lpstr>PowerPoint Presentation</vt:lpstr>
      <vt:lpstr>Implementation Steps: Step 8 of “8 Steps”</vt:lpstr>
      <vt:lpstr>Step 8: Data-based Decision-Making</vt:lpstr>
      <vt:lpstr>PowerPoint Presentation</vt:lpstr>
      <vt:lpstr>Sample Graph: referrals by student</vt:lpstr>
      <vt:lpstr>How do the “8 steps” fit together?</vt:lpstr>
      <vt:lpstr>PowerPoint Presentation</vt:lpstr>
      <vt:lpstr>PROJECT: One-page PBIS  “quick tips” for K-5, MS, HS</vt:lpstr>
    </vt:vector>
  </TitlesOfParts>
  <Company>HBSD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Paraprofessional  and PBIS</dc:title>
  <dc:creator>Sam McPhetres</dc:creator>
  <cp:lastModifiedBy>Sjfishel</cp:lastModifiedBy>
  <cp:revision>51</cp:revision>
  <cp:lastPrinted>2013-08-29T03:34:04Z</cp:lastPrinted>
  <dcterms:created xsi:type="dcterms:W3CDTF">2013-01-18T23:40:14Z</dcterms:created>
  <dcterms:modified xsi:type="dcterms:W3CDTF">2014-01-27T20:29:57Z</dcterms:modified>
</cp:coreProperties>
</file>