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Default Extension="docx" ContentType="application/vnd.openxmlformats-officedocument.wordprocessingml.document"/>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Default Extension="sldx" ContentType="application/vnd.openxmlformats-officedocument.presentationml.slide"/>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2"/>
  </p:sldMasterIdLst>
  <p:notesMasterIdLst>
    <p:notesMasterId r:id="rId75"/>
  </p:notesMasterIdLst>
  <p:sldIdLst>
    <p:sldId id="311" r:id="rId3"/>
    <p:sldId id="431" r:id="rId4"/>
    <p:sldId id="494" r:id="rId5"/>
    <p:sldId id="435" r:id="rId6"/>
    <p:sldId id="312" r:id="rId7"/>
    <p:sldId id="503" r:id="rId8"/>
    <p:sldId id="495" r:id="rId9"/>
    <p:sldId id="381" r:id="rId10"/>
    <p:sldId id="436" r:id="rId11"/>
    <p:sldId id="505" r:id="rId12"/>
    <p:sldId id="500" r:id="rId13"/>
    <p:sldId id="414" r:id="rId14"/>
    <p:sldId id="372" r:id="rId15"/>
    <p:sldId id="462" r:id="rId16"/>
    <p:sldId id="540" r:id="rId17"/>
    <p:sldId id="531" r:id="rId18"/>
    <p:sldId id="532" r:id="rId19"/>
    <p:sldId id="533" r:id="rId20"/>
    <p:sldId id="534" r:id="rId21"/>
    <p:sldId id="535" r:id="rId22"/>
    <p:sldId id="536" r:id="rId23"/>
    <p:sldId id="477" r:id="rId24"/>
    <p:sldId id="527" r:id="rId25"/>
    <p:sldId id="528" r:id="rId26"/>
    <p:sldId id="529" r:id="rId27"/>
    <p:sldId id="530" r:id="rId28"/>
    <p:sldId id="526" r:id="rId29"/>
    <p:sldId id="484" r:id="rId30"/>
    <p:sldId id="479" r:id="rId31"/>
    <p:sldId id="485" r:id="rId32"/>
    <p:sldId id="522" r:id="rId33"/>
    <p:sldId id="490" r:id="rId34"/>
    <p:sldId id="501" r:id="rId35"/>
    <p:sldId id="509" r:id="rId36"/>
    <p:sldId id="366" r:id="rId37"/>
    <p:sldId id="441" r:id="rId38"/>
    <p:sldId id="537" r:id="rId39"/>
    <p:sldId id="496" r:id="rId40"/>
    <p:sldId id="497" r:id="rId41"/>
    <p:sldId id="371" r:id="rId42"/>
    <p:sldId id="461" r:id="rId43"/>
    <p:sldId id="443" r:id="rId44"/>
    <p:sldId id="507" r:id="rId45"/>
    <p:sldId id="519" r:id="rId46"/>
    <p:sldId id="442" r:id="rId47"/>
    <p:sldId id="430" r:id="rId48"/>
    <p:sldId id="508" r:id="rId49"/>
    <p:sldId id="374" r:id="rId50"/>
    <p:sldId id="463" r:id="rId51"/>
    <p:sldId id="448" r:id="rId52"/>
    <p:sldId id="476" r:id="rId53"/>
    <p:sldId id="511" r:id="rId54"/>
    <p:sldId id="446" r:id="rId55"/>
    <p:sldId id="449" r:id="rId56"/>
    <p:sldId id="523" r:id="rId57"/>
    <p:sldId id="450" r:id="rId58"/>
    <p:sldId id="451" r:id="rId59"/>
    <p:sldId id="453" r:id="rId60"/>
    <p:sldId id="512" r:id="rId61"/>
    <p:sldId id="518" r:id="rId62"/>
    <p:sldId id="524" r:id="rId63"/>
    <p:sldId id="513" r:id="rId64"/>
    <p:sldId id="419" r:id="rId65"/>
    <p:sldId id="502" r:id="rId66"/>
    <p:sldId id="465" r:id="rId67"/>
    <p:sldId id="467" r:id="rId68"/>
    <p:sldId id="514" r:id="rId69"/>
    <p:sldId id="515" r:id="rId70"/>
    <p:sldId id="516" r:id="rId71"/>
    <p:sldId id="520" r:id="rId72"/>
    <p:sldId id="521" r:id="rId73"/>
    <p:sldId id="539"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910" autoAdjust="0"/>
  </p:normalViewPr>
  <p:slideViewPr>
    <p:cSldViewPr>
      <p:cViewPr>
        <p:scale>
          <a:sx n="75" d="100"/>
          <a:sy n="75" d="100"/>
        </p:scale>
        <p:origin x="-78" y="-66"/>
      </p:cViewPr>
      <p:guideLst>
        <p:guide orient="horz" pos="2160"/>
        <p:guide pos="2880"/>
      </p:guideLst>
    </p:cSldViewPr>
  </p:slideViewPr>
  <p:notesTextViewPr>
    <p:cViewPr>
      <p:scale>
        <a:sx n="100" d="100"/>
        <a:sy n="100" d="100"/>
      </p:scale>
      <p:origin x="0" y="0"/>
    </p:cViewPr>
  </p:notesTextViewPr>
  <p:sorterViewPr>
    <p:cViewPr>
      <p:scale>
        <a:sx n="80" d="100"/>
        <a:sy n="80" d="100"/>
      </p:scale>
      <p:origin x="0" y="1627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manualLayout>
          <c:layoutTarget val="inner"/>
          <c:xMode val="edge"/>
          <c:yMode val="edge"/>
          <c:x val="5.7907665387980332E-2"/>
          <c:y val="5.1587301587301633E-2"/>
          <c:w val="0.71228699777912396"/>
          <c:h val="0.84788401449819217"/>
        </c:manualLayout>
      </c:layout>
      <c:barChart>
        <c:barDir val="col"/>
        <c:grouping val="clustered"/>
        <c:ser>
          <c:idx val="0"/>
          <c:order val="0"/>
          <c:tx>
            <c:strRef>
              <c:f>Sheet1!$B$1</c:f>
              <c:strCache>
                <c:ptCount val="1"/>
                <c:pt idx="0">
                  <c:v>Expectations Defined</c:v>
                </c:pt>
              </c:strCache>
            </c:strRef>
          </c:tx>
          <c:dLbls>
            <c:dLblPos val="inEnd"/>
            <c:showVal val="1"/>
          </c:dLbls>
          <c:cat>
            <c:strRef>
              <c:f>Sheet1!$A$2</c:f>
              <c:strCache>
                <c:ptCount val="1"/>
                <c:pt idx="0">
                  <c:v>2011-2012</c:v>
                </c:pt>
              </c:strCache>
            </c:strRef>
          </c:cat>
          <c:val>
            <c:numRef>
              <c:f>Sheet1!$B$2</c:f>
              <c:numCache>
                <c:formatCode>General</c:formatCode>
                <c:ptCount val="1"/>
                <c:pt idx="0">
                  <c:v>91</c:v>
                </c:pt>
              </c:numCache>
            </c:numRef>
          </c:val>
        </c:ser>
        <c:ser>
          <c:idx val="1"/>
          <c:order val="1"/>
          <c:tx>
            <c:strRef>
              <c:f>Sheet1!$C$1</c:f>
              <c:strCache>
                <c:ptCount val="1"/>
                <c:pt idx="0">
                  <c:v>Expectations Taught</c:v>
                </c:pt>
              </c:strCache>
            </c:strRef>
          </c:tx>
          <c:dLbls>
            <c:dLblPos val="inEnd"/>
            <c:showVal val="1"/>
          </c:dLbls>
          <c:cat>
            <c:strRef>
              <c:f>Sheet1!$A$2</c:f>
              <c:strCache>
                <c:ptCount val="1"/>
                <c:pt idx="0">
                  <c:v>2011-2012</c:v>
                </c:pt>
              </c:strCache>
            </c:strRef>
          </c:cat>
          <c:val>
            <c:numRef>
              <c:f>Sheet1!$C$2</c:f>
              <c:numCache>
                <c:formatCode>General</c:formatCode>
                <c:ptCount val="1"/>
                <c:pt idx="0">
                  <c:v>63</c:v>
                </c:pt>
              </c:numCache>
            </c:numRef>
          </c:val>
        </c:ser>
        <c:ser>
          <c:idx val="2"/>
          <c:order val="2"/>
          <c:tx>
            <c:strRef>
              <c:f>Sheet1!$D$1</c:f>
              <c:strCache>
                <c:ptCount val="1"/>
                <c:pt idx="0">
                  <c:v>Reward System</c:v>
                </c:pt>
              </c:strCache>
            </c:strRef>
          </c:tx>
          <c:dLbls>
            <c:dLblPos val="inEnd"/>
            <c:showVal val="1"/>
          </c:dLbls>
          <c:cat>
            <c:strRef>
              <c:f>Sheet1!$A$2</c:f>
              <c:strCache>
                <c:ptCount val="1"/>
                <c:pt idx="0">
                  <c:v>2011-2012</c:v>
                </c:pt>
              </c:strCache>
            </c:strRef>
          </c:cat>
          <c:val>
            <c:numRef>
              <c:f>Sheet1!$D$2</c:f>
              <c:numCache>
                <c:formatCode>General</c:formatCode>
                <c:ptCount val="1"/>
                <c:pt idx="0">
                  <c:v>53</c:v>
                </c:pt>
              </c:numCache>
            </c:numRef>
          </c:val>
        </c:ser>
        <c:ser>
          <c:idx val="3"/>
          <c:order val="3"/>
          <c:tx>
            <c:strRef>
              <c:f>Sheet1!$E$1</c:f>
              <c:strCache>
                <c:ptCount val="1"/>
                <c:pt idx="0">
                  <c:v>Violations System</c:v>
                </c:pt>
              </c:strCache>
            </c:strRef>
          </c:tx>
          <c:dLbls>
            <c:dLblPos val="inEnd"/>
            <c:showVal val="1"/>
          </c:dLbls>
          <c:cat>
            <c:strRef>
              <c:f>Sheet1!$A$2</c:f>
              <c:strCache>
                <c:ptCount val="1"/>
                <c:pt idx="0">
                  <c:v>2011-2012</c:v>
                </c:pt>
              </c:strCache>
            </c:strRef>
          </c:cat>
          <c:val>
            <c:numRef>
              <c:f>Sheet1!$E$2</c:f>
              <c:numCache>
                <c:formatCode>General</c:formatCode>
                <c:ptCount val="1"/>
                <c:pt idx="0">
                  <c:v>53</c:v>
                </c:pt>
              </c:numCache>
            </c:numRef>
          </c:val>
        </c:ser>
        <c:ser>
          <c:idx val="4"/>
          <c:order val="4"/>
          <c:tx>
            <c:strRef>
              <c:f>Sheet1!$F$1</c:f>
              <c:strCache>
                <c:ptCount val="1"/>
                <c:pt idx="0">
                  <c:v>Monitoring</c:v>
                </c:pt>
              </c:strCache>
            </c:strRef>
          </c:tx>
          <c:dLbls>
            <c:dLblPos val="inEnd"/>
            <c:showVal val="1"/>
          </c:dLbls>
          <c:cat>
            <c:strRef>
              <c:f>Sheet1!$A$2</c:f>
              <c:strCache>
                <c:ptCount val="1"/>
                <c:pt idx="0">
                  <c:v>2011-2012</c:v>
                </c:pt>
              </c:strCache>
            </c:strRef>
          </c:cat>
          <c:val>
            <c:numRef>
              <c:f>Sheet1!$F$2</c:f>
              <c:numCache>
                <c:formatCode>General</c:formatCode>
                <c:ptCount val="1"/>
                <c:pt idx="0">
                  <c:v>63</c:v>
                </c:pt>
              </c:numCache>
            </c:numRef>
          </c:val>
        </c:ser>
        <c:ser>
          <c:idx val="5"/>
          <c:order val="5"/>
          <c:tx>
            <c:strRef>
              <c:f>Sheet1!$G$1</c:f>
              <c:strCache>
                <c:ptCount val="1"/>
                <c:pt idx="0">
                  <c:v>Management</c:v>
                </c:pt>
              </c:strCache>
            </c:strRef>
          </c:tx>
          <c:dLbls>
            <c:dLblPos val="inEnd"/>
            <c:showVal val="1"/>
          </c:dLbls>
          <c:cat>
            <c:strRef>
              <c:f>Sheet1!$A$2</c:f>
              <c:strCache>
                <c:ptCount val="1"/>
                <c:pt idx="0">
                  <c:v>2011-2012</c:v>
                </c:pt>
              </c:strCache>
            </c:strRef>
          </c:cat>
          <c:val>
            <c:numRef>
              <c:f>Sheet1!$G$2</c:f>
              <c:numCache>
                <c:formatCode>General</c:formatCode>
                <c:ptCount val="1"/>
                <c:pt idx="0">
                  <c:v>56</c:v>
                </c:pt>
              </c:numCache>
            </c:numRef>
          </c:val>
        </c:ser>
        <c:ser>
          <c:idx val="6"/>
          <c:order val="6"/>
          <c:tx>
            <c:strRef>
              <c:f>Sheet1!$H$1</c:f>
              <c:strCache>
                <c:ptCount val="1"/>
                <c:pt idx="0">
                  <c:v>District Support</c:v>
                </c:pt>
              </c:strCache>
            </c:strRef>
          </c:tx>
          <c:dLbls>
            <c:dLblPos val="inEnd"/>
            <c:showVal val="1"/>
          </c:dLbls>
          <c:cat>
            <c:strRef>
              <c:f>Sheet1!$A$2</c:f>
              <c:strCache>
                <c:ptCount val="1"/>
                <c:pt idx="0">
                  <c:v>2011-2012</c:v>
                </c:pt>
              </c:strCache>
            </c:strRef>
          </c:cat>
          <c:val>
            <c:numRef>
              <c:f>Sheet1!$H$2</c:f>
              <c:numCache>
                <c:formatCode>General</c:formatCode>
                <c:ptCount val="1"/>
                <c:pt idx="0">
                  <c:v>58</c:v>
                </c:pt>
              </c:numCache>
            </c:numRef>
          </c:val>
        </c:ser>
        <c:ser>
          <c:idx val="7"/>
          <c:order val="7"/>
          <c:tx>
            <c:strRef>
              <c:f>Sheet1!$I$1</c:f>
              <c:strCache>
                <c:ptCount val="1"/>
                <c:pt idx="0">
                  <c:v>Implementation Average</c:v>
                </c:pt>
              </c:strCache>
            </c:strRef>
          </c:tx>
          <c:dLbls>
            <c:dLblPos val="inEnd"/>
            <c:showVal val="1"/>
          </c:dLbls>
          <c:cat>
            <c:strRef>
              <c:f>Sheet1!$A$2</c:f>
              <c:strCache>
                <c:ptCount val="1"/>
                <c:pt idx="0">
                  <c:v>2011-2012</c:v>
                </c:pt>
              </c:strCache>
            </c:strRef>
          </c:cat>
          <c:val>
            <c:numRef>
              <c:f>Sheet1!$I$2</c:f>
              <c:numCache>
                <c:formatCode>General</c:formatCode>
                <c:ptCount val="1"/>
                <c:pt idx="0">
                  <c:v>52</c:v>
                </c:pt>
              </c:numCache>
            </c:numRef>
          </c:val>
        </c:ser>
        <c:axId val="121380864"/>
        <c:axId val="121382400"/>
      </c:barChart>
      <c:catAx>
        <c:axId val="121380864"/>
        <c:scaling>
          <c:orientation val="minMax"/>
        </c:scaling>
        <c:axPos val="b"/>
        <c:tickLblPos val="nextTo"/>
        <c:crossAx val="121382400"/>
        <c:crosses val="autoZero"/>
        <c:auto val="1"/>
        <c:lblAlgn val="ctr"/>
        <c:lblOffset val="100"/>
      </c:catAx>
      <c:valAx>
        <c:axId val="121382400"/>
        <c:scaling>
          <c:orientation val="minMax"/>
          <c:max val="100"/>
        </c:scaling>
        <c:axPos val="l"/>
        <c:majorGridlines/>
        <c:numFmt formatCode="General" sourceLinked="1"/>
        <c:tickLblPos val="nextTo"/>
        <c:crossAx val="121380864"/>
        <c:crosses val="autoZero"/>
        <c:crossBetween val="between"/>
      </c:valAx>
    </c:plotArea>
    <c:legend>
      <c:legendPos val="r"/>
      <c:layout>
        <c:manualLayout>
          <c:xMode val="edge"/>
          <c:yMode val="edge"/>
          <c:x val="0.78728868026112098"/>
          <c:y val="4.5989251343582012E-2"/>
          <c:w val="0.19561730264486221"/>
          <c:h val="0.86040244969378965"/>
        </c:manualLayout>
      </c:layout>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barChart>
        <c:barDir val="col"/>
        <c:grouping val="clustered"/>
        <c:ser>
          <c:idx val="0"/>
          <c:order val="0"/>
          <c:tx>
            <c:strRef>
              <c:f>Sheet1!$B$1</c:f>
              <c:strCache>
                <c:ptCount val="1"/>
                <c:pt idx="0">
                  <c:v>Risk Ratio</c:v>
                </c:pt>
              </c:strCache>
            </c:strRef>
          </c:tx>
          <c:cat>
            <c:strRef>
              <c:f>Sheet1!$A$2</c:f>
              <c:strCache>
                <c:ptCount val="1"/>
                <c:pt idx="0">
                  <c:v>2010-2011</c:v>
                </c:pt>
              </c:strCache>
            </c:strRef>
          </c:cat>
          <c:val>
            <c:numRef>
              <c:f>Sheet1!$B$2</c:f>
              <c:numCache>
                <c:formatCode>General</c:formatCode>
                <c:ptCount val="1"/>
                <c:pt idx="0">
                  <c:v>20</c:v>
                </c:pt>
              </c:numCache>
            </c:numRef>
          </c:val>
        </c:ser>
        <c:ser>
          <c:idx val="1"/>
          <c:order val="1"/>
          <c:tx>
            <c:strRef>
              <c:f>Sheet1!$C$1</c:f>
              <c:strCache>
                <c:ptCount val="1"/>
                <c:pt idx="0">
                  <c:v>Protection Ratio</c:v>
                </c:pt>
              </c:strCache>
            </c:strRef>
          </c:tx>
          <c:cat>
            <c:strRef>
              <c:f>Sheet1!$A$2</c:f>
              <c:strCache>
                <c:ptCount val="1"/>
                <c:pt idx="0">
                  <c:v>2010-2011</c:v>
                </c:pt>
              </c:strCache>
            </c:strRef>
          </c:cat>
          <c:val>
            <c:numRef>
              <c:f>Sheet1!$C$2</c:f>
              <c:numCache>
                <c:formatCode>General</c:formatCode>
                <c:ptCount val="1"/>
                <c:pt idx="0">
                  <c:v>80</c:v>
                </c:pt>
              </c:numCache>
            </c:numRef>
          </c:val>
        </c:ser>
        <c:axId val="121836288"/>
        <c:axId val="121837824"/>
      </c:barChart>
      <c:catAx>
        <c:axId val="121836288"/>
        <c:scaling>
          <c:orientation val="minMax"/>
        </c:scaling>
        <c:axPos val="b"/>
        <c:numFmt formatCode="General" sourceLinked="1"/>
        <c:tickLblPos val="nextTo"/>
        <c:crossAx val="121837824"/>
        <c:crosses val="autoZero"/>
        <c:auto val="1"/>
        <c:lblAlgn val="ctr"/>
        <c:lblOffset val="100"/>
      </c:catAx>
      <c:valAx>
        <c:axId val="121837824"/>
        <c:scaling>
          <c:orientation val="minMax"/>
        </c:scaling>
        <c:axPos val="l"/>
        <c:majorGridlines/>
        <c:numFmt formatCode="General" sourceLinked="1"/>
        <c:tickLblPos val="nextTo"/>
        <c:crossAx val="121836288"/>
        <c:crosses val="autoZero"/>
        <c:crossBetween val="between"/>
      </c:valAx>
    </c:plotArea>
    <c:legend>
      <c:legendPos val="r"/>
      <c:layout/>
    </c:legend>
    <c:plotVisOnly val="1"/>
    <c:dispBlanksAs val="gap"/>
  </c:chart>
  <c:txPr>
    <a:bodyPr/>
    <a:lstStyle/>
    <a:p>
      <a:pPr algn="just">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60DB71-867E-7C4D-A98E-28A93B19309C}" type="doc">
      <dgm:prSet loTypeId="urn:microsoft.com/office/officeart/2005/8/layout/vList6" loCatId="process" qsTypeId="urn:microsoft.com/office/officeart/2005/8/quickstyle/simple4" qsCatId="simple" csTypeId="urn:microsoft.com/office/officeart/2005/8/colors/accent2_2" csCatId="accent2" phldr="1"/>
      <dgm:spPr/>
      <dgm:t>
        <a:bodyPr/>
        <a:lstStyle/>
        <a:p>
          <a:endParaRPr lang="en-US"/>
        </a:p>
      </dgm:t>
    </dgm:pt>
    <dgm:pt modelId="{CE9E08B8-3992-274B-BEA8-6DB21C0941B5}">
      <dgm:prSet phldrT="[Text]" custT="1"/>
      <dgm:spPr/>
      <dgm:t>
        <a:bodyPr/>
        <a:lstStyle/>
        <a:p>
          <a:r>
            <a:rPr lang="en-US" sz="2000" dirty="0" smtClean="0"/>
            <a:t>EXPLORATION &amp; ADOPTION</a:t>
          </a:r>
          <a:endParaRPr lang="en-US" sz="2000" dirty="0"/>
        </a:p>
      </dgm:t>
    </dgm:pt>
    <dgm:pt modelId="{2F63C024-18DA-6642-A8A1-11534F42C719}" type="parTrans" cxnId="{E681118C-76A6-094B-9833-7E27B58F3345}">
      <dgm:prSet/>
      <dgm:spPr/>
      <dgm:t>
        <a:bodyPr/>
        <a:lstStyle/>
        <a:p>
          <a:endParaRPr lang="en-US"/>
        </a:p>
      </dgm:t>
    </dgm:pt>
    <dgm:pt modelId="{D625FE38-7569-7942-AAF0-E0C8C0753920}" type="sibTrans" cxnId="{E681118C-76A6-094B-9833-7E27B58F3345}">
      <dgm:prSet/>
      <dgm:spPr/>
      <dgm:t>
        <a:bodyPr/>
        <a:lstStyle/>
        <a:p>
          <a:endParaRPr lang="en-US"/>
        </a:p>
      </dgm:t>
    </dgm:pt>
    <dgm:pt modelId="{59E1FEFA-6035-EA46-B9D2-953C6894E549}">
      <dgm:prSet phldrT="[Text]" custT="1"/>
      <dgm:spPr/>
      <dgm:t>
        <a:bodyPr/>
        <a:lstStyle/>
        <a:p>
          <a:r>
            <a:rPr lang="en-US" sz="2000" dirty="0" smtClean="0"/>
            <a:t>INSTALLATION</a:t>
          </a:r>
          <a:endParaRPr lang="en-US" sz="2000" dirty="0"/>
        </a:p>
      </dgm:t>
    </dgm:pt>
    <dgm:pt modelId="{1F9F8121-6080-C64A-85CA-00F6D383E9D6}" type="parTrans" cxnId="{B6EC4594-D4D5-6E40-8E31-55E6FAB5F28E}">
      <dgm:prSet/>
      <dgm:spPr/>
      <dgm:t>
        <a:bodyPr/>
        <a:lstStyle/>
        <a:p>
          <a:endParaRPr lang="en-US"/>
        </a:p>
      </dgm:t>
    </dgm:pt>
    <dgm:pt modelId="{F7CD451D-5124-5C4F-AA21-6E58C5D3E75D}" type="sibTrans" cxnId="{B6EC4594-D4D5-6E40-8E31-55E6FAB5F28E}">
      <dgm:prSet/>
      <dgm:spPr/>
      <dgm:t>
        <a:bodyPr/>
        <a:lstStyle/>
        <a:p>
          <a:endParaRPr lang="en-US"/>
        </a:p>
      </dgm:t>
    </dgm:pt>
    <dgm:pt modelId="{F10901AC-77D9-ED48-88F3-39CCFEFF0377}">
      <dgm:prSet phldrT="[Text]" custT="1"/>
      <dgm:spPr/>
      <dgm:t>
        <a:bodyPr/>
        <a:lstStyle/>
        <a:p>
          <a:r>
            <a:rPr lang="en-US" sz="2000" dirty="0" smtClean="0"/>
            <a:t>INITIAL IMPLEMENTATION</a:t>
          </a:r>
          <a:endParaRPr lang="en-US" sz="2000" dirty="0"/>
        </a:p>
      </dgm:t>
    </dgm:pt>
    <dgm:pt modelId="{CA1203E4-D858-844F-8036-F236EBBC1BE6}" type="parTrans" cxnId="{BA9C10CD-DC13-BD4C-BB69-D2A3333B11F5}">
      <dgm:prSet/>
      <dgm:spPr/>
      <dgm:t>
        <a:bodyPr/>
        <a:lstStyle/>
        <a:p>
          <a:endParaRPr lang="en-US"/>
        </a:p>
      </dgm:t>
    </dgm:pt>
    <dgm:pt modelId="{54CFA47D-F25C-6A48-9C39-DF609B5A281D}" type="sibTrans" cxnId="{BA9C10CD-DC13-BD4C-BB69-D2A3333B11F5}">
      <dgm:prSet/>
      <dgm:spPr/>
      <dgm:t>
        <a:bodyPr/>
        <a:lstStyle/>
        <a:p>
          <a:endParaRPr lang="en-US"/>
        </a:p>
      </dgm:t>
    </dgm:pt>
    <dgm:pt modelId="{AB2745A3-2FD1-0546-86FD-172C5EBDADDC}">
      <dgm:prSet phldrT="[Text]" custT="1"/>
      <dgm:spPr/>
      <dgm:t>
        <a:bodyPr/>
        <a:lstStyle/>
        <a:p>
          <a:r>
            <a:rPr lang="en-US" sz="2000" dirty="0" smtClean="0"/>
            <a:t>FULL IMPLEMENTATION</a:t>
          </a:r>
          <a:endParaRPr lang="en-US" sz="2000" dirty="0"/>
        </a:p>
      </dgm:t>
    </dgm:pt>
    <dgm:pt modelId="{D9BA6E2E-787A-7E45-9554-54D274FA1CCB}" type="parTrans" cxnId="{AA8A098C-9DB8-F64A-9045-945E7D428018}">
      <dgm:prSet/>
      <dgm:spPr/>
      <dgm:t>
        <a:bodyPr/>
        <a:lstStyle/>
        <a:p>
          <a:endParaRPr lang="en-US"/>
        </a:p>
      </dgm:t>
    </dgm:pt>
    <dgm:pt modelId="{0ADCF40A-507B-5741-963A-9C921B94F525}" type="sibTrans" cxnId="{AA8A098C-9DB8-F64A-9045-945E7D428018}">
      <dgm:prSet/>
      <dgm:spPr/>
      <dgm:t>
        <a:bodyPr/>
        <a:lstStyle/>
        <a:p>
          <a:endParaRPr lang="en-US"/>
        </a:p>
      </dgm:t>
    </dgm:pt>
    <dgm:pt modelId="{CC515673-482B-E642-BA83-0DF624D682ED}">
      <dgm:prSet phldrT="[Text]" custT="1"/>
      <dgm:spPr/>
      <dgm:t>
        <a:bodyPr/>
        <a:lstStyle/>
        <a:p>
          <a:r>
            <a:rPr lang="en-US" sz="2000" dirty="0" smtClean="0"/>
            <a:t>SUSTAINABILITY &amp; SCALABILITY</a:t>
          </a:r>
          <a:endParaRPr lang="en-US" sz="2000" dirty="0"/>
        </a:p>
      </dgm:t>
    </dgm:pt>
    <dgm:pt modelId="{02C7126A-12C0-904F-AA13-1C40A58559D1}" type="parTrans" cxnId="{86FF3480-3173-D341-9A4B-0DB0C4F93BAC}">
      <dgm:prSet/>
      <dgm:spPr/>
      <dgm:t>
        <a:bodyPr/>
        <a:lstStyle/>
        <a:p>
          <a:endParaRPr lang="en-US"/>
        </a:p>
      </dgm:t>
    </dgm:pt>
    <dgm:pt modelId="{37FCBEE4-10B8-6F4B-84CA-C142558C146D}" type="sibTrans" cxnId="{86FF3480-3173-D341-9A4B-0DB0C4F93BAC}">
      <dgm:prSet/>
      <dgm:spPr/>
      <dgm:t>
        <a:bodyPr/>
        <a:lstStyle/>
        <a:p>
          <a:endParaRPr lang="en-US"/>
        </a:p>
      </dgm:t>
    </dgm:pt>
    <dgm:pt modelId="{6A4E7862-6686-794C-8666-E135DA5D375A}">
      <dgm:prSet phldrT="[Text]"/>
      <dgm:spPr/>
      <dgm:t>
        <a:bodyPr anchor="ctr" anchorCtr="0"/>
        <a:lstStyle/>
        <a:p>
          <a:r>
            <a:rPr lang="en-US" i="1" dirty="0" smtClean="0">
              <a:solidFill>
                <a:schemeClr val="tx1"/>
              </a:solidFill>
            </a:rPr>
            <a:t>We think we know what we need, so we ordered 3 month free trial</a:t>
          </a:r>
          <a:endParaRPr lang="en-US" i="1" dirty="0">
            <a:solidFill>
              <a:schemeClr val="tx1"/>
            </a:solidFill>
          </a:endParaRPr>
        </a:p>
      </dgm:t>
    </dgm:pt>
    <dgm:pt modelId="{E2EA5A9A-C619-F749-AE00-14EA51EB667C}" type="parTrans" cxnId="{24A6F926-AF19-F648-9C6A-4B2663B95AB3}">
      <dgm:prSet/>
      <dgm:spPr/>
      <dgm:t>
        <a:bodyPr/>
        <a:lstStyle/>
        <a:p>
          <a:endParaRPr lang="en-US"/>
        </a:p>
      </dgm:t>
    </dgm:pt>
    <dgm:pt modelId="{F61ED643-9821-E047-A0C2-BC67C6F87C88}" type="sibTrans" cxnId="{24A6F926-AF19-F648-9C6A-4B2663B95AB3}">
      <dgm:prSet/>
      <dgm:spPr/>
      <dgm:t>
        <a:bodyPr/>
        <a:lstStyle/>
        <a:p>
          <a:endParaRPr lang="en-US"/>
        </a:p>
      </dgm:t>
    </dgm:pt>
    <dgm:pt modelId="{2841DAC7-0A52-9F4E-8262-89E5DAAE69E8}">
      <dgm:prSet phldrT="[Text]"/>
      <dgm:spPr/>
      <dgm:t>
        <a:bodyPr anchor="ctr" anchorCtr="0"/>
        <a:lstStyle/>
        <a:p>
          <a:r>
            <a:rPr lang="en-US" i="1" dirty="0" smtClean="0">
              <a:solidFill>
                <a:schemeClr val="tx1"/>
              </a:solidFill>
            </a:rPr>
            <a:t>Let’s make sure we’re ready to implement</a:t>
          </a:r>
          <a:endParaRPr lang="en-US" i="1" dirty="0">
            <a:solidFill>
              <a:schemeClr val="tx1"/>
            </a:solidFill>
          </a:endParaRPr>
        </a:p>
      </dgm:t>
    </dgm:pt>
    <dgm:pt modelId="{2DA33885-FAB5-654E-BA7C-B91A27938368}" type="parTrans" cxnId="{43DC1C1F-344B-B949-A2C1-493531890D76}">
      <dgm:prSet/>
      <dgm:spPr/>
      <dgm:t>
        <a:bodyPr/>
        <a:lstStyle/>
        <a:p>
          <a:endParaRPr lang="en-US"/>
        </a:p>
      </dgm:t>
    </dgm:pt>
    <dgm:pt modelId="{7EEB6810-1519-B749-97B3-A3089D48B83B}" type="sibTrans" cxnId="{43DC1C1F-344B-B949-A2C1-493531890D76}">
      <dgm:prSet/>
      <dgm:spPr/>
      <dgm:t>
        <a:bodyPr/>
        <a:lstStyle/>
        <a:p>
          <a:endParaRPr lang="en-US"/>
        </a:p>
      </dgm:t>
    </dgm:pt>
    <dgm:pt modelId="{B663D948-A448-824F-851D-1C9133B71568}">
      <dgm:prSet phldrT="[Text]"/>
      <dgm:spPr/>
      <dgm:t>
        <a:bodyPr anchor="ctr" anchorCtr="0"/>
        <a:lstStyle/>
        <a:p>
          <a:r>
            <a:rPr lang="en-US" i="1" dirty="0" smtClean="0">
              <a:solidFill>
                <a:schemeClr val="tx1"/>
              </a:solidFill>
            </a:rPr>
            <a:t>Let’s give it a try &amp; evaluate</a:t>
          </a:r>
          <a:endParaRPr lang="en-US" i="1" dirty="0">
            <a:solidFill>
              <a:schemeClr val="tx1"/>
            </a:solidFill>
          </a:endParaRPr>
        </a:p>
      </dgm:t>
    </dgm:pt>
    <dgm:pt modelId="{5C260E67-D587-3D40-9139-043C4B800456}" type="parTrans" cxnId="{92C1C76F-ACAB-9B40-AAD6-1B89B7EF1350}">
      <dgm:prSet/>
      <dgm:spPr/>
      <dgm:t>
        <a:bodyPr/>
        <a:lstStyle/>
        <a:p>
          <a:endParaRPr lang="en-US"/>
        </a:p>
      </dgm:t>
    </dgm:pt>
    <dgm:pt modelId="{031ED8B4-F155-7447-A4E3-2B21553D6ADA}" type="sibTrans" cxnId="{92C1C76F-ACAB-9B40-AAD6-1B89B7EF1350}">
      <dgm:prSet/>
      <dgm:spPr/>
      <dgm:t>
        <a:bodyPr/>
        <a:lstStyle/>
        <a:p>
          <a:endParaRPr lang="en-US"/>
        </a:p>
      </dgm:t>
    </dgm:pt>
    <dgm:pt modelId="{5BACBBE3-F2B5-3D4F-B2FE-8B93DEC157A7}">
      <dgm:prSet phldrT="[Text]"/>
      <dgm:spPr/>
      <dgm:t>
        <a:bodyPr anchor="ctr" anchorCtr="0"/>
        <a:lstStyle/>
        <a:p>
          <a:r>
            <a:rPr lang="en-US" i="1" dirty="0" smtClean="0">
              <a:solidFill>
                <a:schemeClr val="tx1"/>
              </a:solidFill>
            </a:rPr>
            <a:t>That worked, let’s do it for real</a:t>
          </a:r>
          <a:endParaRPr lang="en-US" i="1" dirty="0">
            <a:solidFill>
              <a:schemeClr val="tx1"/>
            </a:solidFill>
          </a:endParaRPr>
        </a:p>
      </dgm:t>
    </dgm:pt>
    <dgm:pt modelId="{0182F43D-F508-9345-9C45-FE2023010A58}" type="parTrans" cxnId="{50A44B01-F693-A146-B44D-EA7A84F4F5A6}">
      <dgm:prSet/>
      <dgm:spPr/>
      <dgm:t>
        <a:bodyPr/>
        <a:lstStyle/>
        <a:p>
          <a:endParaRPr lang="en-US"/>
        </a:p>
      </dgm:t>
    </dgm:pt>
    <dgm:pt modelId="{00310161-9A4F-B74E-8B06-6D63A3D455E4}" type="sibTrans" cxnId="{50A44B01-F693-A146-B44D-EA7A84F4F5A6}">
      <dgm:prSet/>
      <dgm:spPr/>
      <dgm:t>
        <a:bodyPr/>
        <a:lstStyle/>
        <a:p>
          <a:endParaRPr lang="en-US"/>
        </a:p>
      </dgm:t>
    </dgm:pt>
    <dgm:pt modelId="{82A6A3C2-9EEE-7445-B1AB-138015A972E6}">
      <dgm:prSet phldrT="[Text]"/>
      <dgm:spPr/>
      <dgm:t>
        <a:bodyPr anchor="ctr" anchorCtr="0"/>
        <a:lstStyle/>
        <a:p>
          <a:r>
            <a:rPr lang="en-US" i="1" dirty="0" smtClean="0">
              <a:solidFill>
                <a:schemeClr val="tx1"/>
              </a:solidFill>
            </a:rPr>
            <a:t>Let’s make it our way of doing business</a:t>
          </a:r>
          <a:r>
            <a:rPr lang="en-US" dirty="0" smtClean="0">
              <a:solidFill>
                <a:schemeClr val="tx1"/>
              </a:solidFill>
            </a:rPr>
            <a:t> </a:t>
          </a:r>
          <a:endParaRPr lang="en-US" dirty="0">
            <a:solidFill>
              <a:schemeClr val="tx1"/>
            </a:solidFill>
          </a:endParaRPr>
        </a:p>
      </dgm:t>
    </dgm:pt>
    <dgm:pt modelId="{BC41E096-583F-F743-B321-E912521B7DA3}" type="parTrans" cxnId="{0E3B1DEB-D961-4A4F-AE32-2DF915CAD52A}">
      <dgm:prSet/>
      <dgm:spPr/>
      <dgm:t>
        <a:bodyPr/>
        <a:lstStyle/>
        <a:p>
          <a:endParaRPr lang="en-US"/>
        </a:p>
      </dgm:t>
    </dgm:pt>
    <dgm:pt modelId="{D30A2148-F5C8-CA40-8C91-465801F0237E}" type="sibTrans" cxnId="{0E3B1DEB-D961-4A4F-AE32-2DF915CAD52A}">
      <dgm:prSet/>
      <dgm:spPr/>
      <dgm:t>
        <a:bodyPr/>
        <a:lstStyle/>
        <a:p>
          <a:endParaRPr lang="en-US"/>
        </a:p>
      </dgm:t>
    </dgm:pt>
    <dgm:pt modelId="{1E609729-E4C3-0A41-9CA1-4705ADB8E4CE}" type="pres">
      <dgm:prSet presAssocID="{7160DB71-867E-7C4D-A98E-28A93B19309C}" presName="Name0" presStyleCnt="0">
        <dgm:presLayoutVars>
          <dgm:dir/>
          <dgm:animLvl val="lvl"/>
          <dgm:resizeHandles/>
        </dgm:presLayoutVars>
      </dgm:prSet>
      <dgm:spPr/>
      <dgm:t>
        <a:bodyPr/>
        <a:lstStyle/>
        <a:p>
          <a:endParaRPr lang="en-US"/>
        </a:p>
      </dgm:t>
    </dgm:pt>
    <dgm:pt modelId="{E1804764-1D0E-0F4B-B821-6C98CAC06858}" type="pres">
      <dgm:prSet presAssocID="{CE9E08B8-3992-274B-BEA8-6DB21C0941B5}" presName="linNode" presStyleCnt="0"/>
      <dgm:spPr/>
    </dgm:pt>
    <dgm:pt modelId="{C89878B3-C8E3-AE40-A07C-25E6E3C3ED45}" type="pres">
      <dgm:prSet presAssocID="{CE9E08B8-3992-274B-BEA8-6DB21C0941B5}" presName="parentShp" presStyleLbl="node1" presStyleIdx="0" presStyleCnt="5" custScaleX="77570" custLinFactNeighborX="-7477">
        <dgm:presLayoutVars>
          <dgm:bulletEnabled val="1"/>
        </dgm:presLayoutVars>
      </dgm:prSet>
      <dgm:spPr/>
      <dgm:t>
        <a:bodyPr/>
        <a:lstStyle/>
        <a:p>
          <a:endParaRPr lang="en-US"/>
        </a:p>
      </dgm:t>
    </dgm:pt>
    <dgm:pt modelId="{913F615F-5106-BC42-BCE9-340E91986103}" type="pres">
      <dgm:prSet presAssocID="{CE9E08B8-3992-274B-BEA8-6DB21C0941B5}" presName="childShp" presStyleLbl="bgAccFollowNode1" presStyleIdx="0" presStyleCnt="5" custScaleX="108723">
        <dgm:presLayoutVars>
          <dgm:bulletEnabled val="1"/>
        </dgm:presLayoutVars>
      </dgm:prSet>
      <dgm:spPr/>
      <dgm:t>
        <a:bodyPr/>
        <a:lstStyle/>
        <a:p>
          <a:endParaRPr lang="en-US"/>
        </a:p>
      </dgm:t>
    </dgm:pt>
    <dgm:pt modelId="{CBFB0E87-BAFB-5A49-AB70-2A37FE96C25A}" type="pres">
      <dgm:prSet presAssocID="{D625FE38-7569-7942-AAF0-E0C8C0753920}" presName="spacing" presStyleCnt="0"/>
      <dgm:spPr/>
    </dgm:pt>
    <dgm:pt modelId="{8E567305-ECE6-9A4A-B0C7-3E8A90508D7F}" type="pres">
      <dgm:prSet presAssocID="{59E1FEFA-6035-EA46-B9D2-953C6894E549}" presName="linNode" presStyleCnt="0"/>
      <dgm:spPr/>
    </dgm:pt>
    <dgm:pt modelId="{B8AF249B-222E-0C45-A84B-8F7B5126E701}" type="pres">
      <dgm:prSet presAssocID="{59E1FEFA-6035-EA46-B9D2-953C6894E549}" presName="parentShp" presStyleLbl="node1" presStyleIdx="1" presStyleCnt="5" custScaleX="77570" custLinFactNeighborX="-7477">
        <dgm:presLayoutVars>
          <dgm:bulletEnabled val="1"/>
        </dgm:presLayoutVars>
      </dgm:prSet>
      <dgm:spPr/>
      <dgm:t>
        <a:bodyPr/>
        <a:lstStyle/>
        <a:p>
          <a:endParaRPr lang="en-US"/>
        </a:p>
      </dgm:t>
    </dgm:pt>
    <dgm:pt modelId="{BFF13F6A-9693-7A45-9399-9736BB94C53E}" type="pres">
      <dgm:prSet presAssocID="{59E1FEFA-6035-EA46-B9D2-953C6894E549}" presName="childShp" presStyleLbl="bgAccFollowNode1" presStyleIdx="1" presStyleCnt="5" custScaleX="108723">
        <dgm:presLayoutVars>
          <dgm:bulletEnabled val="1"/>
        </dgm:presLayoutVars>
      </dgm:prSet>
      <dgm:spPr/>
      <dgm:t>
        <a:bodyPr/>
        <a:lstStyle/>
        <a:p>
          <a:endParaRPr lang="en-US"/>
        </a:p>
      </dgm:t>
    </dgm:pt>
    <dgm:pt modelId="{CC71B349-D81D-FC42-8FB0-79EC594B4697}" type="pres">
      <dgm:prSet presAssocID="{F7CD451D-5124-5C4F-AA21-6E58C5D3E75D}" presName="spacing" presStyleCnt="0"/>
      <dgm:spPr/>
    </dgm:pt>
    <dgm:pt modelId="{17F549F6-EF6F-894D-BE89-945685169BED}" type="pres">
      <dgm:prSet presAssocID="{F10901AC-77D9-ED48-88F3-39CCFEFF0377}" presName="linNode" presStyleCnt="0"/>
      <dgm:spPr/>
    </dgm:pt>
    <dgm:pt modelId="{720AC2BF-64EF-D646-9D6F-B4D62D460C28}" type="pres">
      <dgm:prSet presAssocID="{F10901AC-77D9-ED48-88F3-39CCFEFF0377}" presName="parentShp" presStyleLbl="node1" presStyleIdx="2" presStyleCnt="5" custScaleX="77570" custLinFactNeighborX="-7477">
        <dgm:presLayoutVars>
          <dgm:bulletEnabled val="1"/>
        </dgm:presLayoutVars>
      </dgm:prSet>
      <dgm:spPr/>
      <dgm:t>
        <a:bodyPr/>
        <a:lstStyle/>
        <a:p>
          <a:endParaRPr lang="en-US"/>
        </a:p>
      </dgm:t>
    </dgm:pt>
    <dgm:pt modelId="{F0C8E62A-FF61-4A4C-89D8-2BF864C2899E}" type="pres">
      <dgm:prSet presAssocID="{F10901AC-77D9-ED48-88F3-39CCFEFF0377}" presName="childShp" presStyleLbl="bgAccFollowNode1" presStyleIdx="2" presStyleCnt="5" custScaleX="108723">
        <dgm:presLayoutVars>
          <dgm:bulletEnabled val="1"/>
        </dgm:presLayoutVars>
      </dgm:prSet>
      <dgm:spPr/>
      <dgm:t>
        <a:bodyPr/>
        <a:lstStyle/>
        <a:p>
          <a:endParaRPr lang="en-US"/>
        </a:p>
      </dgm:t>
    </dgm:pt>
    <dgm:pt modelId="{FD1695EA-2626-6F4F-B0E0-3A269D2420F5}" type="pres">
      <dgm:prSet presAssocID="{54CFA47D-F25C-6A48-9C39-DF609B5A281D}" presName="spacing" presStyleCnt="0"/>
      <dgm:spPr/>
    </dgm:pt>
    <dgm:pt modelId="{74D7FE9E-2EDA-2E41-A9C6-A50802813B7C}" type="pres">
      <dgm:prSet presAssocID="{AB2745A3-2FD1-0546-86FD-172C5EBDADDC}" presName="linNode" presStyleCnt="0"/>
      <dgm:spPr/>
    </dgm:pt>
    <dgm:pt modelId="{F1BFC475-B57B-F542-9D28-7EFFBF3971E3}" type="pres">
      <dgm:prSet presAssocID="{AB2745A3-2FD1-0546-86FD-172C5EBDADDC}" presName="parentShp" presStyleLbl="node1" presStyleIdx="3" presStyleCnt="5" custScaleX="77570" custLinFactNeighborX="-7477">
        <dgm:presLayoutVars>
          <dgm:bulletEnabled val="1"/>
        </dgm:presLayoutVars>
      </dgm:prSet>
      <dgm:spPr/>
      <dgm:t>
        <a:bodyPr/>
        <a:lstStyle/>
        <a:p>
          <a:endParaRPr lang="en-US"/>
        </a:p>
      </dgm:t>
    </dgm:pt>
    <dgm:pt modelId="{4D1D927D-2B09-A141-B2B5-03D5233BC4AE}" type="pres">
      <dgm:prSet presAssocID="{AB2745A3-2FD1-0546-86FD-172C5EBDADDC}" presName="childShp" presStyleLbl="bgAccFollowNode1" presStyleIdx="3" presStyleCnt="5" custScaleX="108723">
        <dgm:presLayoutVars>
          <dgm:bulletEnabled val="1"/>
        </dgm:presLayoutVars>
      </dgm:prSet>
      <dgm:spPr/>
      <dgm:t>
        <a:bodyPr/>
        <a:lstStyle/>
        <a:p>
          <a:endParaRPr lang="en-US"/>
        </a:p>
      </dgm:t>
    </dgm:pt>
    <dgm:pt modelId="{3DD53777-3497-1C44-982D-43B2F7E2C346}" type="pres">
      <dgm:prSet presAssocID="{0ADCF40A-507B-5741-963A-9C921B94F525}" presName="spacing" presStyleCnt="0"/>
      <dgm:spPr/>
    </dgm:pt>
    <dgm:pt modelId="{F3DD901F-CD10-BE47-8EDC-FCE751599C35}" type="pres">
      <dgm:prSet presAssocID="{CC515673-482B-E642-BA83-0DF624D682ED}" presName="linNode" presStyleCnt="0"/>
      <dgm:spPr/>
    </dgm:pt>
    <dgm:pt modelId="{F92213E3-DAD0-6047-B447-04C877122955}" type="pres">
      <dgm:prSet presAssocID="{CC515673-482B-E642-BA83-0DF624D682ED}" presName="parentShp" presStyleLbl="node1" presStyleIdx="4" presStyleCnt="5" custScaleX="77570" custLinFactNeighborX="-7477">
        <dgm:presLayoutVars>
          <dgm:bulletEnabled val="1"/>
        </dgm:presLayoutVars>
      </dgm:prSet>
      <dgm:spPr/>
      <dgm:t>
        <a:bodyPr/>
        <a:lstStyle/>
        <a:p>
          <a:endParaRPr lang="en-US"/>
        </a:p>
      </dgm:t>
    </dgm:pt>
    <dgm:pt modelId="{1C7EB7A3-FF7B-D246-87BA-B60DBC02001F}" type="pres">
      <dgm:prSet presAssocID="{CC515673-482B-E642-BA83-0DF624D682ED}" presName="childShp" presStyleLbl="bgAccFollowNode1" presStyleIdx="4" presStyleCnt="5" custScaleX="108723">
        <dgm:presLayoutVars>
          <dgm:bulletEnabled val="1"/>
        </dgm:presLayoutVars>
      </dgm:prSet>
      <dgm:spPr/>
      <dgm:t>
        <a:bodyPr/>
        <a:lstStyle/>
        <a:p>
          <a:endParaRPr lang="en-US"/>
        </a:p>
      </dgm:t>
    </dgm:pt>
  </dgm:ptLst>
  <dgm:cxnLst>
    <dgm:cxn modelId="{D539E6FF-E5C8-6642-9CB5-145E859D4638}" type="presOf" srcId="{7160DB71-867E-7C4D-A98E-28A93B19309C}" destId="{1E609729-E4C3-0A41-9CA1-4705ADB8E4CE}" srcOrd="0" destOrd="0" presId="urn:microsoft.com/office/officeart/2005/8/layout/vList6"/>
    <dgm:cxn modelId="{86FF3480-3173-D341-9A4B-0DB0C4F93BAC}" srcId="{7160DB71-867E-7C4D-A98E-28A93B19309C}" destId="{CC515673-482B-E642-BA83-0DF624D682ED}" srcOrd="4" destOrd="0" parTransId="{02C7126A-12C0-904F-AA13-1C40A58559D1}" sibTransId="{37FCBEE4-10B8-6F4B-84CA-C142558C146D}"/>
    <dgm:cxn modelId="{0E3B1DEB-D961-4A4F-AE32-2DF915CAD52A}" srcId="{CC515673-482B-E642-BA83-0DF624D682ED}" destId="{82A6A3C2-9EEE-7445-B1AB-138015A972E6}" srcOrd="0" destOrd="0" parTransId="{BC41E096-583F-F743-B321-E912521B7DA3}" sibTransId="{D30A2148-F5C8-CA40-8C91-465801F0237E}"/>
    <dgm:cxn modelId="{FD1C0048-0A4E-D54B-8F76-90578F154403}" type="presOf" srcId="{5BACBBE3-F2B5-3D4F-B2FE-8B93DEC157A7}" destId="{4D1D927D-2B09-A141-B2B5-03D5233BC4AE}" srcOrd="0" destOrd="0" presId="urn:microsoft.com/office/officeart/2005/8/layout/vList6"/>
    <dgm:cxn modelId="{E681118C-76A6-094B-9833-7E27B58F3345}" srcId="{7160DB71-867E-7C4D-A98E-28A93B19309C}" destId="{CE9E08B8-3992-274B-BEA8-6DB21C0941B5}" srcOrd="0" destOrd="0" parTransId="{2F63C024-18DA-6642-A8A1-11534F42C719}" sibTransId="{D625FE38-7569-7942-AAF0-E0C8C0753920}"/>
    <dgm:cxn modelId="{42A7D4EC-CAE2-E24B-BB7A-90FC658EC381}" type="presOf" srcId="{AB2745A3-2FD1-0546-86FD-172C5EBDADDC}" destId="{F1BFC475-B57B-F542-9D28-7EFFBF3971E3}" srcOrd="0" destOrd="0" presId="urn:microsoft.com/office/officeart/2005/8/layout/vList6"/>
    <dgm:cxn modelId="{7BB7EC24-BE70-8A49-BD89-C562CFC75088}" type="presOf" srcId="{6A4E7862-6686-794C-8666-E135DA5D375A}" destId="{913F615F-5106-BC42-BCE9-340E91986103}" srcOrd="0" destOrd="0" presId="urn:microsoft.com/office/officeart/2005/8/layout/vList6"/>
    <dgm:cxn modelId="{43DC1C1F-344B-B949-A2C1-493531890D76}" srcId="{59E1FEFA-6035-EA46-B9D2-953C6894E549}" destId="{2841DAC7-0A52-9F4E-8262-89E5DAAE69E8}" srcOrd="0" destOrd="0" parTransId="{2DA33885-FAB5-654E-BA7C-B91A27938368}" sibTransId="{7EEB6810-1519-B749-97B3-A3089D48B83B}"/>
    <dgm:cxn modelId="{27E113C4-D926-E447-BD88-9D43499B5269}" type="presOf" srcId="{2841DAC7-0A52-9F4E-8262-89E5DAAE69E8}" destId="{BFF13F6A-9693-7A45-9399-9736BB94C53E}" srcOrd="0" destOrd="0" presId="urn:microsoft.com/office/officeart/2005/8/layout/vList6"/>
    <dgm:cxn modelId="{CB4CB589-C0AD-F246-8FE6-1DA78311CFEB}" type="presOf" srcId="{CE9E08B8-3992-274B-BEA8-6DB21C0941B5}" destId="{C89878B3-C8E3-AE40-A07C-25E6E3C3ED45}" srcOrd="0" destOrd="0" presId="urn:microsoft.com/office/officeart/2005/8/layout/vList6"/>
    <dgm:cxn modelId="{B9351D59-2C62-CA4B-9FAF-AADE9B1A4669}" type="presOf" srcId="{59E1FEFA-6035-EA46-B9D2-953C6894E549}" destId="{B8AF249B-222E-0C45-A84B-8F7B5126E701}" srcOrd="0" destOrd="0" presId="urn:microsoft.com/office/officeart/2005/8/layout/vList6"/>
    <dgm:cxn modelId="{92C1C76F-ACAB-9B40-AAD6-1B89B7EF1350}" srcId="{F10901AC-77D9-ED48-88F3-39CCFEFF0377}" destId="{B663D948-A448-824F-851D-1C9133B71568}" srcOrd="0" destOrd="0" parTransId="{5C260E67-D587-3D40-9139-043C4B800456}" sibTransId="{031ED8B4-F155-7447-A4E3-2B21553D6ADA}"/>
    <dgm:cxn modelId="{675B7EDA-8691-6A40-AB62-9CF80ED7B952}" type="presOf" srcId="{82A6A3C2-9EEE-7445-B1AB-138015A972E6}" destId="{1C7EB7A3-FF7B-D246-87BA-B60DBC02001F}" srcOrd="0" destOrd="0" presId="urn:microsoft.com/office/officeart/2005/8/layout/vList6"/>
    <dgm:cxn modelId="{59B9BCA3-F071-3644-BECC-46BD4579A84A}" type="presOf" srcId="{CC515673-482B-E642-BA83-0DF624D682ED}" destId="{F92213E3-DAD0-6047-B447-04C877122955}" srcOrd="0" destOrd="0" presId="urn:microsoft.com/office/officeart/2005/8/layout/vList6"/>
    <dgm:cxn modelId="{07D88485-3814-4E49-A8D6-C7298779E4A0}" type="presOf" srcId="{F10901AC-77D9-ED48-88F3-39CCFEFF0377}" destId="{720AC2BF-64EF-D646-9D6F-B4D62D460C28}" srcOrd="0" destOrd="0" presId="urn:microsoft.com/office/officeart/2005/8/layout/vList6"/>
    <dgm:cxn modelId="{2A1F5D39-5119-0942-89DB-C88841F6AFF5}" type="presOf" srcId="{B663D948-A448-824F-851D-1C9133B71568}" destId="{F0C8E62A-FF61-4A4C-89D8-2BF864C2899E}" srcOrd="0" destOrd="0" presId="urn:microsoft.com/office/officeart/2005/8/layout/vList6"/>
    <dgm:cxn modelId="{50A44B01-F693-A146-B44D-EA7A84F4F5A6}" srcId="{AB2745A3-2FD1-0546-86FD-172C5EBDADDC}" destId="{5BACBBE3-F2B5-3D4F-B2FE-8B93DEC157A7}" srcOrd="0" destOrd="0" parTransId="{0182F43D-F508-9345-9C45-FE2023010A58}" sibTransId="{00310161-9A4F-B74E-8B06-6D63A3D455E4}"/>
    <dgm:cxn modelId="{24A6F926-AF19-F648-9C6A-4B2663B95AB3}" srcId="{CE9E08B8-3992-274B-BEA8-6DB21C0941B5}" destId="{6A4E7862-6686-794C-8666-E135DA5D375A}" srcOrd="0" destOrd="0" parTransId="{E2EA5A9A-C619-F749-AE00-14EA51EB667C}" sibTransId="{F61ED643-9821-E047-A0C2-BC67C6F87C88}"/>
    <dgm:cxn modelId="{B6EC4594-D4D5-6E40-8E31-55E6FAB5F28E}" srcId="{7160DB71-867E-7C4D-A98E-28A93B19309C}" destId="{59E1FEFA-6035-EA46-B9D2-953C6894E549}" srcOrd="1" destOrd="0" parTransId="{1F9F8121-6080-C64A-85CA-00F6D383E9D6}" sibTransId="{F7CD451D-5124-5C4F-AA21-6E58C5D3E75D}"/>
    <dgm:cxn modelId="{BA9C10CD-DC13-BD4C-BB69-D2A3333B11F5}" srcId="{7160DB71-867E-7C4D-A98E-28A93B19309C}" destId="{F10901AC-77D9-ED48-88F3-39CCFEFF0377}" srcOrd="2" destOrd="0" parTransId="{CA1203E4-D858-844F-8036-F236EBBC1BE6}" sibTransId="{54CFA47D-F25C-6A48-9C39-DF609B5A281D}"/>
    <dgm:cxn modelId="{AA8A098C-9DB8-F64A-9045-945E7D428018}" srcId="{7160DB71-867E-7C4D-A98E-28A93B19309C}" destId="{AB2745A3-2FD1-0546-86FD-172C5EBDADDC}" srcOrd="3" destOrd="0" parTransId="{D9BA6E2E-787A-7E45-9554-54D274FA1CCB}" sibTransId="{0ADCF40A-507B-5741-963A-9C921B94F525}"/>
    <dgm:cxn modelId="{D48D6919-E1B6-E545-B97E-932D147974CE}" type="presParOf" srcId="{1E609729-E4C3-0A41-9CA1-4705ADB8E4CE}" destId="{E1804764-1D0E-0F4B-B821-6C98CAC06858}" srcOrd="0" destOrd="0" presId="urn:microsoft.com/office/officeart/2005/8/layout/vList6"/>
    <dgm:cxn modelId="{F69D9C0D-E76A-8B4D-A162-C20BE61BD587}" type="presParOf" srcId="{E1804764-1D0E-0F4B-B821-6C98CAC06858}" destId="{C89878B3-C8E3-AE40-A07C-25E6E3C3ED45}" srcOrd="0" destOrd="0" presId="urn:microsoft.com/office/officeart/2005/8/layout/vList6"/>
    <dgm:cxn modelId="{05443CF0-E3F3-2F4E-A5CF-8663A0320680}" type="presParOf" srcId="{E1804764-1D0E-0F4B-B821-6C98CAC06858}" destId="{913F615F-5106-BC42-BCE9-340E91986103}" srcOrd="1" destOrd="0" presId="urn:microsoft.com/office/officeart/2005/8/layout/vList6"/>
    <dgm:cxn modelId="{105FA064-7152-4548-83FB-CBD42CC7B133}" type="presParOf" srcId="{1E609729-E4C3-0A41-9CA1-4705ADB8E4CE}" destId="{CBFB0E87-BAFB-5A49-AB70-2A37FE96C25A}" srcOrd="1" destOrd="0" presId="urn:microsoft.com/office/officeart/2005/8/layout/vList6"/>
    <dgm:cxn modelId="{9E91F386-D4E3-8C46-B53A-0A08F91D7B19}" type="presParOf" srcId="{1E609729-E4C3-0A41-9CA1-4705ADB8E4CE}" destId="{8E567305-ECE6-9A4A-B0C7-3E8A90508D7F}" srcOrd="2" destOrd="0" presId="urn:microsoft.com/office/officeart/2005/8/layout/vList6"/>
    <dgm:cxn modelId="{7D40DA52-684F-7A48-8D4F-4326AD23C12A}" type="presParOf" srcId="{8E567305-ECE6-9A4A-B0C7-3E8A90508D7F}" destId="{B8AF249B-222E-0C45-A84B-8F7B5126E701}" srcOrd="0" destOrd="0" presId="urn:microsoft.com/office/officeart/2005/8/layout/vList6"/>
    <dgm:cxn modelId="{AC7F343C-32FA-164B-8276-71554F3F01C5}" type="presParOf" srcId="{8E567305-ECE6-9A4A-B0C7-3E8A90508D7F}" destId="{BFF13F6A-9693-7A45-9399-9736BB94C53E}" srcOrd="1" destOrd="0" presId="urn:microsoft.com/office/officeart/2005/8/layout/vList6"/>
    <dgm:cxn modelId="{04718E2E-3188-C746-A264-86BA290734B9}" type="presParOf" srcId="{1E609729-E4C3-0A41-9CA1-4705ADB8E4CE}" destId="{CC71B349-D81D-FC42-8FB0-79EC594B4697}" srcOrd="3" destOrd="0" presId="urn:microsoft.com/office/officeart/2005/8/layout/vList6"/>
    <dgm:cxn modelId="{B8CA4258-2F65-D142-92E5-80B38DE5F45E}" type="presParOf" srcId="{1E609729-E4C3-0A41-9CA1-4705ADB8E4CE}" destId="{17F549F6-EF6F-894D-BE89-945685169BED}" srcOrd="4" destOrd="0" presId="urn:microsoft.com/office/officeart/2005/8/layout/vList6"/>
    <dgm:cxn modelId="{385C08BC-FA56-5F4B-A574-266661024477}" type="presParOf" srcId="{17F549F6-EF6F-894D-BE89-945685169BED}" destId="{720AC2BF-64EF-D646-9D6F-B4D62D460C28}" srcOrd="0" destOrd="0" presId="urn:microsoft.com/office/officeart/2005/8/layout/vList6"/>
    <dgm:cxn modelId="{509C1B3A-6BF8-E14E-8F93-3D9DC2F8A276}" type="presParOf" srcId="{17F549F6-EF6F-894D-BE89-945685169BED}" destId="{F0C8E62A-FF61-4A4C-89D8-2BF864C2899E}" srcOrd="1" destOrd="0" presId="urn:microsoft.com/office/officeart/2005/8/layout/vList6"/>
    <dgm:cxn modelId="{AD6CE644-ED8F-2F43-967F-00CF577CDCEB}" type="presParOf" srcId="{1E609729-E4C3-0A41-9CA1-4705ADB8E4CE}" destId="{FD1695EA-2626-6F4F-B0E0-3A269D2420F5}" srcOrd="5" destOrd="0" presId="urn:microsoft.com/office/officeart/2005/8/layout/vList6"/>
    <dgm:cxn modelId="{1AD443F7-6308-2544-9C8F-9ECB2DC2F235}" type="presParOf" srcId="{1E609729-E4C3-0A41-9CA1-4705ADB8E4CE}" destId="{74D7FE9E-2EDA-2E41-A9C6-A50802813B7C}" srcOrd="6" destOrd="0" presId="urn:microsoft.com/office/officeart/2005/8/layout/vList6"/>
    <dgm:cxn modelId="{BEE88BF6-516E-284D-8BAC-AB5BFDD92E0E}" type="presParOf" srcId="{74D7FE9E-2EDA-2E41-A9C6-A50802813B7C}" destId="{F1BFC475-B57B-F542-9D28-7EFFBF3971E3}" srcOrd="0" destOrd="0" presId="urn:microsoft.com/office/officeart/2005/8/layout/vList6"/>
    <dgm:cxn modelId="{61581143-12D9-CF48-AEF5-A13AB34A5453}" type="presParOf" srcId="{74D7FE9E-2EDA-2E41-A9C6-A50802813B7C}" destId="{4D1D927D-2B09-A141-B2B5-03D5233BC4AE}" srcOrd="1" destOrd="0" presId="urn:microsoft.com/office/officeart/2005/8/layout/vList6"/>
    <dgm:cxn modelId="{51C4110F-4302-134C-87A7-08D929D95218}" type="presParOf" srcId="{1E609729-E4C3-0A41-9CA1-4705ADB8E4CE}" destId="{3DD53777-3497-1C44-982D-43B2F7E2C346}" srcOrd="7" destOrd="0" presId="urn:microsoft.com/office/officeart/2005/8/layout/vList6"/>
    <dgm:cxn modelId="{89946551-BAEA-B747-9BA3-C12084EF0C5E}" type="presParOf" srcId="{1E609729-E4C3-0A41-9CA1-4705ADB8E4CE}" destId="{F3DD901F-CD10-BE47-8EDC-FCE751599C35}" srcOrd="8" destOrd="0" presId="urn:microsoft.com/office/officeart/2005/8/layout/vList6"/>
    <dgm:cxn modelId="{E93A4C26-B31A-7345-B7F9-5F08FC94C256}" type="presParOf" srcId="{F3DD901F-CD10-BE47-8EDC-FCE751599C35}" destId="{F92213E3-DAD0-6047-B447-04C877122955}" srcOrd="0" destOrd="0" presId="urn:microsoft.com/office/officeart/2005/8/layout/vList6"/>
    <dgm:cxn modelId="{10B7397C-0759-9C4B-81D0-207B0C8758BF}" type="presParOf" srcId="{F3DD901F-CD10-BE47-8EDC-FCE751599C35}" destId="{1C7EB7A3-FF7B-D246-87BA-B60DBC02001F}"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9E4E36-1A24-AC46-9AB4-7013C8E98431}"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US"/>
        </a:p>
      </dgm:t>
    </dgm:pt>
    <dgm:pt modelId="{559381B0-5279-144F-A761-65A632C0DD9E}">
      <dgm:prSet phldrT="[Text]" custT="1"/>
      <dgm:spPr/>
      <dgm:t>
        <a:bodyPr/>
        <a:lstStyle/>
        <a:p>
          <a:r>
            <a:rPr lang="en-US" sz="2600" dirty="0" smtClean="0"/>
            <a:t>Acquisition</a:t>
          </a:r>
          <a:endParaRPr lang="en-US" sz="2600" dirty="0"/>
        </a:p>
      </dgm:t>
    </dgm:pt>
    <dgm:pt modelId="{18BD2653-36C6-4E49-BE31-3C54A6B59CFF}" type="parTrans" cxnId="{53F616D6-055A-7B45-A182-3F2BD6ACCB7D}">
      <dgm:prSet/>
      <dgm:spPr/>
      <dgm:t>
        <a:bodyPr/>
        <a:lstStyle/>
        <a:p>
          <a:endParaRPr lang="en-US"/>
        </a:p>
      </dgm:t>
    </dgm:pt>
    <dgm:pt modelId="{ECD954AE-A43F-DE48-874F-F02E3A6DA177}" type="sibTrans" cxnId="{53F616D6-055A-7B45-A182-3F2BD6ACCB7D}">
      <dgm:prSet/>
      <dgm:spPr/>
      <dgm:t>
        <a:bodyPr/>
        <a:lstStyle/>
        <a:p>
          <a:endParaRPr lang="en-US"/>
        </a:p>
      </dgm:t>
    </dgm:pt>
    <dgm:pt modelId="{B52326C2-D9F4-FC43-AF20-BD56BE42A75E}">
      <dgm:prSet phldrT="[Text]" custT="1"/>
      <dgm:spPr/>
      <dgm:t>
        <a:bodyPr/>
        <a:lstStyle/>
        <a:p>
          <a:r>
            <a:rPr lang="en-US" sz="2400" dirty="0" smtClean="0"/>
            <a:t>New skill </a:t>
          </a:r>
          <a:r>
            <a:rPr lang="en-US" sz="2400" dirty="0" err="1" smtClean="0"/>
            <a:t>w</a:t>
          </a:r>
          <a:r>
            <a:rPr lang="en-US" sz="2400" dirty="0" smtClean="0"/>
            <a:t>/ accuracy</a:t>
          </a:r>
          <a:endParaRPr lang="en-US" sz="2400" dirty="0"/>
        </a:p>
      </dgm:t>
    </dgm:pt>
    <dgm:pt modelId="{4B230A6B-AC69-F04B-B4EA-C1D37A14FABD}" type="parTrans" cxnId="{3F81065E-F36C-B44B-B721-15855856AF81}">
      <dgm:prSet/>
      <dgm:spPr/>
      <dgm:t>
        <a:bodyPr/>
        <a:lstStyle/>
        <a:p>
          <a:endParaRPr lang="en-US"/>
        </a:p>
      </dgm:t>
    </dgm:pt>
    <dgm:pt modelId="{4D9EDD07-2A61-FE47-A648-4126805AEAD3}" type="sibTrans" cxnId="{3F81065E-F36C-B44B-B721-15855856AF81}">
      <dgm:prSet/>
      <dgm:spPr/>
      <dgm:t>
        <a:bodyPr/>
        <a:lstStyle/>
        <a:p>
          <a:endParaRPr lang="en-US"/>
        </a:p>
      </dgm:t>
    </dgm:pt>
    <dgm:pt modelId="{A505DFEE-47B6-F445-A6BB-F65FF058B9A6}">
      <dgm:prSet phldrT="[Text]" custT="1"/>
      <dgm:spPr/>
      <dgm:t>
        <a:bodyPr/>
        <a:lstStyle/>
        <a:p>
          <a:r>
            <a:rPr lang="en-US" sz="2600" dirty="0" smtClean="0"/>
            <a:t>Fluency</a:t>
          </a:r>
          <a:endParaRPr lang="en-US" sz="2600" dirty="0"/>
        </a:p>
      </dgm:t>
    </dgm:pt>
    <dgm:pt modelId="{AF7ADC0C-58B7-8A41-86D2-37A5EAB826EA}" type="parTrans" cxnId="{C90C3D34-FFCA-9B4E-B97A-817BFB6A25DA}">
      <dgm:prSet/>
      <dgm:spPr/>
      <dgm:t>
        <a:bodyPr/>
        <a:lstStyle/>
        <a:p>
          <a:endParaRPr lang="en-US"/>
        </a:p>
      </dgm:t>
    </dgm:pt>
    <dgm:pt modelId="{CB0A163C-5D86-0C48-B284-F3CF3998AB13}" type="sibTrans" cxnId="{C90C3D34-FFCA-9B4E-B97A-817BFB6A25DA}">
      <dgm:prSet/>
      <dgm:spPr/>
      <dgm:t>
        <a:bodyPr/>
        <a:lstStyle/>
        <a:p>
          <a:endParaRPr lang="en-US"/>
        </a:p>
      </dgm:t>
    </dgm:pt>
    <dgm:pt modelId="{31580379-64D2-6147-A0CE-C31736D40859}">
      <dgm:prSet phldrT="[Text]" custT="1"/>
      <dgm:spPr/>
      <dgm:t>
        <a:bodyPr/>
        <a:lstStyle/>
        <a:p>
          <a:r>
            <a:rPr lang="en-US" sz="2400" dirty="0" smtClean="0"/>
            <a:t>Speed &amp; consistency</a:t>
          </a:r>
          <a:endParaRPr lang="en-US" sz="2400" dirty="0"/>
        </a:p>
      </dgm:t>
    </dgm:pt>
    <dgm:pt modelId="{DB829C34-78C8-034B-9EE4-16E3BE767E4B}" type="parTrans" cxnId="{F99C5AB2-9CA5-7945-A1FA-EB84A595249A}">
      <dgm:prSet/>
      <dgm:spPr/>
      <dgm:t>
        <a:bodyPr/>
        <a:lstStyle/>
        <a:p>
          <a:endParaRPr lang="en-US"/>
        </a:p>
      </dgm:t>
    </dgm:pt>
    <dgm:pt modelId="{872A709B-E978-894E-9DC2-1674A7B5C97A}" type="sibTrans" cxnId="{F99C5AB2-9CA5-7945-A1FA-EB84A595249A}">
      <dgm:prSet/>
      <dgm:spPr/>
      <dgm:t>
        <a:bodyPr/>
        <a:lstStyle/>
        <a:p>
          <a:endParaRPr lang="en-US"/>
        </a:p>
      </dgm:t>
    </dgm:pt>
    <dgm:pt modelId="{CF0B519D-7A76-8A4C-9CB2-76F68A4B7924}">
      <dgm:prSet phldrT="[Text]" custT="1"/>
      <dgm:spPr/>
      <dgm:t>
        <a:bodyPr/>
        <a:lstStyle/>
        <a:p>
          <a:r>
            <a:rPr lang="en-US" sz="2600" dirty="0" smtClean="0"/>
            <a:t>Maintenance</a:t>
          </a:r>
          <a:endParaRPr lang="en-US" sz="2600" dirty="0"/>
        </a:p>
      </dgm:t>
    </dgm:pt>
    <dgm:pt modelId="{6BA70A50-A7CA-C345-92FE-5F7F3126D45F}" type="parTrans" cxnId="{DA6FF06E-5148-364B-AAEA-2136C6066EA2}">
      <dgm:prSet/>
      <dgm:spPr/>
      <dgm:t>
        <a:bodyPr/>
        <a:lstStyle/>
        <a:p>
          <a:endParaRPr lang="en-US"/>
        </a:p>
      </dgm:t>
    </dgm:pt>
    <dgm:pt modelId="{8E70BAE8-2EEF-9940-A7B8-6B2578A7A3E1}" type="sibTrans" cxnId="{DA6FF06E-5148-364B-AAEA-2136C6066EA2}">
      <dgm:prSet/>
      <dgm:spPr/>
      <dgm:t>
        <a:bodyPr/>
        <a:lstStyle/>
        <a:p>
          <a:endParaRPr lang="en-US"/>
        </a:p>
      </dgm:t>
    </dgm:pt>
    <dgm:pt modelId="{9581B008-77F3-4E43-8F93-E1A42FEF9512}">
      <dgm:prSet phldrT="[Text]" custT="1"/>
      <dgm:spPr/>
      <dgm:t>
        <a:bodyPr/>
        <a:lstStyle/>
        <a:p>
          <a:r>
            <a:rPr lang="en-US" sz="2400" dirty="0" smtClean="0"/>
            <a:t>Sustained </a:t>
          </a:r>
          <a:r>
            <a:rPr lang="en-US" sz="2400" dirty="0" err="1" smtClean="0"/>
            <a:t>w</a:t>
          </a:r>
          <a:r>
            <a:rPr lang="en-US" sz="2400" dirty="0" smtClean="0"/>
            <a:t>/ accuracy &amp; fluency</a:t>
          </a:r>
          <a:endParaRPr lang="en-US" sz="2400" dirty="0"/>
        </a:p>
      </dgm:t>
    </dgm:pt>
    <dgm:pt modelId="{B10E97BB-3E65-AB4D-99AF-A0466C780362}" type="parTrans" cxnId="{69020797-24B9-694E-8F04-A13982A7BF87}">
      <dgm:prSet/>
      <dgm:spPr/>
      <dgm:t>
        <a:bodyPr/>
        <a:lstStyle/>
        <a:p>
          <a:endParaRPr lang="en-US"/>
        </a:p>
      </dgm:t>
    </dgm:pt>
    <dgm:pt modelId="{0F10F757-70C8-D145-A9FE-20976E9BDA6D}" type="sibTrans" cxnId="{69020797-24B9-694E-8F04-A13982A7BF87}">
      <dgm:prSet/>
      <dgm:spPr/>
      <dgm:t>
        <a:bodyPr/>
        <a:lstStyle/>
        <a:p>
          <a:endParaRPr lang="en-US"/>
        </a:p>
      </dgm:t>
    </dgm:pt>
    <dgm:pt modelId="{FE1D3A88-979A-524F-A4E6-8A31CF117742}">
      <dgm:prSet phldrT="[Text]" custT="1"/>
      <dgm:spPr/>
      <dgm:t>
        <a:bodyPr/>
        <a:lstStyle/>
        <a:p>
          <a:r>
            <a:rPr lang="en-US" sz="2400" dirty="0" smtClean="0"/>
            <a:t>Practice </a:t>
          </a:r>
          <a:r>
            <a:rPr lang="en-US" sz="2400" dirty="0" err="1" smtClean="0"/>
            <a:t>w</a:t>
          </a:r>
          <a:r>
            <a:rPr lang="en-US" sz="2400" dirty="0" smtClean="0"/>
            <a:t>/ less feedback</a:t>
          </a:r>
          <a:endParaRPr lang="en-US" sz="2400" dirty="0"/>
        </a:p>
      </dgm:t>
    </dgm:pt>
    <dgm:pt modelId="{E2ED88C8-C729-6143-962C-B3AE159781AC}" type="parTrans" cxnId="{DCC80C80-5F93-7340-9A87-8D64774860F8}">
      <dgm:prSet/>
      <dgm:spPr/>
      <dgm:t>
        <a:bodyPr/>
        <a:lstStyle/>
        <a:p>
          <a:endParaRPr lang="en-US"/>
        </a:p>
      </dgm:t>
    </dgm:pt>
    <dgm:pt modelId="{0A39C3C5-41B2-F94A-A106-2800ECE6EF82}" type="sibTrans" cxnId="{DCC80C80-5F93-7340-9A87-8D64774860F8}">
      <dgm:prSet/>
      <dgm:spPr/>
      <dgm:t>
        <a:bodyPr/>
        <a:lstStyle/>
        <a:p>
          <a:endParaRPr lang="en-US"/>
        </a:p>
      </dgm:t>
    </dgm:pt>
    <dgm:pt modelId="{89548A1D-C58E-E646-BD27-FE5AE1B137BF}">
      <dgm:prSet phldrT="[Text]" custT="1"/>
      <dgm:spPr/>
      <dgm:t>
        <a:bodyPr/>
        <a:lstStyle/>
        <a:p>
          <a:r>
            <a:rPr lang="en-US" sz="2400" dirty="0" smtClean="0"/>
            <a:t>Show, model, explain </a:t>
          </a:r>
          <a:r>
            <a:rPr lang="en-US" sz="2400" dirty="0" err="1" smtClean="0"/>
            <a:t>w</a:t>
          </a:r>
          <a:r>
            <a:rPr lang="en-US" sz="2400" dirty="0" smtClean="0"/>
            <a:t>/ feedback</a:t>
          </a:r>
          <a:endParaRPr lang="en-US" sz="2400" dirty="0"/>
        </a:p>
      </dgm:t>
    </dgm:pt>
    <dgm:pt modelId="{71DF5D3D-F0D9-D64A-AC02-9786ED5A66FB}" type="parTrans" cxnId="{D3763C89-35EB-9B44-8972-19E16CF3D632}">
      <dgm:prSet/>
      <dgm:spPr/>
      <dgm:t>
        <a:bodyPr/>
        <a:lstStyle/>
        <a:p>
          <a:endParaRPr lang="en-US"/>
        </a:p>
      </dgm:t>
    </dgm:pt>
    <dgm:pt modelId="{69E88631-E5AB-5A4A-8288-3A69A955F85D}" type="sibTrans" cxnId="{D3763C89-35EB-9B44-8972-19E16CF3D632}">
      <dgm:prSet/>
      <dgm:spPr/>
      <dgm:t>
        <a:bodyPr/>
        <a:lstStyle/>
        <a:p>
          <a:endParaRPr lang="en-US"/>
        </a:p>
      </dgm:t>
    </dgm:pt>
    <dgm:pt modelId="{B6F8CC18-C1F4-E74D-8D44-1CBC0F1E2E56}">
      <dgm:prSet phldrT="[Text]" custT="1"/>
      <dgm:spPr/>
      <dgm:t>
        <a:bodyPr/>
        <a:lstStyle/>
        <a:p>
          <a:r>
            <a:rPr lang="en-US" sz="2400" dirty="0" smtClean="0"/>
            <a:t>Practice </a:t>
          </a:r>
          <a:r>
            <a:rPr lang="en-US" sz="2400" dirty="0" err="1" smtClean="0"/>
            <a:t>w</a:t>
          </a:r>
          <a:r>
            <a:rPr lang="en-US" sz="2400" dirty="0" smtClean="0"/>
            <a:t>/ feedback</a:t>
          </a:r>
          <a:endParaRPr lang="en-US" sz="2400" dirty="0"/>
        </a:p>
      </dgm:t>
    </dgm:pt>
    <dgm:pt modelId="{F9951E0E-C6BE-4B41-9608-4787611CB661}" type="parTrans" cxnId="{FED90DC1-AFE2-A34C-A434-FD793662F04F}">
      <dgm:prSet/>
      <dgm:spPr/>
      <dgm:t>
        <a:bodyPr/>
        <a:lstStyle/>
        <a:p>
          <a:endParaRPr lang="en-US"/>
        </a:p>
      </dgm:t>
    </dgm:pt>
    <dgm:pt modelId="{1AA80AA4-2307-F344-A3A0-AB31BD8F6188}" type="sibTrans" cxnId="{FED90DC1-AFE2-A34C-A434-FD793662F04F}">
      <dgm:prSet/>
      <dgm:spPr/>
      <dgm:t>
        <a:bodyPr/>
        <a:lstStyle/>
        <a:p>
          <a:endParaRPr lang="en-US"/>
        </a:p>
      </dgm:t>
    </dgm:pt>
    <dgm:pt modelId="{91E4ECAC-0B1D-A545-8944-E171D94F60A3}">
      <dgm:prSet phldrT="[Text]" custT="1"/>
      <dgm:spPr/>
      <dgm:t>
        <a:bodyPr/>
        <a:lstStyle/>
        <a:p>
          <a:r>
            <a:rPr lang="en-US" sz="2600" dirty="0" smtClean="0"/>
            <a:t>Generalization</a:t>
          </a:r>
          <a:endParaRPr lang="en-US" sz="2600" dirty="0"/>
        </a:p>
      </dgm:t>
    </dgm:pt>
    <dgm:pt modelId="{5F14B98A-3FED-E24D-B2CF-46766940DFFC}" type="parTrans" cxnId="{F5F2879A-F238-C44F-A2FB-844A2DFA6356}">
      <dgm:prSet/>
      <dgm:spPr/>
      <dgm:t>
        <a:bodyPr/>
        <a:lstStyle/>
        <a:p>
          <a:endParaRPr lang="en-US"/>
        </a:p>
      </dgm:t>
    </dgm:pt>
    <dgm:pt modelId="{B7BC4323-C3B4-F840-93B5-00212166C613}" type="sibTrans" cxnId="{F5F2879A-F238-C44F-A2FB-844A2DFA6356}">
      <dgm:prSet/>
      <dgm:spPr/>
      <dgm:t>
        <a:bodyPr/>
        <a:lstStyle/>
        <a:p>
          <a:endParaRPr lang="en-US"/>
        </a:p>
      </dgm:t>
    </dgm:pt>
    <dgm:pt modelId="{136BE711-5960-2640-AE97-ADDE4283B4BB}">
      <dgm:prSet phldrT="[Text]" custT="1"/>
      <dgm:spPr/>
      <dgm:t>
        <a:bodyPr/>
        <a:lstStyle/>
        <a:p>
          <a:r>
            <a:rPr lang="en-US" sz="2400" dirty="0" smtClean="0"/>
            <a:t>Use in new context</a:t>
          </a:r>
          <a:endParaRPr lang="en-US" sz="2400" dirty="0"/>
        </a:p>
      </dgm:t>
    </dgm:pt>
    <dgm:pt modelId="{4D788E06-4CED-FE4F-9134-FADD8096CEB1}" type="parTrans" cxnId="{ED6DCE65-DB5B-2C4F-BFC9-0249C6A634E2}">
      <dgm:prSet/>
      <dgm:spPr/>
      <dgm:t>
        <a:bodyPr/>
        <a:lstStyle/>
        <a:p>
          <a:endParaRPr lang="en-US"/>
        </a:p>
      </dgm:t>
    </dgm:pt>
    <dgm:pt modelId="{A14B3B3F-BCD9-8B4C-A8F4-C0ADFA80BCCA}" type="sibTrans" cxnId="{ED6DCE65-DB5B-2C4F-BFC9-0249C6A634E2}">
      <dgm:prSet/>
      <dgm:spPr/>
      <dgm:t>
        <a:bodyPr/>
        <a:lstStyle/>
        <a:p>
          <a:endParaRPr lang="en-US"/>
        </a:p>
      </dgm:t>
    </dgm:pt>
    <dgm:pt modelId="{6E4E2D5B-A1A2-DF4D-BD64-7B23637E6F77}">
      <dgm:prSet phldrT="[Text]" custT="1"/>
      <dgm:spPr/>
      <dgm:t>
        <a:bodyPr/>
        <a:lstStyle/>
        <a:p>
          <a:r>
            <a:rPr lang="en-US" sz="2600" dirty="0" smtClean="0"/>
            <a:t>Adaptation</a:t>
          </a:r>
          <a:endParaRPr lang="en-US" sz="2600" dirty="0"/>
        </a:p>
      </dgm:t>
    </dgm:pt>
    <dgm:pt modelId="{8EA0BF79-FA52-3B4A-B20B-1AF40F6986D8}" type="parTrans" cxnId="{D8653229-F2A0-EE43-A468-F5F62E6043BB}">
      <dgm:prSet/>
      <dgm:spPr/>
      <dgm:t>
        <a:bodyPr/>
        <a:lstStyle/>
        <a:p>
          <a:endParaRPr lang="en-US"/>
        </a:p>
      </dgm:t>
    </dgm:pt>
    <dgm:pt modelId="{D499A3ED-2B89-5246-A61E-8CC1800D1AEB}" type="sibTrans" cxnId="{D8653229-F2A0-EE43-A468-F5F62E6043BB}">
      <dgm:prSet/>
      <dgm:spPr/>
      <dgm:t>
        <a:bodyPr/>
        <a:lstStyle/>
        <a:p>
          <a:endParaRPr lang="en-US"/>
        </a:p>
      </dgm:t>
    </dgm:pt>
    <dgm:pt modelId="{4A5BA0AC-0429-964D-B919-22B4EBE0287E}">
      <dgm:prSet phldrT="[Text]" custT="1"/>
      <dgm:spPr/>
      <dgm:t>
        <a:bodyPr/>
        <a:lstStyle/>
        <a:p>
          <a:r>
            <a:rPr lang="en-US" sz="2400" dirty="0" smtClean="0"/>
            <a:t>Modify &amp; fit behavior in new context</a:t>
          </a:r>
          <a:endParaRPr lang="en-US" sz="2400" dirty="0"/>
        </a:p>
      </dgm:t>
    </dgm:pt>
    <dgm:pt modelId="{84FDAB1F-3EAE-F34E-9414-38F80FCA6633}" type="parTrans" cxnId="{515A0F0D-171D-A44D-84AC-6ACEF29E36B8}">
      <dgm:prSet/>
      <dgm:spPr/>
      <dgm:t>
        <a:bodyPr/>
        <a:lstStyle/>
        <a:p>
          <a:endParaRPr lang="en-US"/>
        </a:p>
      </dgm:t>
    </dgm:pt>
    <dgm:pt modelId="{A7BA4F0D-BF88-3C4A-B811-A571B2309117}" type="sibTrans" cxnId="{515A0F0D-171D-A44D-84AC-6ACEF29E36B8}">
      <dgm:prSet/>
      <dgm:spPr/>
      <dgm:t>
        <a:bodyPr/>
        <a:lstStyle/>
        <a:p>
          <a:endParaRPr lang="en-US"/>
        </a:p>
      </dgm:t>
    </dgm:pt>
    <dgm:pt modelId="{30E1F7EF-95B8-E047-813E-1351CEE61A2E}">
      <dgm:prSet phldrT="[Text]" custT="1"/>
      <dgm:spPr/>
      <dgm:t>
        <a:bodyPr/>
        <a:lstStyle/>
        <a:p>
          <a:r>
            <a:rPr lang="en-US" sz="2400" dirty="0" smtClean="0"/>
            <a:t>Teach variations </a:t>
          </a:r>
          <a:r>
            <a:rPr lang="en-US" sz="2400" dirty="0" err="1" smtClean="0"/>
            <a:t>w</a:t>
          </a:r>
          <a:r>
            <a:rPr lang="en-US" sz="2400" dirty="0" smtClean="0"/>
            <a:t>/ feedback</a:t>
          </a:r>
          <a:endParaRPr lang="en-US" sz="2400" dirty="0"/>
        </a:p>
      </dgm:t>
    </dgm:pt>
    <dgm:pt modelId="{E7A92A39-B0A6-A54B-B906-E424F7DD3054}" type="parTrans" cxnId="{8A16449C-F208-0E4C-89DC-E1695D577559}">
      <dgm:prSet/>
      <dgm:spPr/>
      <dgm:t>
        <a:bodyPr/>
        <a:lstStyle/>
        <a:p>
          <a:endParaRPr lang="en-US"/>
        </a:p>
      </dgm:t>
    </dgm:pt>
    <dgm:pt modelId="{536C8D83-EA65-694F-829B-0FC7E57D0AC9}" type="sibTrans" cxnId="{8A16449C-F208-0E4C-89DC-E1695D577559}">
      <dgm:prSet/>
      <dgm:spPr/>
      <dgm:t>
        <a:bodyPr/>
        <a:lstStyle/>
        <a:p>
          <a:endParaRPr lang="en-US"/>
        </a:p>
      </dgm:t>
    </dgm:pt>
    <dgm:pt modelId="{371090C9-FA93-3E42-ABE0-EFE8202ABBE0}">
      <dgm:prSet phldrT="[Text]" custT="1"/>
      <dgm:spPr/>
      <dgm:t>
        <a:bodyPr/>
        <a:lstStyle/>
        <a:p>
          <a:r>
            <a:rPr lang="en-US" sz="2400" dirty="0" smtClean="0"/>
            <a:t>Teach, practice in variety of conditions</a:t>
          </a:r>
          <a:endParaRPr lang="en-US" sz="2400" dirty="0"/>
        </a:p>
      </dgm:t>
    </dgm:pt>
    <dgm:pt modelId="{ACA9E820-5787-4747-A568-F2C7A0F3295B}" type="sibTrans" cxnId="{7BBA0F92-5B30-544E-827E-C24FFF5BED86}">
      <dgm:prSet/>
      <dgm:spPr/>
      <dgm:t>
        <a:bodyPr/>
        <a:lstStyle/>
        <a:p>
          <a:endParaRPr lang="en-US"/>
        </a:p>
      </dgm:t>
    </dgm:pt>
    <dgm:pt modelId="{427C303C-3A62-734E-9A55-C5D3E06509CC}" type="parTrans" cxnId="{7BBA0F92-5B30-544E-827E-C24FFF5BED86}">
      <dgm:prSet/>
      <dgm:spPr/>
      <dgm:t>
        <a:bodyPr/>
        <a:lstStyle/>
        <a:p>
          <a:endParaRPr lang="en-US"/>
        </a:p>
      </dgm:t>
    </dgm:pt>
    <dgm:pt modelId="{A57A550F-523E-FA43-8E9D-8D938397867A}" type="pres">
      <dgm:prSet presAssocID="{3F9E4E36-1A24-AC46-9AB4-7013C8E98431}" presName="Name0" presStyleCnt="0">
        <dgm:presLayoutVars>
          <dgm:dir/>
          <dgm:animLvl val="lvl"/>
          <dgm:resizeHandles val="exact"/>
        </dgm:presLayoutVars>
      </dgm:prSet>
      <dgm:spPr/>
      <dgm:t>
        <a:bodyPr/>
        <a:lstStyle/>
        <a:p>
          <a:endParaRPr lang="en-US"/>
        </a:p>
      </dgm:t>
    </dgm:pt>
    <dgm:pt modelId="{8B3A3CB3-2ECD-2E4E-AC53-E8ACC408844C}" type="pres">
      <dgm:prSet presAssocID="{559381B0-5279-144F-A761-65A632C0DD9E}" presName="linNode" presStyleCnt="0"/>
      <dgm:spPr/>
    </dgm:pt>
    <dgm:pt modelId="{389B6B3F-6FAD-984D-8781-AB9D94F0F079}" type="pres">
      <dgm:prSet presAssocID="{559381B0-5279-144F-A761-65A632C0DD9E}" presName="parentText" presStyleLbl="node1" presStyleIdx="0" presStyleCnt="5" custScaleX="84156">
        <dgm:presLayoutVars>
          <dgm:chMax val="1"/>
          <dgm:bulletEnabled val="1"/>
        </dgm:presLayoutVars>
      </dgm:prSet>
      <dgm:spPr/>
      <dgm:t>
        <a:bodyPr/>
        <a:lstStyle/>
        <a:p>
          <a:endParaRPr lang="en-US"/>
        </a:p>
      </dgm:t>
    </dgm:pt>
    <dgm:pt modelId="{EDA6A798-B63A-564A-8978-37691B7BEBE4}" type="pres">
      <dgm:prSet presAssocID="{559381B0-5279-144F-A761-65A632C0DD9E}" presName="descendantText" presStyleLbl="alignAccFollowNode1" presStyleIdx="0" presStyleCnt="5" custScaleX="109019">
        <dgm:presLayoutVars>
          <dgm:bulletEnabled val="1"/>
        </dgm:presLayoutVars>
      </dgm:prSet>
      <dgm:spPr/>
      <dgm:t>
        <a:bodyPr/>
        <a:lstStyle/>
        <a:p>
          <a:endParaRPr lang="en-US"/>
        </a:p>
      </dgm:t>
    </dgm:pt>
    <dgm:pt modelId="{1C404F59-E252-6346-95E6-69EC469C2AEE}" type="pres">
      <dgm:prSet presAssocID="{ECD954AE-A43F-DE48-874F-F02E3A6DA177}" presName="sp" presStyleCnt="0"/>
      <dgm:spPr/>
    </dgm:pt>
    <dgm:pt modelId="{EF020F0F-5007-B14C-B069-C88E3E6468D0}" type="pres">
      <dgm:prSet presAssocID="{A505DFEE-47B6-F445-A6BB-F65FF058B9A6}" presName="linNode" presStyleCnt="0"/>
      <dgm:spPr/>
    </dgm:pt>
    <dgm:pt modelId="{FFBE932E-7B30-A549-B8A2-9BBC97F615BF}" type="pres">
      <dgm:prSet presAssocID="{A505DFEE-47B6-F445-A6BB-F65FF058B9A6}" presName="parentText" presStyleLbl="node1" presStyleIdx="1" presStyleCnt="5" custScaleX="84156">
        <dgm:presLayoutVars>
          <dgm:chMax val="1"/>
          <dgm:bulletEnabled val="1"/>
        </dgm:presLayoutVars>
      </dgm:prSet>
      <dgm:spPr/>
      <dgm:t>
        <a:bodyPr/>
        <a:lstStyle/>
        <a:p>
          <a:endParaRPr lang="en-US"/>
        </a:p>
      </dgm:t>
    </dgm:pt>
    <dgm:pt modelId="{D659DBA6-4EAD-214D-8666-5747F067DB37}" type="pres">
      <dgm:prSet presAssocID="{A505DFEE-47B6-F445-A6BB-F65FF058B9A6}" presName="descendantText" presStyleLbl="alignAccFollowNode1" presStyleIdx="1" presStyleCnt="5" custScaleX="109019">
        <dgm:presLayoutVars>
          <dgm:bulletEnabled val="1"/>
        </dgm:presLayoutVars>
      </dgm:prSet>
      <dgm:spPr/>
      <dgm:t>
        <a:bodyPr/>
        <a:lstStyle/>
        <a:p>
          <a:endParaRPr lang="en-US"/>
        </a:p>
      </dgm:t>
    </dgm:pt>
    <dgm:pt modelId="{C286EE6A-3DD1-7643-89C0-99CC45845F12}" type="pres">
      <dgm:prSet presAssocID="{CB0A163C-5D86-0C48-B284-F3CF3998AB13}" presName="sp" presStyleCnt="0"/>
      <dgm:spPr/>
    </dgm:pt>
    <dgm:pt modelId="{C9C7356E-CAC5-2D4D-B72B-47166AB64B30}" type="pres">
      <dgm:prSet presAssocID="{CF0B519D-7A76-8A4C-9CB2-76F68A4B7924}" presName="linNode" presStyleCnt="0"/>
      <dgm:spPr/>
    </dgm:pt>
    <dgm:pt modelId="{B325B21E-CEFB-B84E-B55A-F5365E9A06FA}" type="pres">
      <dgm:prSet presAssocID="{CF0B519D-7A76-8A4C-9CB2-76F68A4B7924}" presName="parentText" presStyleLbl="node1" presStyleIdx="2" presStyleCnt="5" custScaleX="84156">
        <dgm:presLayoutVars>
          <dgm:chMax val="1"/>
          <dgm:bulletEnabled val="1"/>
        </dgm:presLayoutVars>
      </dgm:prSet>
      <dgm:spPr/>
      <dgm:t>
        <a:bodyPr/>
        <a:lstStyle/>
        <a:p>
          <a:endParaRPr lang="en-US"/>
        </a:p>
      </dgm:t>
    </dgm:pt>
    <dgm:pt modelId="{1834714D-D649-B044-A023-7B73CAF9E8E6}" type="pres">
      <dgm:prSet presAssocID="{CF0B519D-7A76-8A4C-9CB2-76F68A4B7924}" presName="descendantText" presStyleLbl="alignAccFollowNode1" presStyleIdx="2" presStyleCnt="5" custScaleX="109019">
        <dgm:presLayoutVars>
          <dgm:bulletEnabled val="1"/>
        </dgm:presLayoutVars>
      </dgm:prSet>
      <dgm:spPr/>
      <dgm:t>
        <a:bodyPr/>
        <a:lstStyle/>
        <a:p>
          <a:endParaRPr lang="en-US"/>
        </a:p>
      </dgm:t>
    </dgm:pt>
    <dgm:pt modelId="{A22FD6A3-14B7-1C45-A4FF-475CAE432D8C}" type="pres">
      <dgm:prSet presAssocID="{8E70BAE8-2EEF-9940-A7B8-6B2578A7A3E1}" presName="sp" presStyleCnt="0"/>
      <dgm:spPr/>
    </dgm:pt>
    <dgm:pt modelId="{078091C8-C8D5-BD42-830C-50FC75AE66B4}" type="pres">
      <dgm:prSet presAssocID="{91E4ECAC-0B1D-A545-8944-E171D94F60A3}" presName="linNode" presStyleCnt="0"/>
      <dgm:spPr/>
    </dgm:pt>
    <dgm:pt modelId="{85871339-3892-5C40-9896-9F3924F905D2}" type="pres">
      <dgm:prSet presAssocID="{91E4ECAC-0B1D-A545-8944-E171D94F60A3}" presName="parentText" presStyleLbl="node1" presStyleIdx="3" presStyleCnt="5" custScaleX="84156">
        <dgm:presLayoutVars>
          <dgm:chMax val="1"/>
          <dgm:bulletEnabled val="1"/>
        </dgm:presLayoutVars>
      </dgm:prSet>
      <dgm:spPr/>
      <dgm:t>
        <a:bodyPr/>
        <a:lstStyle/>
        <a:p>
          <a:endParaRPr lang="en-US"/>
        </a:p>
      </dgm:t>
    </dgm:pt>
    <dgm:pt modelId="{E78084BC-7A7F-2D4A-AD04-D99EB43C23F1}" type="pres">
      <dgm:prSet presAssocID="{91E4ECAC-0B1D-A545-8944-E171D94F60A3}" presName="descendantText" presStyleLbl="alignAccFollowNode1" presStyleIdx="3" presStyleCnt="5" custScaleX="109019">
        <dgm:presLayoutVars>
          <dgm:bulletEnabled val="1"/>
        </dgm:presLayoutVars>
      </dgm:prSet>
      <dgm:spPr/>
      <dgm:t>
        <a:bodyPr/>
        <a:lstStyle/>
        <a:p>
          <a:endParaRPr lang="en-US"/>
        </a:p>
      </dgm:t>
    </dgm:pt>
    <dgm:pt modelId="{C9C8229D-6AA0-6F4A-A12C-434114DA825F}" type="pres">
      <dgm:prSet presAssocID="{B7BC4323-C3B4-F840-93B5-00212166C613}" presName="sp" presStyleCnt="0"/>
      <dgm:spPr/>
    </dgm:pt>
    <dgm:pt modelId="{9E877FF0-2221-0E44-AB61-06ADCBA8602E}" type="pres">
      <dgm:prSet presAssocID="{6E4E2D5B-A1A2-DF4D-BD64-7B23637E6F77}" presName="linNode" presStyleCnt="0"/>
      <dgm:spPr/>
    </dgm:pt>
    <dgm:pt modelId="{E0EA792A-C9C7-3245-8D53-8372E21E0E24}" type="pres">
      <dgm:prSet presAssocID="{6E4E2D5B-A1A2-DF4D-BD64-7B23637E6F77}" presName="parentText" presStyleLbl="node1" presStyleIdx="4" presStyleCnt="5" custScaleX="84156" custLinFactNeighborY="229">
        <dgm:presLayoutVars>
          <dgm:chMax val="1"/>
          <dgm:bulletEnabled val="1"/>
        </dgm:presLayoutVars>
      </dgm:prSet>
      <dgm:spPr/>
      <dgm:t>
        <a:bodyPr/>
        <a:lstStyle/>
        <a:p>
          <a:endParaRPr lang="en-US"/>
        </a:p>
      </dgm:t>
    </dgm:pt>
    <dgm:pt modelId="{A146EB36-99BC-B54C-941D-C5BCCE51D57B}" type="pres">
      <dgm:prSet presAssocID="{6E4E2D5B-A1A2-DF4D-BD64-7B23637E6F77}" presName="descendantText" presStyleLbl="alignAccFollowNode1" presStyleIdx="4" presStyleCnt="5" custScaleX="109019">
        <dgm:presLayoutVars>
          <dgm:bulletEnabled val="1"/>
        </dgm:presLayoutVars>
      </dgm:prSet>
      <dgm:spPr/>
      <dgm:t>
        <a:bodyPr/>
        <a:lstStyle/>
        <a:p>
          <a:endParaRPr lang="en-US"/>
        </a:p>
      </dgm:t>
    </dgm:pt>
  </dgm:ptLst>
  <dgm:cxnLst>
    <dgm:cxn modelId="{DA6FF06E-5148-364B-AAEA-2136C6066EA2}" srcId="{3F9E4E36-1A24-AC46-9AB4-7013C8E98431}" destId="{CF0B519D-7A76-8A4C-9CB2-76F68A4B7924}" srcOrd="2" destOrd="0" parTransId="{6BA70A50-A7CA-C345-92FE-5F7F3126D45F}" sibTransId="{8E70BAE8-2EEF-9940-A7B8-6B2578A7A3E1}"/>
    <dgm:cxn modelId="{B441B6E9-0ADF-2646-839A-2C41F8E0CF85}" type="presOf" srcId="{FE1D3A88-979A-524F-A4E6-8A31CF117742}" destId="{1834714D-D649-B044-A023-7B73CAF9E8E6}" srcOrd="0" destOrd="1" presId="urn:microsoft.com/office/officeart/2005/8/layout/vList5"/>
    <dgm:cxn modelId="{ED6DCE65-DB5B-2C4F-BFC9-0249C6A634E2}" srcId="{91E4ECAC-0B1D-A545-8944-E171D94F60A3}" destId="{136BE711-5960-2640-AE97-ADDE4283B4BB}" srcOrd="0" destOrd="0" parTransId="{4D788E06-4CED-FE4F-9134-FADD8096CEB1}" sibTransId="{A14B3B3F-BCD9-8B4C-A8F4-C0ADFA80BCCA}"/>
    <dgm:cxn modelId="{53F616D6-055A-7B45-A182-3F2BD6ACCB7D}" srcId="{3F9E4E36-1A24-AC46-9AB4-7013C8E98431}" destId="{559381B0-5279-144F-A761-65A632C0DD9E}" srcOrd="0" destOrd="0" parTransId="{18BD2653-36C6-4E49-BE31-3C54A6B59CFF}" sibTransId="{ECD954AE-A43F-DE48-874F-F02E3A6DA177}"/>
    <dgm:cxn modelId="{4EAE2E5F-C04C-B944-8603-5B4C373F0988}" type="presOf" srcId="{89548A1D-C58E-E646-BD27-FE5AE1B137BF}" destId="{EDA6A798-B63A-564A-8978-37691B7BEBE4}" srcOrd="0" destOrd="1" presId="urn:microsoft.com/office/officeart/2005/8/layout/vList5"/>
    <dgm:cxn modelId="{452BE367-BA44-7440-9449-5A1FE458C13A}" type="presOf" srcId="{3F9E4E36-1A24-AC46-9AB4-7013C8E98431}" destId="{A57A550F-523E-FA43-8E9D-8D938397867A}" srcOrd="0" destOrd="0" presId="urn:microsoft.com/office/officeart/2005/8/layout/vList5"/>
    <dgm:cxn modelId="{C90C3D34-FFCA-9B4E-B97A-817BFB6A25DA}" srcId="{3F9E4E36-1A24-AC46-9AB4-7013C8E98431}" destId="{A505DFEE-47B6-F445-A6BB-F65FF058B9A6}" srcOrd="1" destOrd="0" parTransId="{AF7ADC0C-58B7-8A41-86D2-37A5EAB826EA}" sibTransId="{CB0A163C-5D86-0C48-B284-F3CF3998AB13}"/>
    <dgm:cxn modelId="{04374137-B93F-3E4E-907B-7AB751F0A0EA}" type="presOf" srcId="{371090C9-FA93-3E42-ABE0-EFE8202ABBE0}" destId="{E78084BC-7A7F-2D4A-AD04-D99EB43C23F1}" srcOrd="0" destOrd="1" presId="urn:microsoft.com/office/officeart/2005/8/layout/vList5"/>
    <dgm:cxn modelId="{3163A3DD-9003-8D48-A779-CE32FAFCEE29}" type="presOf" srcId="{CF0B519D-7A76-8A4C-9CB2-76F68A4B7924}" destId="{B325B21E-CEFB-B84E-B55A-F5365E9A06FA}" srcOrd="0" destOrd="0" presId="urn:microsoft.com/office/officeart/2005/8/layout/vList5"/>
    <dgm:cxn modelId="{E53F83AB-D1C8-3B4D-BF56-306F0EBF3AAE}" type="presOf" srcId="{9581B008-77F3-4E43-8F93-E1A42FEF9512}" destId="{1834714D-D649-B044-A023-7B73CAF9E8E6}" srcOrd="0" destOrd="0" presId="urn:microsoft.com/office/officeart/2005/8/layout/vList5"/>
    <dgm:cxn modelId="{22B2008C-5D96-B748-B597-84676DF00613}" type="presOf" srcId="{559381B0-5279-144F-A761-65A632C0DD9E}" destId="{389B6B3F-6FAD-984D-8781-AB9D94F0F079}" srcOrd="0" destOrd="0" presId="urn:microsoft.com/office/officeart/2005/8/layout/vList5"/>
    <dgm:cxn modelId="{F5F2879A-F238-C44F-A2FB-844A2DFA6356}" srcId="{3F9E4E36-1A24-AC46-9AB4-7013C8E98431}" destId="{91E4ECAC-0B1D-A545-8944-E171D94F60A3}" srcOrd="3" destOrd="0" parTransId="{5F14B98A-3FED-E24D-B2CF-46766940DFFC}" sibTransId="{B7BC4323-C3B4-F840-93B5-00212166C613}"/>
    <dgm:cxn modelId="{8DA1CB56-FECF-A34E-A965-F3EDF865DA82}" type="presOf" srcId="{91E4ECAC-0B1D-A545-8944-E171D94F60A3}" destId="{85871339-3892-5C40-9896-9F3924F905D2}" srcOrd="0" destOrd="0" presId="urn:microsoft.com/office/officeart/2005/8/layout/vList5"/>
    <dgm:cxn modelId="{17056F4E-CB9D-9545-B01B-CB448960A7EE}" type="presOf" srcId="{4A5BA0AC-0429-964D-B919-22B4EBE0287E}" destId="{A146EB36-99BC-B54C-941D-C5BCCE51D57B}" srcOrd="0" destOrd="0" presId="urn:microsoft.com/office/officeart/2005/8/layout/vList5"/>
    <dgm:cxn modelId="{515A0F0D-171D-A44D-84AC-6ACEF29E36B8}" srcId="{6E4E2D5B-A1A2-DF4D-BD64-7B23637E6F77}" destId="{4A5BA0AC-0429-964D-B919-22B4EBE0287E}" srcOrd="0" destOrd="0" parTransId="{84FDAB1F-3EAE-F34E-9414-38F80FCA6633}" sibTransId="{A7BA4F0D-BF88-3C4A-B811-A571B2309117}"/>
    <dgm:cxn modelId="{D8653229-F2A0-EE43-A468-F5F62E6043BB}" srcId="{3F9E4E36-1A24-AC46-9AB4-7013C8E98431}" destId="{6E4E2D5B-A1A2-DF4D-BD64-7B23637E6F77}" srcOrd="4" destOrd="0" parTransId="{8EA0BF79-FA52-3B4A-B20B-1AF40F6986D8}" sibTransId="{D499A3ED-2B89-5246-A61E-8CC1800D1AEB}"/>
    <dgm:cxn modelId="{FED90DC1-AFE2-A34C-A434-FD793662F04F}" srcId="{A505DFEE-47B6-F445-A6BB-F65FF058B9A6}" destId="{B6F8CC18-C1F4-E74D-8D44-1CBC0F1E2E56}" srcOrd="1" destOrd="0" parTransId="{F9951E0E-C6BE-4B41-9608-4787611CB661}" sibTransId="{1AA80AA4-2307-F344-A3A0-AB31BD8F6188}"/>
    <dgm:cxn modelId="{7BBA0F92-5B30-544E-827E-C24FFF5BED86}" srcId="{91E4ECAC-0B1D-A545-8944-E171D94F60A3}" destId="{371090C9-FA93-3E42-ABE0-EFE8202ABBE0}" srcOrd="1" destOrd="0" parTransId="{427C303C-3A62-734E-9A55-C5D3E06509CC}" sibTransId="{ACA9E820-5787-4747-A568-F2C7A0F3295B}"/>
    <dgm:cxn modelId="{64DEA96F-882F-1549-B481-67192562B7BD}" type="presOf" srcId="{B52326C2-D9F4-FC43-AF20-BD56BE42A75E}" destId="{EDA6A798-B63A-564A-8978-37691B7BEBE4}" srcOrd="0" destOrd="0" presId="urn:microsoft.com/office/officeart/2005/8/layout/vList5"/>
    <dgm:cxn modelId="{3F81065E-F36C-B44B-B721-15855856AF81}" srcId="{559381B0-5279-144F-A761-65A632C0DD9E}" destId="{B52326C2-D9F4-FC43-AF20-BD56BE42A75E}" srcOrd="0" destOrd="0" parTransId="{4B230A6B-AC69-F04B-B4EA-C1D37A14FABD}" sibTransId="{4D9EDD07-2A61-FE47-A648-4126805AEAD3}"/>
    <dgm:cxn modelId="{04D70A82-24DA-3D4F-8237-58EACE46043C}" type="presOf" srcId="{136BE711-5960-2640-AE97-ADDE4283B4BB}" destId="{E78084BC-7A7F-2D4A-AD04-D99EB43C23F1}" srcOrd="0" destOrd="0" presId="urn:microsoft.com/office/officeart/2005/8/layout/vList5"/>
    <dgm:cxn modelId="{46C8ECBB-F1F9-F847-8ED2-118D9C610C10}" type="presOf" srcId="{31580379-64D2-6147-A0CE-C31736D40859}" destId="{D659DBA6-4EAD-214D-8666-5747F067DB37}" srcOrd="0" destOrd="0" presId="urn:microsoft.com/office/officeart/2005/8/layout/vList5"/>
    <dgm:cxn modelId="{DCC80C80-5F93-7340-9A87-8D64774860F8}" srcId="{CF0B519D-7A76-8A4C-9CB2-76F68A4B7924}" destId="{FE1D3A88-979A-524F-A4E6-8A31CF117742}" srcOrd="1" destOrd="0" parTransId="{E2ED88C8-C729-6143-962C-B3AE159781AC}" sibTransId="{0A39C3C5-41B2-F94A-A106-2800ECE6EF82}"/>
    <dgm:cxn modelId="{8A16449C-F208-0E4C-89DC-E1695D577559}" srcId="{6E4E2D5B-A1A2-DF4D-BD64-7B23637E6F77}" destId="{30E1F7EF-95B8-E047-813E-1351CEE61A2E}" srcOrd="1" destOrd="0" parTransId="{E7A92A39-B0A6-A54B-B906-E424F7DD3054}" sibTransId="{536C8D83-EA65-694F-829B-0FC7E57D0AC9}"/>
    <dgm:cxn modelId="{5F6F4C03-EE77-5640-8BCC-97F92F1A42DB}" type="presOf" srcId="{6E4E2D5B-A1A2-DF4D-BD64-7B23637E6F77}" destId="{E0EA792A-C9C7-3245-8D53-8372E21E0E24}" srcOrd="0" destOrd="0" presId="urn:microsoft.com/office/officeart/2005/8/layout/vList5"/>
    <dgm:cxn modelId="{69020797-24B9-694E-8F04-A13982A7BF87}" srcId="{CF0B519D-7A76-8A4C-9CB2-76F68A4B7924}" destId="{9581B008-77F3-4E43-8F93-E1A42FEF9512}" srcOrd="0" destOrd="0" parTransId="{B10E97BB-3E65-AB4D-99AF-A0466C780362}" sibTransId="{0F10F757-70C8-D145-A9FE-20976E9BDA6D}"/>
    <dgm:cxn modelId="{D3763C89-35EB-9B44-8972-19E16CF3D632}" srcId="{559381B0-5279-144F-A761-65A632C0DD9E}" destId="{89548A1D-C58E-E646-BD27-FE5AE1B137BF}" srcOrd="1" destOrd="0" parTransId="{71DF5D3D-F0D9-D64A-AC02-9786ED5A66FB}" sibTransId="{69E88631-E5AB-5A4A-8288-3A69A955F85D}"/>
    <dgm:cxn modelId="{39D2CA31-306B-3F43-A438-E2CF3B5366EE}" type="presOf" srcId="{30E1F7EF-95B8-E047-813E-1351CEE61A2E}" destId="{A146EB36-99BC-B54C-941D-C5BCCE51D57B}" srcOrd="0" destOrd="1" presId="urn:microsoft.com/office/officeart/2005/8/layout/vList5"/>
    <dgm:cxn modelId="{F99C5AB2-9CA5-7945-A1FA-EB84A595249A}" srcId="{A505DFEE-47B6-F445-A6BB-F65FF058B9A6}" destId="{31580379-64D2-6147-A0CE-C31736D40859}" srcOrd="0" destOrd="0" parTransId="{DB829C34-78C8-034B-9EE4-16E3BE767E4B}" sibTransId="{872A709B-E978-894E-9DC2-1674A7B5C97A}"/>
    <dgm:cxn modelId="{DA046511-E4B2-6A4E-9D19-25E1A6018ABD}" type="presOf" srcId="{B6F8CC18-C1F4-E74D-8D44-1CBC0F1E2E56}" destId="{D659DBA6-4EAD-214D-8666-5747F067DB37}" srcOrd="0" destOrd="1" presId="urn:microsoft.com/office/officeart/2005/8/layout/vList5"/>
    <dgm:cxn modelId="{BEACFCDD-1A5F-3C4E-8089-9020CABE27F6}" type="presOf" srcId="{A505DFEE-47B6-F445-A6BB-F65FF058B9A6}" destId="{FFBE932E-7B30-A549-B8A2-9BBC97F615BF}" srcOrd="0" destOrd="0" presId="urn:microsoft.com/office/officeart/2005/8/layout/vList5"/>
    <dgm:cxn modelId="{B5D5E8BB-23AC-B946-811E-DE2441B297D5}" type="presParOf" srcId="{A57A550F-523E-FA43-8E9D-8D938397867A}" destId="{8B3A3CB3-2ECD-2E4E-AC53-E8ACC408844C}" srcOrd="0" destOrd="0" presId="urn:microsoft.com/office/officeart/2005/8/layout/vList5"/>
    <dgm:cxn modelId="{3644C1A8-365E-6A44-830C-699EE624CBEF}" type="presParOf" srcId="{8B3A3CB3-2ECD-2E4E-AC53-E8ACC408844C}" destId="{389B6B3F-6FAD-984D-8781-AB9D94F0F079}" srcOrd="0" destOrd="0" presId="urn:microsoft.com/office/officeart/2005/8/layout/vList5"/>
    <dgm:cxn modelId="{2E9061AF-8865-4B4E-8FF3-39E9795C790C}" type="presParOf" srcId="{8B3A3CB3-2ECD-2E4E-AC53-E8ACC408844C}" destId="{EDA6A798-B63A-564A-8978-37691B7BEBE4}" srcOrd="1" destOrd="0" presId="urn:microsoft.com/office/officeart/2005/8/layout/vList5"/>
    <dgm:cxn modelId="{1A83C516-3F5E-084E-984A-BAC722C1507F}" type="presParOf" srcId="{A57A550F-523E-FA43-8E9D-8D938397867A}" destId="{1C404F59-E252-6346-95E6-69EC469C2AEE}" srcOrd="1" destOrd="0" presId="urn:microsoft.com/office/officeart/2005/8/layout/vList5"/>
    <dgm:cxn modelId="{D1BE49CC-FF3B-8C47-B35E-99B1F5D164BF}" type="presParOf" srcId="{A57A550F-523E-FA43-8E9D-8D938397867A}" destId="{EF020F0F-5007-B14C-B069-C88E3E6468D0}" srcOrd="2" destOrd="0" presId="urn:microsoft.com/office/officeart/2005/8/layout/vList5"/>
    <dgm:cxn modelId="{64027CF4-3566-964F-88CA-3827D74C68DA}" type="presParOf" srcId="{EF020F0F-5007-B14C-B069-C88E3E6468D0}" destId="{FFBE932E-7B30-A549-B8A2-9BBC97F615BF}" srcOrd="0" destOrd="0" presId="urn:microsoft.com/office/officeart/2005/8/layout/vList5"/>
    <dgm:cxn modelId="{B698CEF4-E471-FE4E-8286-162F51789841}" type="presParOf" srcId="{EF020F0F-5007-B14C-B069-C88E3E6468D0}" destId="{D659DBA6-4EAD-214D-8666-5747F067DB37}" srcOrd="1" destOrd="0" presId="urn:microsoft.com/office/officeart/2005/8/layout/vList5"/>
    <dgm:cxn modelId="{9A8DEA1B-448B-4A4C-B745-3535F2D83190}" type="presParOf" srcId="{A57A550F-523E-FA43-8E9D-8D938397867A}" destId="{C286EE6A-3DD1-7643-89C0-99CC45845F12}" srcOrd="3" destOrd="0" presId="urn:microsoft.com/office/officeart/2005/8/layout/vList5"/>
    <dgm:cxn modelId="{96B232C8-6056-FA40-82AA-88A50316CF1E}" type="presParOf" srcId="{A57A550F-523E-FA43-8E9D-8D938397867A}" destId="{C9C7356E-CAC5-2D4D-B72B-47166AB64B30}" srcOrd="4" destOrd="0" presId="urn:microsoft.com/office/officeart/2005/8/layout/vList5"/>
    <dgm:cxn modelId="{DB6DCF68-A519-404B-B29C-166228269206}" type="presParOf" srcId="{C9C7356E-CAC5-2D4D-B72B-47166AB64B30}" destId="{B325B21E-CEFB-B84E-B55A-F5365E9A06FA}" srcOrd="0" destOrd="0" presId="urn:microsoft.com/office/officeart/2005/8/layout/vList5"/>
    <dgm:cxn modelId="{9EFFFF1B-F593-CC48-B3C9-63721E1CC099}" type="presParOf" srcId="{C9C7356E-CAC5-2D4D-B72B-47166AB64B30}" destId="{1834714D-D649-B044-A023-7B73CAF9E8E6}" srcOrd="1" destOrd="0" presId="urn:microsoft.com/office/officeart/2005/8/layout/vList5"/>
    <dgm:cxn modelId="{24B455F0-A601-5042-AB62-CC2FA1C1CA54}" type="presParOf" srcId="{A57A550F-523E-FA43-8E9D-8D938397867A}" destId="{A22FD6A3-14B7-1C45-A4FF-475CAE432D8C}" srcOrd="5" destOrd="0" presId="urn:microsoft.com/office/officeart/2005/8/layout/vList5"/>
    <dgm:cxn modelId="{C51F437F-6E89-1C43-BF53-244906C35ADE}" type="presParOf" srcId="{A57A550F-523E-FA43-8E9D-8D938397867A}" destId="{078091C8-C8D5-BD42-830C-50FC75AE66B4}" srcOrd="6" destOrd="0" presId="urn:microsoft.com/office/officeart/2005/8/layout/vList5"/>
    <dgm:cxn modelId="{4E358D6A-B1A0-6F47-9130-87C3F3C961FB}" type="presParOf" srcId="{078091C8-C8D5-BD42-830C-50FC75AE66B4}" destId="{85871339-3892-5C40-9896-9F3924F905D2}" srcOrd="0" destOrd="0" presId="urn:microsoft.com/office/officeart/2005/8/layout/vList5"/>
    <dgm:cxn modelId="{5767BB46-855D-4E4D-AB0F-EC332D28F1B4}" type="presParOf" srcId="{078091C8-C8D5-BD42-830C-50FC75AE66B4}" destId="{E78084BC-7A7F-2D4A-AD04-D99EB43C23F1}" srcOrd="1" destOrd="0" presId="urn:microsoft.com/office/officeart/2005/8/layout/vList5"/>
    <dgm:cxn modelId="{CCE6CA6A-9C95-D642-891E-52873EF5C9AA}" type="presParOf" srcId="{A57A550F-523E-FA43-8E9D-8D938397867A}" destId="{C9C8229D-6AA0-6F4A-A12C-434114DA825F}" srcOrd="7" destOrd="0" presId="urn:microsoft.com/office/officeart/2005/8/layout/vList5"/>
    <dgm:cxn modelId="{5B3D7293-F2BA-204E-AFA2-04D4439362D1}" type="presParOf" srcId="{A57A550F-523E-FA43-8E9D-8D938397867A}" destId="{9E877FF0-2221-0E44-AB61-06ADCBA8602E}" srcOrd="8" destOrd="0" presId="urn:microsoft.com/office/officeart/2005/8/layout/vList5"/>
    <dgm:cxn modelId="{3086E100-A8AF-474C-ACE7-ECFE1284C7C9}" type="presParOf" srcId="{9E877FF0-2221-0E44-AB61-06ADCBA8602E}" destId="{E0EA792A-C9C7-3245-8D53-8372E21E0E24}" srcOrd="0" destOrd="0" presId="urn:microsoft.com/office/officeart/2005/8/layout/vList5"/>
    <dgm:cxn modelId="{C65C9296-FEB4-2D4F-99A4-0E741B11C8D8}" type="presParOf" srcId="{9E877FF0-2221-0E44-AB61-06ADCBA8602E}" destId="{A146EB36-99BC-B54C-941D-C5BCCE51D57B}"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3F615F-5106-BC42-BCE9-340E91986103}">
      <dsp:nvSpPr>
        <dsp:cNvPr id="0" name=""/>
        <dsp:cNvSpPr/>
      </dsp:nvSpPr>
      <dsp:spPr>
        <a:xfrm>
          <a:off x="2732367" y="1797"/>
          <a:ext cx="5418188" cy="973001"/>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875"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i="1" kern="1200" dirty="0" smtClean="0">
              <a:solidFill>
                <a:schemeClr val="tx1"/>
              </a:solidFill>
            </a:rPr>
            <a:t>We think we know what we need, so we ordered 3 month free trial</a:t>
          </a:r>
          <a:endParaRPr lang="en-US" sz="2500" i="1" kern="1200" dirty="0">
            <a:solidFill>
              <a:schemeClr val="tx1"/>
            </a:solidFill>
          </a:endParaRPr>
        </a:p>
      </dsp:txBody>
      <dsp:txXfrm>
        <a:off x="2732367" y="1797"/>
        <a:ext cx="5418188" cy="973001"/>
      </dsp:txXfrm>
    </dsp:sp>
    <dsp:sp modelId="{C89878B3-C8E3-AE40-A07C-25E6E3C3ED45}">
      <dsp:nvSpPr>
        <dsp:cNvPr id="0" name=""/>
        <dsp:cNvSpPr/>
      </dsp:nvSpPr>
      <dsp:spPr>
        <a:xfrm>
          <a:off x="0" y="1797"/>
          <a:ext cx="2577123" cy="973001"/>
        </a:xfrm>
        <a:prstGeom prst="roundRect">
          <a:avLst/>
        </a:prstGeom>
        <a:gradFill rotWithShape="0">
          <a:gsLst>
            <a:gs pos="0">
              <a:schemeClr val="accent2">
                <a:hueOff val="0"/>
                <a:satOff val="0"/>
                <a:lumOff val="0"/>
                <a:alphaOff val="0"/>
                <a:shade val="100000"/>
                <a:satMod val="120000"/>
              </a:schemeClr>
            </a:gs>
            <a:gs pos="69000">
              <a:schemeClr val="accent2">
                <a:hueOff val="0"/>
                <a:satOff val="0"/>
                <a:lumOff val="0"/>
                <a:alphaOff val="0"/>
                <a:tint val="80000"/>
                <a:shade val="100000"/>
                <a:satMod val="150000"/>
              </a:schemeClr>
            </a:gs>
            <a:gs pos="100000">
              <a:schemeClr val="accent2">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EXPLORATION &amp; ADOPTION</a:t>
          </a:r>
          <a:endParaRPr lang="en-US" sz="2000" kern="1200" dirty="0"/>
        </a:p>
      </dsp:txBody>
      <dsp:txXfrm>
        <a:off x="0" y="1797"/>
        <a:ext cx="2577123" cy="973001"/>
      </dsp:txXfrm>
    </dsp:sp>
    <dsp:sp modelId="{BFF13F6A-9693-7A45-9399-9736BB94C53E}">
      <dsp:nvSpPr>
        <dsp:cNvPr id="0" name=""/>
        <dsp:cNvSpPr/>
      </dsp:nvSpPr>
      <dsp:spPr>
        <a:xfrm>
          <a:off x="2732367" y="1072098"/>
          <a:ext cx="5418188" cy="973001"/>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875"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i="1" kern="1200" dirty="0" smtClean="0">
              <a:solidFill>
                <a:schemeClr val="tx1"/>
              </a:solidFill>
            </a:rPr>
            <a:t>Let’s make sure we’re ready to implement</a:t>
          </a:r>
          <a:endParaRPr lang="en-US" sz="2500" i="1" kern="1200" dirty="0">
            <a:solidFill>
              <a:schemeClr val="tx1"/>
            </a:solidFill>
          </a:endParaRPr>
        </a:p>
      </dsp:txBody>
      <dsp:txXfrm>
        <a:off x="2732367" y="1072098"/>
        <a:ext cx="5418188" cy="973001"/>
      </dsp:txXfrm>
    </dsp:sp>
    <dsp:sp modelId="{B8AF249B-222E-0C45-A84B-8F7B5126E701}">
      <dsp:nvSpPr>
        <dsp:cNvPr id="0" name=""/>
        <dsp:cNvSpPr/>
      </dsp:nvSpPr>
      <dsp:spPr>
        <a:xfrm>
          <a:off x="0" y="1072098"/>
          <a:ext cx="2577123" cy="973001"/>
        </a:xfrm>
        <a:prstGeom prst="roundRect">
          <a:avLst/>
        </a:prstGeom>
        <a:gradFill rotWithShape="0">
          <a:gsLst>
            <a:gs pos="0">
              <a:schemeClr val="accent2">
                <a:hueOff val="0"/>
                <a:satOff val="0"/>
                <a:lumOff val="0"/>
                <a:alphaOff val="0"/>
                <a:shade val="100000"/>
                <a:satMod val="120000"/>
              </a:schemeClr>
            </a:gs>
            <a:gs pos="69000">
              <a:schemeClr val="accent2">
                <a:hueOff val="0"/>
                <a:satOff val="0"/>
                <a:lumOff val="0"/>
                <a:alphaOff val="0"/>
                <a:tint val="80000"/>
                <a:shade val="100000"/>
                <a:satMod val="150000"/>
              </a:schemeClr>
            </a:gs>
            <a:gs pos="100000">
              <a:schemeClr val="accent2">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INSTALLATION</a:t>
          </a:r>
          <a:endParaRPr lang="en-US" sz="2000" kern="1200" dirty="0"/>
        </a:p>
      </dsp:txBody>
      <dsp:txXfrm>
        <a:off x="0" y="1072098"/>
        <a:ext cx="2577123" cy="973001"/>
      </dsp:txXfrm>
    </dsp:sp>
    <dsp:sp modelId="{F0C8E62A-FF61-4A4C-89D8-2BF864C2899E}">
      <dsp:nvSpPr>
        <dsp:cNvPr id="0" name=""/>
        <dsp:cNvSpPr/>
      </dsp:nvSpPr>
      <dsp:spPr>
        <a:xfrm>
          <a:off x="2732367" y="2142399"/>
          <a:ext cx="5418188" cy="973001"/>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875"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i="1" kern="1200" dirty="0" smtClean="0">
              <a:solidFill>
                <a:schemeClr val="tx1"/>
              </a:solidFill>
            </a:rPr>
            <a:t>Let’s give it a try &amp; evaluate</a:t>
          </a:r>
          <a:endParaRPr lang="en-US" sz="2500" i="1" kern="1200" dirty="0">
            <a:solidFill>
              <a:schemeClr val="tx1"/>
            </a:solidFill>
          </a:endParaRPr>
        </a:p>
      </dsp:txBody>
      <dsp:txXfrm>
        <a:off x="2732367" y="2142399"/>
        <a:ext cx="5418188" cy="973001"/>
      </dsp:txXfrm>
    </dsp:sp>
    <dsp:sp modelId="{720AC2BF-64EF-D646-9D6F-B4D62D460C28}">
      <dsp:nvSpPr>
        <dsp:cNvPr id="0" name=""/>
        <dsp:cNvSpPr/>
      </dsp:nvSpPr>
      <dsp:spPr>
        <a:xfrm>
          <a:off x="0" y="2142399"/>
          <a:ext cx="2577123" cy="973001"/>
        </a:xfrm>
        <a:prstGeom prst="roundRect">
          <a:avLst/>
        </a:prstGeom>
        <a:gradFill rotWithShape="0">
          <a:gsLst>
            <a:gs pos="0">
              <a:schemeClr val="accent2">
                <a:hueOff val="0"/>
                <a:satOff val="0"/>
                <a:lumOff val="0"/>
                <a:alphaOff val="0"/>
                <a:shade val="100000"/>
                <a:satMod val="120000"/>
              </a:schemeClr>
            </a:gs>
            <a:gs pos="69000">
              <a:schemeClr val="accent2">
                <a:hueOff val="0"/>
                <a:satOff val="0"/>
                <a:lumOff val="0"/>
                <a:alphaOff val="0"/>
                <a:tint val="80000"/>
                <a:shade val="100000"/>
                <a:satMod val="150000"/>
              </a:schemeClr>
            </a:gs>
            <a:gs pos="100000">
              <a:schemeClr val="accent2">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INITIAL IMPLEMENTATION</a:t>
          </a:r>
          <a:endParaRPr lang="en-US" sz="2000" kern="1200" dirty="0"/>
        </a:p>
      </dsp:txBody>
      <dsp:txXfrm>
        <a:off x="0" y="2142399"/>
        <a:ext cx="2577123" cy="973001"/>
      </dsp:txXfrm>
    </dsp:sp>
    <dsp:sp modelId="{4D1D927D-2B09-A141-B2B5-03D5233BC4AE}">
      <dsp:nvSpPr>
        <dsp:cNvPr id="0" name=""/>
        <dsp:cNvSpPr/>
      </dsp:nvSpPr>
      <dsp:spPr>
        <a:xfrm>
          <a:off x="2732367" y="3212700"/>
          <a:ext cx="5418188" cy="973001"/>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875"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i="1" kern="1200" dirty="0" smtClean="0">
              <a:solidFill>
                <a:schemeClr val="tx1"/>
              </a:solidFill>
            </a:rPr>
            <a:t>That worked, let’s do it for real</a:t>
          </a:r>
          <a:endParaRPr lang="en-US" sz="2500" i="1" kern="1200" dirty="0">
            <a:solidFill>
              <a:schemeClr val="tx1"/>
            </a:solidFill>
          </a:endParaRPr>
        </a:p>
      </dsp:txBody>
      <dsp:txXfrm>
        <a:off x="2732367" y="3212700"/>
        <a:ext cx="5418188" cy="973001"/>
      </dsp:txXfrm>
    </dsp:sp>
    <dsp:sp modelId="{F1BFC475-B57B-F542-9D28-7EFFBF3971E3}">
      <dsp:nvSpPr>
        <dsp:cNvPr id="0" name=""/>
        <dsp:cNvSpPr/>
      </dsp:nvSpPr>
      <dsp:spPr>
        <a:xfrm>
          <a:off x="0" y="3212700"/>
          <a:ext cx="2577123" cy="973001"/>
        </a:xfrm>
        <a:prstGeom prst="roundRect">
          <a:avLst/>
        </a:prstGeom>
        <a:gradFill rotWithShape="0">
          <a:gsLst>
            <a:gs pos="0">
              <a:schemeClr val="accent2">
                <a:hueOff val="0"/>
                <a:satOff val="0"/>
                <a:lumOff val="0"/>
                <a:alphaOff val="0"/>
                <a:shade val="100000"/>
                <a:satMod val="120000"/>
              </a:schemeClr>
            </a:gs>
            <a:gs pos="69000">
              <a:schemeClr val="accent2">
                <a:hueOff val="0"/>
                <a:satOff val="0"/>
                <a:lumOff val="0"/>
                <a:alphaOff val="0"/>
                <a:tint val="80000"/>
                <a:shade val="100000"/>
                <a:satMod val="150000"/>
              </a:schemeClr>
            </a:gs>
            <a:gs pos="100000">
              <a:schemeClr val="accent2">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FULL IMPLEMENTATION</a:t>
          </a:r>
          <a:endParaRPr lang="en-US" sz="2000" kern="1200" dirty="0"/>
        </a:p>
      </dsp:txBody>
      <dsp:txXfrm>
        <a:off x="0" y="3212700"/>
        <a:ext cx="2577123" cy="973001"/>
      </dsp:txXfrm>
    </dsp:sp>
    <dsp:sp modelId="{1C7EB7A3-FF7B-D246-87BA-B60DBC02001F}">
      <dsp:nvSpPr>
        <dsp:cNvPr id="0" name=""/>
        <dsp:cNvSpPr/>
      </dsp:nvSpPr>
      <dsp:spPr>
        <a:xfrm>
          <a:off x="2732367" y="4283001"/>
          <a:ext cx="5418188" cy="973001"/>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875"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i="1" kern="1200" dirty="0" smtClean="0">
              <a:solidFill>
                <a:schemeClr val="tx1"/>
              </a:solidFill>
            </a:rPr>
            <a:t>Let’s make it our way of doing business</a:t>
          </a:r>
          <a:r>
            <a:rPr lang="en-US" sz="2500" kern="1200" dirty="0" smtClean="0">
              <a:solidFill>
                <a:schemeClr val="tx1"/>
              </a:solidFill>
            </a:rPr>
            <a:t> </a:t>
          </a:r>
          <a:endParaRPr lang="en-US" sz="2500" kern="1200" dirty="0">
            <a:solidFill>
              <a:schemeClr val="tx1"/>
            </a:solidFill>
          </a:endParaRPr>
        </a:p>
      </dsp:txBody>
      <dsp:txXfrm>
        <a:off x="2732367" y="4283001"/>
        <a:ext cx="5418188" cy="973001"/>
      </dsp:txXfrm>
    </dsp:sp>
    <dsp:sp modelId="{F92213E3-DAD0-6047-B447-04C877122955}">
      <dsp:nvSpPr>
        <dsp:cNvPr id="0" name=""/>
        <dsp:cNvSpPr/>
      </dsp:nvSpPr>
      <dsp:spPr>
        <a:xfrm>
          <a:off x="0" y="4283001"/>
          <a:ext cx="2577123" cy="973001"/>
        </a:xfrm>
        <a:prstGeom prst="roundRect">
          <a:avLst/>
        </a:prstGeom>
        <a:gradFill rotWithShape="0">
          <a:gsLst>
            <a:gs pos="0">
              <a:schemeClr val="accent2">
                <a:hueOff val="0"/>
                <a:satOff val="0"/>
                <a:lumOff val="0"/>
                <a:alphaOff val="0"/>
                <a:shade val="100000"/>
                <a:satMod val="120000"/>
              </a:schemeClr>
            </a:gs>
            <a:gs pos="69000">
              <a:schemeClr val="accent2">
                <a:hueOff val="0"/>
                <a:satOff val="0"/>
                <a:lumOff val="0"/>
                <a:alphaOff val="0"/>
                <a:tint val="80000"/>
                <a:shade val="100000"/>
                <a:satMod val="150000"/>
              </a:schemeClr>
            </a:gs>
            <a:gs pos="100000">
              <a:schemeClr val="accent2">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SUSTAINABILITY &amp; SCALABILITY</a:t>
          </a:r>
          <a:endParaRPr lang="en-US" sz="2000" kern="1200" dirty="0"/>
        </a:p>
      </dsp:txBody>
      <dsp:txXfrm>
        <a:off x="0" y="4283001"/>
        <a:ext cx="2577123" cy="97300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DA6A798-B63A-564A-8978-37691B7BEBE4}">
      <dsp:nvSpPr>
        <dsp:cNvPr id="0" name=""/>
        <dsp:cNvSpPr/>
      </dsp:nvSpPr>
      <dsp:spPr>
        <a:xfrm rot="5400000">
          <a:off x="5571968" y="-2704898"/>
          <a:ext cx="767639" cy="637373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New skill </a:t>
          </a:r>
          <a:r>
            <a:rPr lang="en-US" sz="2400" kern="1200" dirty="0" err="1" smtClean="0"/>
            <a:t>w</a:t>
          </a:r>
          <a:r>
            <a:rPr lang="en-US" sz="2400" kern="1200" dirty="0" smtClean="0"/>
            <a:t>/ accuracy</a:t>
          </a:r>
          <a:endParaRPr lang="en-US" sz="2400" kern="1200" dirty="0"/>
        </a:p>
        <a:p>
          <a:pPr marL="228600" lvl="1" indent="-228600" algn="l" defTabSz="1066800">
            <a:lnSpc>
              <a:spcPct val="90000"/>
            </a:lnSpc>
            <a:spcBef>
              <a:spcPct val="0"/>
            </a:spcBef>
            <a:spcAft>
              <a:spcPct val="15000"/>
            </a:spcAft>
            <a:buChar char="••"/>
          </a:pPr>
          <a:r>
            <a:rPr lang="en-US" sz="2400" kern="1200" dirty="0" smtClean="0"/>
            <a:t>Show, model, explain </a:t>
          </a:r>
          <a:r>
            <a:rPr lang="en-US" sz="2400" kern="1200" dirty="0" err="1" smtClean="0"/>
            <a:t>w</a:t>
          </a:r>
          <a:r>
            <a:rPr lang="en-US" sz="2400" kern="1200" dirty="0" smtClean="0"/>
            <a:t>/ feedback</a:t>
          </a:r>
          <a:endParaRPr lang="en-US" sz="2400" kern="1200" dirty="0"/>
        </a:p>
      </dsp:txBody>
      <dsp:txXfrm rot="5400000">
        <a:off x="5571968" y="-2704898"/>
        <a:ext cx="767639" cy="6373735"/>
      </dsp:txXfrm>
    </dsp:sp>
    <dsp:sp modelId="{389B6B3F-6FAD-984D-8781-AB9D94F0F079}">
      <dsp:nvSpPr>
        <dsp:cNvPr id="0" name=""/>
        <dsp:cNvSpPr/>
      </dsp:nvSpPr>
      <dsp:spPr>
        <a:xfrm>
          <a:off x="1344" y="2194"/>
          <a:ext cx="2767575" cy="959548"/>
        </a:xfrm>
        <a:prstGeom prst="roundRect">
          <a:avLst/>
        </a:prstGeom>
        <a:gradFill rotWithShape="0">
          <a:gsLst>
            <a:gs pos="31000">
              <a:schemeClr val="accent1">
                <a:hueOff val="0"/>
                <a:satOff val="0"/>
                <a:lumOff val="0"/>
                <a:alphaOff val="0"/>
                <a:tint val="100000"/>
                <a:shade val="100000"/>
                <a:satMod val="120000"/>
              </a:schemeClr>
            </a:gs>
            <a:gs pos="100000">
              <a:schemeClr val="accent1">
                <a:hueOff val="0"/>
                <a:satOff val="0"/>
                <a:lumOff val="0"/>
                <a:alphaOff val="0"/>
                <a:tint val="50000"/>
                <a:satMod val="150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t>Acquisition</a:t>
          </a:r>
          <a:endParaRPr lang="en-US" sz="2600" kern="1200" dirty="0"/>
        </a:p>
      </dsp:txBody>
      <dsp:txXfrm>
        <a:off x="1344" y="2194"/>
        <a:ext cx="2767575" cy="959548"/>
      </dsp:txXfrm>
    </dsp:sp>
    <dsp:sp modelId="{D659DBA6-4EAD-214D-8666-5747F067DB37}">
      <dsp:nvSpPr>
        <dsp:cNvPr id="0" name=""/>
        <dsp:cNvSpPr/>
      </dsp:nvSpPr>
      <dsp:spPr>
        <a:xfrm rot="5400000">
          <a:off x="5571968" y="-1697372"/>
          <a:ext cx="767639" cy="637373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Speed &amp; consistency</a:t>
          </a:r>
          <a:endParaRPr lang="en-US" sz="2400" kern="1200" dirty="0"/>
        </a:p>
        <a:p>
          <a:pPr marL="228600" lvl="1" indent="-228600" algn="l" defTabSz="1066800">
            <a:lnSpc>
              <a:spcPct val="90000"/>
            </a:lnSpc>
            <a:spcBef>
              <a:spcPct val="0"/>
            </a:spcBef>
            <a:spcAft>
              <a:spcPct val="15000"/>
            </a:spcAft>
            <a:buChar char="••"/>
          </a:pPr>
          <a:r>
            <a:rPr lang="en-US" sz="2400" kern="1200" dirty="0" smtClean="0"/>
            <a:t>Practice </a:t>
          </a:r>
          <a:r>
            <a:rPr lang="en-US" sz="2400" kern="1200" dirty="0" err="1" smtClean="0"/>
            <a:t>w</a:t>
          </a:r>
          <a:r>
            <a:rPr lang="en-US" sz="2400" kern="1200" dirty="0" smtClean="0"/>
            <a:t>/ feedback</a:t>
          </a:r>
          <a:endParaRPr lang="en-US" sz="2400" kern="1200" dirty="0"/>
        </a:p>
      </dsp:txBody>
      <dsp:txXfrm rot="5400000">
        <a:off x="5571968" y="-1697372"/>
        <a:ext cx="767639" cy="6373735"/>
      </dsp:txXfrm>
    </dsp:sp>
    <dsp:sp modelId="{FFBE932E-7B30-A549-B8A2-9BBC97F615BF}">
      <dsp:nvSpPr>
        <dsp:cNvPr id="0" name=""/>
        <dsp:cNvSpPr/>
      </dsp:nvSpPr>
      <dsp:spPr>
        <a:xfrm>
          <a:off x="1344" y="1009721"/>
          <a:ext cx="2767575" cy="959548"/>
        </a:xfrm>
        <a:prstGeom prst="roundRect">
          <a:avLst/>
        </a:prstGeom>
        <a:gradFill rotWithShape="0">
          <a:gsLst>
            <a:gs pos="31000">
              <a:schemeClr val="accent1">
                <a:hueOff val="0"/>
                <a:satOff val="0"/>
                <a:lumOff val="0"/>
                <a:alphaOff val="0"/>
                <a:tint val="100000"/>
                <a:shade val="100000"/>
                <a:satMod val="120000"/>
              </a:schemeClr>
            </a:gs>
            <a:gs pos="100000">
              <a:schemeClr val="accent1">
                <a:hueOff val="0"/>
                <a:satOff val="0"/>
                <a:lumOff val="0"/>
                <a:alphaOff val="0"/>
                <a:tint val="50000"/>
                <a:satMod val="150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t>Fluency</a:t>
          </a:r>
          <a:endParaRPr lang="en-US" sz="2600" kern="1200" dirty="0"/>
        </a:p>
      </dsp:txBody>
      <dsp:txXfrm>
        <a:off x="1344" y="1009721"/>
        <a:ext cx="2767575" cy="959548"/>
      </dsp:txXfrm>
    </dsp:sp>
    <dsp:sp modelId="{1834714D-D649-B044-A023-7B73CAF9E8E6}">
      <dsp:nvSpPr>
        <dsp:cNvPr id="0" name=""/>
        <dsp:cNvSpPr/>
      </dsp:nvSpPr>
      <dsp:spPr>
        <a:xfrm rot="5400000">
          <a:off x="5571968" y="-689845"/>
          <a:ext cx="767639" cy="637373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Sustained </a:t>
          </a:r>
          <a:r>
            <a:rPr lang="en-US" sz="2400" kern="1200" dirty="0" err="1" smtClean="0"/>
            <a:t>w</a:t>
          </a:r>
          <a:r>
            <a:rPr lang="en-US" sz="2400" kern="1200" dirty="0" smtClean="0"/>
            <a:t>/ accuracy &amp; fluency</a:t>
          </a:r>
          <a:endParaRPr lang="en-US" sz="2400" kern="1200" dirty="0"/>
        </a:p>
        <a:p>
          <a:pPr marL="228600" lvl="1" indent="-228600" algn="l" defTabSz="1066800">
            <a:lnSpc>
              <a:spcPct val="90000"/>
            </a:lnSpc>
            <a:spcBef>
              <a:spcPct val="0"/>
            </a:spcBef>
            <a:spcAft>
              <a:spcPct val="15000"/>
            </a:spcAft>
            <a:buChar char="••"/>
          </a:pPr>
          <a:r>
            <a:rPr lang="en-US" sz="2400" kern="1200" dirty="0" smtClean="0"/>
            <a:t>Practice </a:t>
          </a:r>
          <a:r>
            <a:rPr lang="en-US" sz="2400" kern="1200" dirty="0" err="1" smtClean="0"/>
            <a:t>w</a:t>
          </a:r>
          <a:r>
            <a:rPr lang="en-US" sz="2400" kern="1200" dirty="0" smtClean="0"/>
            <a:t>/ less feedback</a:t>
          </a:r>
          <a:endParaRPr lang="en-US" sz="2400" kern="1200" dirty="0"/>
        </a:p>
      </dsp:txBody>
      <dsp:txXfrm rot="5400000">
        <a:off x="5571968" y="-689845"/>
        <a:ext cx="767639" cy="6373735"/>
      </dsp:txXfrm>
    </dsp:sp>
    <dsp:sp modelId="{B325B21E-CEFB-B84E-B55A-F5365E9A06FA}">
      <dsp:nvSpPr>
        <dsp:cNvPr id="0" name=""/>
        <dsp:cNvSpPr/>
      </dsp:nvSpPr>
      <dsp:spPr>
        <a:xfrm>
          <a:off x="1344" y="2017247"/>
          <a:ext cx="2767575" cy="959548"/>
        </a:xfrm>
        <a:prstGeom prst="roundRect">
          <a:avLst/>
        </a:prstGeom>
        <a:gradFill rotWithShape="0">
          <a:gsLst>
            <a:gs pos="31000">
              <a:schemeClr val="accent1">
                <a:hueOff val="0"/>
                <a:satOff val="0"/>
                <a:lumOff val="0"/>
                <a:alphaOff val="0"/>
                <a:tint val="100000"/>
                <a:shade val="100000"/>
                <a:satMod val="120000"/>
              </a:schemeClr>
            </a:gs>
            <a:gs pos="100000">
              <a:schemeClr val="accent1">
                <a:hueOff val="0"/>
                <a:satOff val="0"/>
                <a:lumOff val="0"/>
                <a:alphaOff val="0"/>
                <a:tint val="50000"/>
                <a:satMod val="150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t>Maintenance</a:t>
          </a:r>
          <a:endParaRPr lang="en-US" sz="2600" kern="1200" dirty="0"/>
        </a:p>
      </dsp:txBody>
      <dsp:txXfrm>
        <a:off x="1344" y="2017247"/>
        <a:ext cx="2767575" cy="959548"/>
      </dsp:txXfrm>
    </dsp:sp>
    <dsp:sp modelId="{E78084BC-7A7F-2D4A-AD04-D99EB43C23F1}">
      <dsp:nvSpPr>
        <dsp:cNvPr id="0" name=""/>
        <dsp:cNvSpPr/>
      </dsp:nvSpPr>
      <dsp:spPr>
        <a:xfrm rot="5400000">
          <a:off x="5571968" y="317680"/>
          <a:ext cx="767639" cy="637373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Use in new context</a:t>
          </a:r>
          <a:endParaRPr lang="en-US" sz="2400" kern="1200" dirty="0"/>
        </a:p>
        <a:p>
          <a:pPr marL="228600" lvl="1" indent="-228600" algn="l" defTabSz="1066800">
            <a:lnSpc>
              <a:spcPct val="90000"/>
            </a:lnSpc>
            <a:spcBef>
              <a:spcPct val="0"/>
            </a:spcBef>
            <a:spcAft>
              <a:spcPct val="15000"/>
            </a:spcAft>
            <a:buChar char="••"/>
          </a:pPr>
          <a:r>
            <a:rPr lang="en-US" sz="2400" kern="1200" dirty="0" smtClean="0"/>
            <a:t>Teach, practice in variety of conditions</a:t>
          </a:r>
          <a:endParaRPr lang="en-US" sz="2400" kern="1200" dirty="0"/>
        </a:p>
      </dsp:txBody>
      <dsp:txXfrm rot="5400000">
        <a:off x="5571968" y="317680"/>
        <a:ext cx="767639" cy="6373735"/>
      </dsp:txXfrm>
    </dsp:sp>
    <dsp:sp modelId="{85871339-3892-5C40-9896-9F3924F905D2}">
      <dsp:nvSpPr>
        <dsp:cNvPr id="0" name=""/>
        <dsp:cNvSpPr/>
      </dsp:nvSpPr>
      <dsp:spPr>
        <a:xfrm>
          <a:off x="1344" y="3024773"/>
          <a:ext cx="2767575" cy="959548"/>
        </a:xfrm>
        <a:prstGeom prst="roundRect">
          <a:avLst/>
        </a:prstGeom>
        <a:gradFill rotWithShape="0">
          <a:gsLst>
            <a:gs pos="31000">
              <a:schemeClr val="accent1">
                <a:hueOff val="0"/>
                <a:satOff val="0"/>
                <a:lumOff val="0"/>
                <a:alphaOff val="0"/>
                <a:tint val="100000"/>
                <a:shade val="100000"/>
                <a:satMod val="120000"/>
              </a:schemeClr>
            </a:gs>
            <a:gs pos="100000">
              <a:schemeClr val="accent1">
                <a:hueOff val="0"/>
                <a:satOff val="0"/>
                <a:lumOff val="0"/>
                <a:alphaOff val="0"/>
                <a:tint val="50000"/>
                <a:satMod val="150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t>Generalization</a:t>
          </a:r>
          <a:endParaRPr lang="en-US" sz="2600" kern="1200" dirty="0"/>
        </a:p>
      </dsp:txBody>
      <dsp:txXfrm>
        <a:off x="1344" y="3024773"/>
        <a:ext cx="2767575" cy="959548"/>
      </dsp:txXfrm>
    </dsp:sp>
    <dsp:sp modelId="{A146EB36-99BC-B54C-941D-C5BCCE51D57B}">
      <dsp:nvSpPr>
        <dsp:cNvPr id="0" name=""/>
        <dsp:cNvSpPr/>
      </dsp:nvSpPr>
      <dsp:spPr>
        <a:xfrm rot="5400000">
          <a:off x="5571968" y="1325206"/>
          <a:ext cx="767639" cy="637373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Modify &amp; fit behavior in new context</a:t>
          </a:r>
          <a:endParaRPr lang="en-US" sz="2400" kern="1200" dirty="0"/>
        </a:p>
        <a:p>
          <a:pPr marL="228600" lvl="1" indent="-228600" algn="l" defTabSz="1066800">
            <a:lnSpc>
              <a:spcPct val="90000"/>
            </a:lnSpc>
            <a:spcBef>
              <a:spcPct val="0"/>
            </a:spcBef>
            <a:spcAft>
              <a:spcPct val="15000"/>
            </a:spcAft>
            <a:buChar char="••"/>
          </a:pPr>
          <a:r>
            <a:rPr lang="en-US" sz="2400" kern="1200" dirty="0" smtClean="0"/>
            <a:t>Teach variations </a:t>
          </a:r>
          <a:r>
            <a:rPr lang="en-US" sz="2400" kern="1200" dirty="0" err="1" smtClean="0"/>
            <a:t>w</a:t>
          </a:r>
          <a:r>
            <a:rPr lang="en-US" sz="2400" kern="1200" dirty="0" smtClean="0"/>
            <a:t>/ feedback</a:t>
          </a:r>
          <a:endParaRPr lang="en-US" sz="2400" kern="1200" dirty="0"/>
        </a:p>
      </dsp:txBody>
      <dsp:txXfrm rot="5400000">
        <a:off x="5571968" y="1325206"/>
        <a:ext cx="767639" cy="6373735"/>
      </dsp:txXfrm>
    </dsp:sp>
    <dsp:sp modelId="{E0EA792A-C9C7-3245-8D53-8372E21E0E24}">
      <dsp:nvSpPr>
        <dsp:cNvPr id="0" name=""/>
        <dsp:cNvSpPr/>
      </dsp:nvSpPr>
      <dsp:spPr>
        <a:xfrm>
          <a:off x="1344" y="4034495"/>
          <a:ext cx="2767575" cy="959548"/>
        </a:xfrm>
        <a:prstGeom prst="roundRect">
          <a:avLst/>
        </a:prstGeom>
        <a:gradFill rotWithShape="0">
          <a:gsLst>
            <a:gs pos="31000">
              <a:schemeClr val="accent1">
                <a:hueOff val="0"/>
                <a:satOff val="0"/>
                <a:lumOff val="0"/>
                <a:alphaOff val="0"/>
                <a:tint val="100000"/>
                <a:shade val="100000"/>
                <a:satMod val="120000"/>
              </a:schemeClr>
            </a:gs>
            <a:gs pos="100000">
              <a:schemeClr val="accent1">
                <a:hueOff val="0"/>
                <a:satOff val="0"/>
                <a:lumOff val="0"/>
                <a:alphaOff val="0"/>
                <a:tint val="50000"/>
                <a:satMod val="150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t>Adaptation</a:t>
          </a:r>
          <a:endParaRPr lang="en-US" sz="2600" kern="1200" dirty="0"/>
        </a:p>
      </dsp:txBody>
      <dsp:txXfrm>
        <a:off x="1344" y="4034495"/>
        <a:ext cx="2767575" cy="959548"/>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E0EC71-FF1D-4361-8169-7D2CC9299A9B}" type="datetimeFigureOut">
              <a:rPr lang="en-US" smtClean="0"/>
              <a:pPr/>
              <a:t>10/5/2012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906A30-D353-47E8-BCFB-772FED5529CF}" type="slidenum">
              <a:rPr lang="en-US" smtClean="0"/>
              <a:pPr/>
              <a:t>‹#›</a:t>
            </a:fld>
            <a:endParaRPr lang="en-US"/>
          </a:p>
        </p:txBody>
      </p:sp>
    </p:spTree>
    <p:extLst>
      <p:ext uri="{BB962C8B-B14F-4D97-AF65-F5344CB8AC3E}">
        <p14:creationId xmlns:p14="http://schemas.microsoft.com/office/powerpoint/2010/main" xmlns="" val="3678073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C7EE4-AF62-4B59-8E5D-3E40DE43F777}"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03A510-C5CD-804D-ACBA-A048281F00F3}" type="slidenum">
              <a:rPr lang="en-US"/>
              <a:pPr/>
              <a:t>12</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pPr defTabSz="914300">
              <a:defRPr/>
            </a:pPr>
            <a:r>
              <a:rPr lang="en-US" dirty="0" smtClean="0"/>
              <a:t>In general, SWPBS emphasizes four integrated elements: (a) </a:t>
            </a:r>
            <a:r>
              <a:rPr lang="en-US" u="sng" dirty="0" smtClean="0"/>
              <a:t>data</a:t>
            </a:r>
            <a:r>
              <a:rPr lang="en-US" dirty="0" smtClean="0"/>
              <a:t> for decision making, (b) measurable </a:t>
            </a:r>
            <a:r>
              <a:rPr lang="en-US" u="sng" dirty="0" smtClean="0"/>
              <a:t>outcomes</a:t>
            </a:r>
            <a:r>
              <a:rPr lang="en-US" dirty="0" smtClean="0"/>
              <a:t> supported and evaluated by data, (c) </a:t>
            </a:r>
            <a:r>
              <a:rPr lang="en-US" u="sng" dirty="0" smtClean="0"/>
              <a:t>practices</a:t>
            </a:r>
            <a:r>
              <a:rPr lang="en-US" dirty="0" smtClean="0"/>
              <a:t> with evidence that these outcomes are achievable, and (d) </a:t>
            </a:r>
            <a:r>
              <a:rPr lang="en-US" u="sng" dirty="0" smtClean="0"/>
              <a:t>systems</a:t>
            </a:r>
            <a:r>
              <a:rPr lang="en-US" dirty="0" smtClean="0"/>
              <a:t> that efficiently and effectively support implementation of these practices.</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Times" pitchFamily="29" charset="0"/>
                <a:ea typeface="MS PGothic" pitchFamily="34" charset="-128"/>
                <a:cs typeface="MS PGothic" pitchFamily="34" charset="-128"/>
              </a:rPr>
              <a:t>Administration and staff has established commitment</a:t>
            </a:r>
          </a:p>
          <a:p>
            <a:pPr eaLnBrk="1" hangingPunct="1">
              <a:spcBef>
                <a:spcPct val="0"/>
              </a:spcBef>
            </a:pPr>
            <a:r>
              <a:rPr lang="en-US" dirty="0" smtClean="0">
                <a:latin typeface="Times" pitchFamily="29" charset="0"/>
                <a:ea typeface="MS PGothic" pitchFamily="34" charset="-128"/>
                <a:cs typeface="MS PGothic" pitchFamily="34" charset="-128"/>
              </a:rPr>
              <a:t>Next step is professional development to learn about PBIS and what is the next steps towards implementation.</a:t>
            </a:r>
            <a:endParaRPr lang="en-US" dirty="0">
              <a:latin typeface="Times" pitchFamily="29" charset="0"/>
              <a:ea typeface="MS PGothic" pitchFamily="34" charset="-128"/>
              <a:cs typeface="MS PGothic" pitchFamily="34" charset="-128"/>
            </a:endParaRPr>
          </a:p>
        </p:txBody>
      </p:sp>
      <p:sp>
        <p:nvSpPr>
          <p:cNvPr id="59395" name="Slide Number Placeholder 3"/>
          <p:cNvSpPr>
            <a:spLocks noGrp="1"/>
          </p:cNvSpPr>
          <p:nvPr>
            <p:ph type="sldNum" sz="quarter" idx="5"/>
          </p:nvPr>
        </p:nvSpPr>
        <p:spPr bwMode="auto">
          <a:noFill/>
          <a:ln>
            <a:miter lim="800000"/>
            <a:headEnd/>
            <a:tailEnd/>
          </a:ln>
        </p:spPr>
        <p:txBody>
          <a:bodyPr/>
          <a:lstStyle/>
          <a:p>
            <a:fld id="{9E7D3823-4271-F84D-BD65-D6F5BCD8F497}" type="slidenum">
              <a:rPr lang="en-US">
                <a:latin typeface="Times" pitchFamily="29" charset="0"/>
                <a:ea typeface="MS PGothic" pitchFamily="34" charset="-128"/>
                <a:cs typeface="MS PGothic" pitchFamily="34" charset="-128"/>
              </a:rPr>
              <a:pPr/>
              <a:t>13</a:t>
            </a:fld>
            <a:endParaRPr lang="en-US">
              <a:latin typeface="Times" pitchFamily="29" charset="0"/>
              <a:ea typeface="MS PGothic" pitchFamily="34" charset="-128"/>
              <a:cs typeface="MS PGothic"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algn="ctr"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algn="ctr"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algn="ctr"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algn="ctr"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fld id="{2F91D08B-73F9-1E40-BA02-0522CADD5503}" type="slidenum">
              <a:rPr lang="en-US" sz="1200"/>
              <a:pPr eaLnBrk="1" hangingPunct="1"/>
              <a:t>14</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E88FB6-94A8-EC47-A1A6-406AEAFA860F}" type="slidenum">
              <a:rPr lang="en-US" smtClean="0"/>
              <a:pPr/>
              <a:t>16</a:t>
            </a:fld>
            <a:endParaRPr lang="en-US" dirty="0"/>
          </a:p>
        </p:txBody>
      </p:sp>
    </p:spTree>
    <p:extLst>
      <p:ext uri="{BB962C8B-B14F-4D97-AF65-F5344CB8AC3E}">
        <p14:creationId xmlns="" xmlns:p14="http://schemas.microsoft.com/office/powerpoint/2010/main" val="505135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assessment versus survey</a:t>
            </a:r>
            <a:endParaRPr lang="en-US" dirty="0"/>
          </a:p>
        </p:txBody>
      </p:sp>
      <p:sp>
        <p:nvSpPr>
          <p:cNvPr id="4" name="Slide Number Placeholder 3"/>
          <p:cNvSpPr>
            <a:spLocks noGrp="1"/>
          </p:cNvSpPr>
          <p:nvPr>
            <p:ph type="sldNum" sz="quarter" idx="10"/>
          </p:nvPr>
        </p:nvSpPr>
        <p:spPr/>
        <p:txBody>
          <a:bodyPr/>
          <a:lstStyle/>
          <a:p>
            <a:fld id="{C4E88FB6-94A8-EC47-A1A6-406AEAFA860F}" type="slidenum">
              <a:rPr lang="en-US" smtClean="0"/>
              <a:pPr/>
              <a:t>17</a:t>
            </a:fld>
            <a:endParaRPr lang="en-US" dirty="0"/>
          </a:p>
        </p:txBody>
      </p:sp>
    </p:spTree>
    <p:extLst>
      <p:ext uri="{BB962C8B-B14F-4D97-AF65-F5344CB8AC3E}">
        <p14:creationId xmlns="" xmlns:p14="http://schemas.microsoft.com/office/powerpoint/2010/main" val="2271864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E88FB6-94A8-EC47-A1A6-406AEAFA860F}" type="slidenum">
              <a:rPr lang="en-US" smtClean="0"/>
              <a:pPr/>
              <a:t>18</a:t>
            </a:fld>
            <a:endParaRPr lang="en-US" dirty="0"/>
          </a:p>
        </p:txBody>
      </p:sp>
    </p:spTree>
    <p:extLst>
      <p:ext uri="{BB962C8B-B14F-4D97-AF65-F5344CB8AC3E}">
        <p14:creationId xmlns="" xmlns:p14="http://schemas.microsoft.com/office/powerpoint/2010/main" val="1466020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E88FB6-94A8-EC47-A1A6-406AEAFA860F}" type="slidenum">
              <a:rPr lang="en-US" smtClean="0"/>
              <a:pPr/>
              <a:t>19</a:t>
            </a:fld>
            <a:endParaRPr lang="en-US" dirty="0"/>
          </a:p>
        </p:txBody>
      </p:sp>
    </p:spTree>
    <p:extLst>
      <p:ext uri="{BB962C8B-B14F-4D97-AF65-F5344CB8AC3E}">
        <p14:creationId xmlns="" xmlns:p14="http://schemas.microsoft.com/office/powerpoint/2010/main" val="583252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E88FB6-94A8-EC47-A1A6-406AEAFA860F}" type="slidenum">
              <a:rPr lang="en-US" smtClean="0"/>
              <a:pPr/>
              <a:t>20</a:t>
            </a:fld>
            <a:endParaRPr lang="en-US" dirty="0"/>
          </a:p>
        </p:txBody>
      </p:sp>
    </p:spTree>
    <p:extLst>
      <p:ext uri="{BB962C8B-B14F-4D97-AF65-F5344CB8AC3E}">
        <p14:creationId xmlns="" xmlns:p14="http://schemas.microsoft.com/office/powerpoint/2010/main" val="3338908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E88FB6-94A8-EC47-A1A6-406AEAFA860F}" type="slidenum">
              <a:rPr lang="en-US" smtClean="0"/>
              <a:pPr/>
              <a:t>21</a:t>
            </a:fld>
            <a:endParaRPr lang="en-US" dirty="0"/>
          </a:p>
        </p:txBody>
      </p:sp>
    </p:spTree>
    <p:extLst>
      <p:ext uri="{BB962C8B-B14F-4D97-AF65-F5344CB8AC3E}">
        <p14:creationId xmlns="" xmlns:p14="http://schemas.microsoft.com/office/powerpoint/2010/main" val="186945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E88FB6-94A8-EC47-A1A6-406AEAFA860F}" type="slidenum">
              <a:rPr lang="en-US" smtClean="0"/>
              <a:pPr/>
              <a:t>23</a:t>
            </a:fld>
            <a:endParaRPr lang="en-US" dirty="0"/>
          </a:p>
        </p:txBody>
      </p:sp>
    </p:spTree>
    <p:extLst>
      <p:ext uri="{BB962C8B-B14F-4D97-AF65-F5344CB8AC3E}">
        <p14:creationId xmlns="" xmlns:p14="http://schemas.microsoft.com/office/powerpoint/2010/main" val="2510131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Lilly</a:t>
            </a:r>
            <a:endParaRPr lang="en-US" dirty="0"/>
          </a:p>
        </p:txBody>
      </p:sp>
      <p:sp>
        <p:nvSpPr>
          <p:cNvPr id="4" name="Slide Number Placeholder 3"/>
          <p:cNvSpPr>
            <a:spLocks noGrp="1"/>
          </p:cNvSpPr>
          <p:nvPr>
            <p:ph type="sldNum" sz="quarter" idx="10"/>
          </p:nvPr>
        </p:nvSpPr>
        <p:spPr/>
        <p:txBody>
          <a:bodyPr/>
          <a:lstStyle/>
          <a:p>
            <a:fld id="{32906A30-D353-47E8-BCFB-772FED5529CF}" type="slidenum">
              <a:rPr lang="en-US" smtClean="0"/>
              <a:pPr/>
              <a:t>2</a:t>
            </a:fld>
            <a:endParaRPr lang="en-US"/>
          </a:p>
        </p:txBody>
      </p:sp>
    </p:spTree>
    <p:extLst>
      <p:ext uri="{BB962C8B-B14F-4D97-AF65-F5344CB8AC3E}">
        <p14:creationId xmlns:p14="http://schemas.microsoft.com/office/powerpoint/2010/main" xmlns="" val="4078711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E88FB6-94A8-EC47-A1A6-406AEAFA860F}" type="slidenum">
              <a:rPr lang="en-US" smtClean="0"/>
              <a:pPr/>
              <a:t>24</a:t>
            </a:fld>
            <a:endParaRPr lang="en-US" dirty="0"/>
          </a:p>
        </p:txBody>
      </p:sp>
    </p:spTree>
    <p:extLst>
      <p:ext uri="{BB962C8B-B14F-4D97-AF65-F5344CB8AC3E}">
        <p14:creationId xmlns="" xmlns:p14="http://schemas.microsoft.com/office/powerpoint/2010/main" val="2582486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fld id="{0DF5F057-2835-4457-A730-99D6FC829767}" type="slidenum">
              <a:rPr lang="en-US"/>
              <a:pPr/>
              <a:t>25</a:t>
            </a:fld>
            <a:endParaRPr lang="en-US"/>
          </a:p>
        </p:txBody>
      </p:sp>
      <p:sp>
        <p:nvSpPr>
          <p:cNvPr id="272386" name="Rectangle 2"/>
          <p:cNvSpPr>
            <a:spLocks noGrp="1" noRot="1" noChangeAspect="1" noChangeArrowheads="1" noTextEdit="1"/>
          </p:cNvSpPr>
          <p:nvPr>
            <p:ph type="sldImg"/>
          </p:nvPr>
        </p:nvSpPr>
        <p:spPr>
          <a:xfrm>
            <a:off x="1143000" y="711200"/>
            <a:ext cx="4572000" cy="3429000"/>
          </a:xfrm>
          <a:ln/>
          <a:extLst>
            <a:ext uri="{FAA26D3D-D897-4be2-8F04-BA451C77F1D7}">
              <ma14:placeholderFlag xmlns="" xmlns:ma14="http://schemas.microsoft.com/office/mac/drawingml/2011/main" val="1"/>
            </a:ext>
          </a:extLst>
        </p:spPr>
      </p:sp>
      <p:sp>
        <p:nvSpPr>
          <p:cNvPr id="272387"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chemeClr val="accent1">
                  <a:lumMod val="75000"/>
                </a:schemeClr>
              </a:solidFill>
            </a:endParaRPr>
          </a:p>
          <a:p>
            <a:pPr marL="171450" indent="-171450" eaLnBrk="1" hangingPunct="1">
              <a:buFont typeface="Arial"/>
              <a:buChar char="•"/>
              <a:defRPr/>
            </a:pPr>
            <a:r>
              <a:rPr lang="en-US" dirty="0" smtClean="0"/>
              <a:t>For some behaviors major/minor defined based on level of intensity.</a:t>
            </a:r>
          </a:p>
          <a:p>
            <a:pPr marL="171450" indent="-171450" eaLnBrk="1" hangingPunct="1">
              <a:buFont typeface="Arial"/>
              <a:buChar char="•"/>
              <a:defRPr/>
            </a:pPr>
            <a:endParaRPr lang="en-US" dirty="0"/>
          </a:p>
          <a:p>
            <a:pPr marL="171450" indent="-171450" eaLnBrk="1" hangingPunct="1">
              <a:buFont typeface="Arial"/>
              <a:buChar char="•"/>
              <a:defRPr/>
            </a:pPr>
            <a:r>
              <a:rPr lang="en-US" dirty="0" smtClean="0"/>
              <a:t>Minor behaviors may be tracked for repeated offenses leading to a major intervention strategy.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Major:</a:t>
            </a:r>
          </a:p>
          <a:p>
            <a:pPr marL="0" lvl="1"/>
            <a:r>
              <a:rPr lang="en-US" dirty="0"/>
              <a:t>Once problem behaviors are operationally defined, it is essential that the team distinguish the major discipline incidents from the minor to determine the </a:t>
            </a:r>
            <a:r>
              <a:rPr lang="en-US" b="1" i="1" dirty="0">
                <a:solidFill>
                  <a:srgbClr val="E75C01"/>
                </a:solidFill>
              </a:rPr>
              <a:t>appropriate consequence</a:t>
            </a:r>
            <a:r>
              <a:rPr lang="en-US" dirty="0">
                <a:solidFill>
                  <a:srgbClr val="E75C01"/>
                </a:solidFill>
              </a:rPr>
              <a:t>  </a:t>
            </a:r>
          </a:p>
          <a:p>
            <a:endParaRPr lang="en-US" dirty="0"/>
          </a:p>
          <a:p>
            <a:r>
              <a:rPr lang="en-US" dirty="0" smtClean="0"/>
              <a:t>Minor:</a:t>
            </a:r>
          </a:p>
          <a:p>
            <a:pPr>
              <a:lnSpc>
                <a:spcPct val="80000"/>
              </a:lnSpc>
              <a:buClr>
                <a:srgbClr val="003082"/>
              </a:buClr>
              <a:defRPr/>
            </a:pPr>
            <a:r>
              <a:rPr lang="en-US" b="1" dirty="0"/>
              <a:t>Purpose</a:t>
            </a:r>
          </a:p>
          <a:p>
            <a:pPr>
              <a:lnSpc>
                <a:spcPct val="80000"/>
              </a:lnSpc>
              <a:buClr>
                <a:srgbClr val="003082"/>
              </a:buClr>
              <a:defRPr/>
            </a:pPr>
            <a:r>
              <a:rPr lang="en-US" dirty="0"/>
              <a:t>To determine </a:t>
            </a:r>
            <a:r>
              <a:rPr lang="en-US" b="1" i="1" dirty="0">
                <a:solidFill>
                  <a:srgbClr val="0000FF"/>
                </a:solidFill>
              </a:rPr>
              <a:t>appropriate consequence</a:t>
            </a:r>
            <a:r>
              <a:rPr lang="en-US" dirty="0"/>
              <a:t> and where the consequence should be delivered</a:t>
            </a:r>
          </a:p>
          <a:p>
            <a:pPr>
              <a:lnSpc>
                <a:spcPct val="80000"/>
              </a:lnSpc>
              <a:buClr>
                <a:srgbClr val="003082"/>
              </a:buClr>
              <a:defRPr/>
            </a:pPr>
            <a:endParaRPr lang="en-US" sz="2000" b="1" dirty="0"/>
          </a:p>
          <a:p>
            <a:pPr>
              <a:lnSpc>
                <a:spcPct val="80000"/>
              </a:lnSpc>
              <a:buClr>
                <a:srgbClr val="003082"/>
              </a:buClr>
              <a:defRPr/>
            </a:pPr>
            <a:r>
              <a:rPr lang="en-US" sz="1100" b="1" dirty="0"/>
              <a:t>*</a:t>
            </a:r>
            <a:r>
              <a:rPr lang="en-US" sz="1100" i="1" dirty="0"/>
              <a:t> These incidences are still tracked but the consequence is delivered in the classroom</a:t>
            </a:r>
          </a:p>
          <a:p>
            <a:endParaRPr lang="en-US" dirty="0"/>
          </a:p>
        </p:txBody>
      </p:sp>
      <p:sp>
        <p:nvSpPr>
          <p:cNvPr id="4" name="Slide Number Placeholder 3"/>
          <p:cNvSpPr>
            <a:spLocks noGrp="1"/>
          </p:cNvSpPr>
          <p:nvPr>
            <p:ph type="sldNum" sz="quarter" idx="10"/>
          </p:nvPr>
        </p:nvSpPr>
        <p:spPr/>
        <p:txBody>
          <a:bodyPr/>
          <a:lstStyle/>
          <a:p>
            <a:fld id="{C4E88FB6-94A8-EC47-A1A6-406AEAFA860F}" type="slidenum">
              <a:rPr lang="en-US" smtClean="0"/>
              <a:pPr/>
              <a:t>26</a:t>
            </a:fld>
            <a:endParaRPr lang="en-US" dirty="0"/>
          </a:p>
        </p:txBody>
      </p:sp>
    </p:spTree>
    <p:extLst>
      <p:ext uri="{BB962C8B-B14F-4D97-AF65-F5344CB8AC3E}">
        <p14:creationId xmlns="" xmlns:p14="http://schemas.microsoft.com/office/powerpoint/2010/main" val="29455043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a:t>
            </a:r>
            <a:r>
              <a:rPr lang="en-US" dirty="0"/>
              <a:t>S</a:t>
            </a:r>
            <a:r>
              <a:rPr lang="en-US" dirty="0" smtClean="0"/>
              <a:t>WIS to big 5 graphs if have internet. If not, input slides.</a:t>
            </a:r>
            <a:endParaRPr lang="en-US" dirty="0"/>
          </a:p>
        </p:txBody>
      </p:sp>
      <p:sp>
        <p:nvSpPr>
          <p:cNvPr id="4" name="Slide Number Placeholder 3"/>
          <p:cNvSpPr>
            <a:spLocks noGrp="1"/>
          </p:cNvSpPr>
          <p:nvPr>
            <p:ph type="sldNum" sz="quarter" idx="10"/>
          </p:nvPr>
        </p:nvSpPr>
        <p:spPr/>
        <p:txBody>
          <a:bodyPr/>
          <a:lstStyle/>
          <a:p>
            <a:fld id="{C4E88FB6-94A8-EC47-A1A6-406AEAFA860F}" type="slidenum">
              <a:rPr lang="en-US" smtClean="0"/>
              <a:pPr/>
              <a:t>27</a:t>
            </a:fld>
            <a:endParaRPr lang="en-US" dirty="0"/>
          </a:p>
        </p:txBody>
      </p:sp>
    </p:spTree>
    <p:extLst>
      <p:ext uri="{BB962C8B-B14F-4D97-AF65-F5344CB8AC3E}">
        <p14:creationId xmlns="" xmlns:p14="http://schemas.microsoft.com/office/powerpoint/2010/main" val="1518142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solidFill>
                  <a:schemeClr val="accent1">
                    <a:lumMod val="75000"/>
                  </a:schemeClr>
                </a:solidFill>
              </a:rPr>
              <a:t>Major Behaviors: </a:t>
            </a:r>
            <a:r>
              <a:rPr lang="en-US" dirty="0" smtClean="0"/>
              <a:t>Discipline incidents that must be </a:t>
            </a:r>
            <a:r>
              <a:rPr lang="en-US" b="1" dirty="0" smtClean="0"/>
              <a:t>handled by the administration.</a:t>
            </a:r>
            <a:endParaRPr lang="en-US" dirty="0" smtClean="0">
              <a:solidFill>
                <a:schemeClr val="accent1">
                  <a:lumMod val="75000"/>
                </a:schemeClr>
              </a:solidFill>
            </a:endParaRPr>
          </a:p>
          <a:p>
            <a:pPr>
              <a:defRPr/>
            </a:pPr>
            <a:r>
              <a:rPr lang="en-US" dirty="0" smtClean="0">
                <a:solidFill>
                  <a:schemeClr val="accent1">
                    <a:lumMod val="75000"/>
                  </a:schemeClr>
                </a:solidFill>
              </a:rPr>
              <a:t>Minor Behaviors: </a:t>
            </a:r>
            <a:r>
              <a:rPr lang="en-US" dirty="0" smtClean="0"/>
              <a:t>Discipline incidents that are  </a:t>
            </a:r>
            <a:r>
              <a:rPr lang="en-US" b="1" dirty="0" smtClean="0"/>
              <a:t>handled by the classroom teacher </a:t>
            </a:r>
            <a:r>
              <a:rPr lang="en-US" dirty="0" smtClean="0"/>
              <a:t>and usually do not warrant a discipline referral to the office.</a:t>
            </a:r>
          </a:p>
          <a:p>
            <a:endParaRPr lang="en-US" dirty="0"/>
          </a:p>
        </p:txBody>
      </p:sp>
      <p:sp>
        <p:nvSpPr>
          <p:cNvPr id="4" name="Slide Number Placeholder 3"/>
          <p:cNvSpPr>
            <a:spLocks noGrp="1"/>
          </p:cNvSpPr>
          <p:nvPr>
            <p:ph type="sldNum" sz="quarter" idx="10"/>
          </p:nvPr>
        </p:nvSpPr>
        <p:spPr/>
        <p:txBody>
          <a:bodyPr/>
          <a:lstStyle/>
          <a:p>
            <a:fld id="{32906A30-D353-47E8-BCFB-772FED5529CF}" type="slidenum">
              <a:rPr lang="en-US" smtClean="0"/>
              <a:pPr/>
              <a:t>28</a:t>
            </a:fld>
            <a:endParaRPr lang="en-US"/>
          </a:p>
        </p:txBody>
      </p:sp>
    </p:spTree>
    <p:extLst>
      <p:ext uri="{BB962C8B-B14F-4D97-AF65-F5344CB8AC3E}">
        <p14:creationId xmlns:p14="http://schemas.microsoft.com/office/powerpoint/2010/main" xmlns="" val="18010431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Major behaviors defined as those needing administrative interventions</a:t>
            </a:r>
          </a:p>
          <a:p>
            <a:r>
              <a:rPr lang="en-US" dirty="0" smtClean="0"/>
              <a:t>Minor behaviors dealt with through classroom</a:t>
            </a:r>
            <a:r>
              <a:rPr lang="en-US" baseline="0" dirty="0" smtClean="0"/>
              <a:t> management plan.</a:t>
            </a:r>
            <a:endParaRPr lang="en-US" dirty="0"/>
          </a:p>
        </p:txBody>
      </p:sp>
      <p:sp>
        <p:nvSpPr>
          <p:cNvPr id="4" name="Slide Number Placeholder 3"/>
          <p:cNvSpPr>
            <a:spLocks noGrp="1"/>
          </p:cNvSpPr>
          <p:nvPr>
            <p:ph type="sldNum" sz="quarter" idx="10"/>
          </p:nvPr>
        </p:nvSpPr>
        <p:spPr/>
        <p:txBody>
          <a:bodyPr/>
          <a:lstStyle/>
          <a:p>
            <a:fld id="{32906A30-D353-47E8-BCFB-772FED5529CF}" type="slidenum">
              <a:rPr lang="en-US" smtClean="0"/>
              <a:pPr/>
              <a:t>29</a:t>
            </a:fld>
            <a:endParaRPr lang="en-US"/>
          </a:p>
        </p:txBody>
      </p:sp>
    </p:spTree>
    <p:extLst>
      <p:ext uri="{BB962C8B-B14F-4D97-AF65-F5344CB8AC3E}">
        <p14:creationId xmlns:p14="http://schemas.microsoft.com/office/powerpoint/2010/main" xmlns="" val="23144391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906A30-D353-47E8-BCFB-772FED5529CF}" type="slidenum">
              <a:rPr lang="en-US" smtClean="0"/>
              <a:pPr/>
              <a:t>32</a:t>
            </a:fld>
            <a:endParaRPr lang="en-US"/>
          </a:p>
        </p:txBody>
      </p:sp>
    </p:spTree>
    <p:extLst>
      <p:ext uri="{BB962C8B-B14F-4D97-AF65-F5344CB8AC3E}">
        <p14:creationId xmlns:p14="http://schemas.microsoft.com/office/powerpoint/2010/main" xmlns="" val="6084648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 success is achieved</a:t>
            </a:r>
            <a:r>
              <a:rPr lang="en-US" baseline="0" dirty="0" smtClean="0"/>
              <a:t> through appropriate modeling by adults</a:t>
            </a:r>
          </a:p>
          <a:p>
            <a:r>
              <a:rPr lang="en-US" baseline="0" dirty="0" smtClean="0"/>
              <a:t>Teaching missed social skills through structured environment, </a:t>
            </a:r>
            <a:r>
              <a:rPr lang="en-US" baseline="0" dirty="0" err="1" smtClean="0"/>
              <a:t>repetiion</a:t>
            </a:r>
            <a:r>
              <a:rPr lang="en-US" baseline="0" dirty="0" smtClean="0"/>
              <a:t>, positive </a:t>
            </a:r>
            <a:r>
              <a:rPr lang="en-US" baseline="0" dirty="0" err="1" smtClean="0"/>
              <a:t>nd</a:t>
            </a:r>
            <a:r>
              <a:rPr lang="en-US" baseline="0" dirty="0" smtClean="0"/>
              <a:t> negative reinforcement</a:t>
            </a:r>
            <a:endParaRPr lang="en-US" dirty="0" smtClean="0"/>
          </a:p>
          <a:p>
            <a:endParaRPr lang="en-US" dirty="0" smtClean="0"/>
          </a:p>
          <a:p>
            <a:pPr marL="457200" indent="-457200">
              <a:buFont typeface="+mj-lt"/>
              <a:buAutoNum type="arabicPeriod"/>
            </a:pPr>
            <a:r>
              <a:rPr lang="en-US" dirty="0" smtClean="0"/>
              <a:t>Establish a school-level PBIS Leadership Team</a:t>
            </a:r>
          </a:p>
          <a:p>
            <a:pPr marL="171450" indent="-171450">
              <a:buFont typeface="Arial"/>
              <a:buChar char="•"/>
            </a:pPr>
            <a:r>
              <a:rPr lang="en-US" b="1" dirty="0" smtClean="0">
                <a:cs typeface="+mn-cs"/>
              </a:rPr>
              <a:t>Teams must realize that they are a </a:t>
            </a:r>
            <a:r>
              <a:rPr lang="en-US" b="1" u="sng" dirty="0" smtClean="0">
                <a:cs typeface="+mn-cs"/>
              </a:rPr>
              <a:t>leadership</a:t>
            </a:r>
            <a:r>
              <a:rPr lang="en-US" b="1" dirty="0" smtClean="0">
                <a:cs typeface="+mn-cs"/>
              </a:rPr>
              <a:t> team and have the ability to make positive changes in the school. Plan for professional development and technical</a:t>
            </a:r>
            <a:r>
              <a:rPr lang="en-US" b="1" baseline="0" dirty="0" smtClean="0">
                <a:cs typeface="+mn-cs"/>
              </a:rPr>
              <a:t> assistance.</a:t>
            </a:r>
            <a:endParaRPr lang="en-US" b="1" dirty="0" smtClean="0">
              <a:cs typeface="+mn-cs"/>
            </a:endParaRPr>
          </a:p>
          <a:p>
            <a:pPr marL="171450" indent="-171450">
              <a:buFont typeface="Arial"/>
              <a:buChar char="•"/>
            </a:pPr>
            <a:r>
              <a:rPr lang="en-US" b="1" dirty="0" smtClean="0">
                <a:cs typeface="+mn-cs"/>
              </a:rPr>
              <a:t>Have roles &amp; responsibilities.</a:t>
            </a:r>
          </a:p>
          <a:p>
            <a:pPr marL="171450" indent="-171450">
              <a:buFont typeface="Arial"/>
              <a:buChar char="•"/>
            </a:pPr>
            <a:r>
              <a:rPr lang="en-US" b="1" dirty="0" smtClean="0">
                <a:cs typeface="+mn-cs"/>
              </a:rPr>
              <a:t>Meet</a:t>
            </a:r>
            <a:r>
              <a:rPr lang="en-US" b="1" baseline="0" dirty="0" smtClean="0">
                <a:cs typeface="+mn-cs"/>
              </a:rPr>
              <a:t> 1-2 times per month.</a:t>
            </a:r>
            <a:endParaRPr lang="en-US" dirty="0" smtClean="0"/>
          </a:p>
          <a:p>
            <a:pPr marL="171450" indent="-171450">
              <a:buFont typeface="Arial"/>
              <a:buChar char="•"/>
            </a:pPr>
            <a:r>
              <a:rPr lang="en-US" b="1" dirty="0" smtClean="0">
                <a:cs typeface="+mn-cs"/>
              </a:rPr>
              <a:t>Establishing a Foundation for Collaboration and Operation – PBIS requires some systems change efforts.</a:t>
            </a:r>
          </a:p>
          <a:p>
            <a:pPr marL="171450" indent="-171450">
              <a:buFont typeface="Arial"/>
              <a:buChar char="•"/>
            </a:pPr>
            <a:r>
              <a:rPr lang="en-US" b="1" dirty="0" smtClean="0">
                <a:cs typeface="+mn-cs"/>
              </a:rPr>
              <a:t>Administration, teachers, paraprofessionals, counselor, mental health, community </a:t>
            </a:r>
            <a:endParaRPr lang="en-US" dirty="0" smtClean="0"/>
          </a:p>
          <a:p>
            <a:pPr marL="0" indent="0">
              <a:buFont typeface="+mj-lt"/>
              <a:buNone/>
            </a:pPr>
            <a:r>
              <a:rPr lang="en-US" dirty="0" smtClean="0"/>
              <a:t>2.</a:t>
            </a:r>
            <a:r>
              <a:rPr lang="en-US" baseline="0" dirty="0" smtClean="0"/>
              <a:t> </a:t>
            </a:r>
            <a:r>
              <a:rPr lang="en-US" dirty="0" smtClean="0"/>
              <a:t>School-behavior purpose statement</a:t>
            </a:r>
          </a:p>
          <a:p>
            <a:pPr marL="457200" indent="-457200">
              <a:buFont typeface="+mj-lt"/>
              <a:buAutoNum type="arabicPeriod"/>
            </a:pPr>
            <a:endParaRPr lang="en-US" dirty="0" smtClean="0"/>
          </a:p>
          <a:p>
            <a:pPr marL="0" indent="0">
              <a:buFont typeface="+mj-lt"/>
              <a:buNone/>
            </a:pPr>
            <a:r>
              <a:rPr lang="en-US" dirty="0" smtClean="0"/>
              <a:t>3.</a:t>
            </a:r>
            <a:r>
              <a:rPr lang="en-US" baseline="0" dirty="0" smtClean="0"/>
              <a:t> </a:t>
            </a:r>
            <a:r>
              <a:rPr lang="en-US" dirty="0" smtClean="0"/>
              <a:t>Set of positive expectations and behaviors.</a:t>
            </a:r>
          </a:p>
          <a:p>
            <a:pPr marL="457200" indent="-457200">
              <a:buFont typeface="Arial"/>
              <a:buChar char="•"/>
            </a:pPr>
            <a:r>
              <a:rPr lang="en-US" dirty="0" smtClean="0"/>
              <a:t>Term used to</a:t>
            </a:r>
            <a:r>
              <a:rPr lang="en-US" baseline="0" dirty="0" smtClean="0"/>
              <a:t> organize the specific social behaviors that are desired or expected in different settings across the school day. (ex. Be safe, be kind, be responsible)</a:t>
            </a:r>
            <a:endParaRPr lang="en-US" dirty="0" smtClean="0"/>
          </a:p>
          <a:p>
            <a:pPr marL="457200" indent="-457200">
              <a:buFont typeface="+mj-lt"/>
              <a:buAutoNum type="arabicPeriod"/>
            </a:pPr>
            <a:endParaRPr lang="en-US" dirty="0" smtClean="0"/>
          </a:p>
          <a:p>
            <a:pPr marL="0" indent="0">
              <a:buFont typeface="+mj-lt"/>
              <a:buNone/>
            </a:pPr>
            <a:r>
              <a:rPr lang="en-US" dirty="0" smtClean="0"/>
              <a:t>4.</a:t>
            </a:r>
            <a:r>
              <a:rPr lang="en-US" baseline="0" dirty="0" smtClean="0"/>
              <a:t> </a:t>
            </a:r>
            <a:r>
              <a:rPr lang="en-US" dirty="0" smtClean="0"/>
              <a:t>Procedures for teaching school-wide expected behaviors</a:t>
            </a:r>
          </a:p>
          <a:p>
            <a:pPr marL="171450" indent="-171450">
              <a:buFont typeface="Arial"/>
              <a:buChar char="•"/>
            </a:pPr>
            <a:r>
              <a:rPr lang="en-US" dirty="0" smtClean="0"/>
              <a:t>Teachers will prepare lesson plans (models available) to teach the behavior expectations for the non-structured selected settings.</a:t>
            </a:r>
            <a:r>
              <a:rPr lang="en-US" baseline="0" dirty="0" smtClean="0"/>
              <a:t> Writing lesson plans in a small group and sharing is encouraged. Want all teaching to give the same message.</a:t>
            </a:r>
          </a:p>
          <a:p>
            <a:pPr marL="171450" indent="-171450">
              <a:buFont typeface="Arial"/>
              <a:buChar char="•"/>
            </a:pPr>
            <a:r>
              <a:rPr lang="en-US" baseline="0" dirty="0" smtClean="0"/>
              <a:t>Teach what the behavior looks like in each setting (replacement behavior)</a:t>
            </a:r>
            <a:endParaRPr lang="en-US" dirty="0" smtClean="0"/>
          </a:p>
          <a:p>
            <a:pPr marL="457200" indent="-457200">
              <a:buFont typeface="Arial"/>
              <a:buChar char="•"/>
            </a:pPr>
            <a:endParaRPr lang="en-US" dirty="0" smtClean="0"/>
          </a:p>
          <a:p>
            <a:pPr marL="0" indent="0">
              <a:buFont typeface="+mj-lt"/>
              <a:buNone/>
            </a:pPr>
            <a:endParaRPr lang="en-US" dirty="0" smtClean="0"/>
          </a:p>
          <a:p>
            <a:pPr marL="0" indent="0">
              <a:buFont typeface="+mj-lt"/>
              <a:buNone/>
            </a:pPr>
            <a:r>
              <a:rPr lang="en-US" dirty="0" smtClean="0"/>
              <a:t>5.</a:t>
            </a:r>
            <a:r>
              <a:rPr lang="en-US" baseline="0" dirty="0" smtClean="0"/>
              <a:t> </a:t>
            </a:r>
            <a:r>
              <a:rPr lang="en-US" dirty="0" smtClean="0"/>
              <a:t>Procedures for teaching classroom wide expected behaviors.</a:t>
            </a:r>
          </a:p>
          <a:p>
            <a:pPr marL="171450" indent="-171450">
              <a:buFont typeface="Arial"/>
              <a:buChar char="•"/>
            </a:pPr>
            <a:r>
              <a:rPr lang="en-US" dirty="0" smtClean="0"/>
              <a:t>How to make teaching the social skills prior your education curriculum.</a:t>
            </a:r>
            <a:r>
              <a:rPr lang="en-US" baseline="0" dirty="0" smtClean="0"/>
              <a:t> (refer to matrix for necessary behaviors for classroom instruction)</a:t>
            </a:r>
            <a:endParaRPr lang="en-US" dirty="0" smtClean="0"/>
          </a:p>
          <a:p>
            <a:pPr marL="457200" indent="-457200">
              <a:buFont typeface="+mj-lt"/>
              <a:buAutoNum type="arabicPeriod"/>
            </a:pPr>
            <a:endParaRPr lang="en-US" dirty="0" smtClean="0"/>
          </a:p>
          <a:p>
            <a:pPr marL="0" indent="0">
              <a:buFont typeface="+mj-lt"/>
              <a:buNone/>
            </a:pPr>
            <a:r>
              <a:rPr lang="en-US" dirty="0" smtClean="0"/>
              <a:t>6.</a:t>
            </a:r>
            <a:r>
              <a:rPr lang="en-US" baseline="0" dirty="0" smtClean="0"/>
              <a:t> </a:t>
            </a:r>
            <a:r>
              <a:rPr lang="en-US" dirty="0" smtClean="0"/>
              <a:t>Continuum of procedures for encouraging expected behaviors.</a:t>
            </a:r>
          </a:p>
          <a:p>
            <a:pPr marL="171450" indent="-171450">
              <a:buFont typeface="Arial"/>
              <a:buChar char="•"/>
            </a:pPr>
            <a:r>
              <a:rPr lang="en-US" dirty="0" smtClean="0"/>
              <a:t>Increase</a:t>
            </a:r>
            <a:r>
              <a:rPr lang="en-US" baseline="0" dirty="0" smtClean="0"/>
              <a:t> the likelihood the replacement behavior will be used when taught</a:t>
            </a:r>
            <a:endParaRPr lang="en-US" dirty="0" smtClean="0"/>
          </a:p>
          <a:p>
            <a:pPr marL="457200" indent="-457200">
              <a:buFont typeface="+mj-lt"/>
              <a:buAutoNum type="arabicPeriod"/>
            </a:pPr>
            <a:endParaRPr lang="en-US" dirty="0" smtClean="0"/>
          </a:p>
          <a:p>
            <a:pPr marL="0" indent="0">
              <a:buFont typeface="+mj-lt"/>
              <a:buNone/>
            </a:pPr>
            <a:r>
              <a:rPr lang="en-US" dirty="0" smtClean="0"/>
              <a:t>7. Continuum of procedures for discouraging rule violations.</a:t>
            </a:r>
          </a:p>
          <a:p>
            <a:pPr marL="457200" indent="-457200">
              <a:buFont typeface="Arial"/>
              <a:buChar char="•"/>
            </a:pPr>
            <a:r>
              <a:rPr lang="en-US" dirty="0" smtClean="0"/>
              <a:t>At minimum verbal praise up to a school-wide</a:t>
            </a:r>
            <a:r>
              <a:rPr lang="en-US" baseline="0" dirty="0" smtClean="0"/>
              <a:t> reward system </a:t>
            </a:r>
            <a:r>
              <a:rPr lang="en-US" dirty="0" smtClean="0"/>
              <a:t>for appropriate behaviors </a:t>
            </a:r>
          </a:p>
          <a:p>
            <a:pPr marL="457200" indent="-457200">
              <a:buFont typeface="+mj-lt"/>
              <a:buAutoNum type="arabicPeriod"/>
            </a:pPr>
            <a:endParaRPr lang="en-US" dirty="0" smtClean="0"/>
          </a:p>
          <a:p>
            <a:pPr marL="0" indent="0">
              <a:buFont typeface="+mj-lt"/>
              <a:buNone/>
            </a:pPr>
            <a:r>
              <a:rPr lang="en-US" dirty="0" smtClean="0"/>
              <a:t>8.</a:t>
            </a:r>
            <a:r>
              <a:rPr lang="en-US" baseline="0" dirty="0" smtClean="0"/>
              <a:t> </a:t>
            </a:r>
            <a:r>
              <a:rPr lang="en-US" dirty="0" smtClean="0"/>
              <a:t>Procedures for on-going data-based monitoring and evaluation.</a:t>
            </a:r>
          </a:p>
          <a:p>
            <a:pPr marL="171450" indent="-171450">
              <a:buFont typeface="Arial"/>
              <a:buChar char="•"/>
            </a:pPr>
            <a:r>
              <a:rPr lang="en-US" dirty="0" smtClean="0"/>
              <a:t>What</a:t>
            </a:r>
            <a:r>
              <a:rPr lang="en-US" baseline="0" dirty="0" smtClean="0"/>
              <a:t> happens when a student misbehaves. Setting up a consistent set of rules, definitions, and consequences for behavior problems.</a:t>
            </a:r>
            <a:endParaRPr lang="en-US" dirty="0"/>
          </a:p>
        </p:txBody>
      </p:sp>
      <p:sp>
        <p:nvSpPr>
          <p:cNvPr id="4" name="Slide Number Placeholder 3"/>
          <p:cNvSpPr>
            <a:spLocks noGrp="1"/>
          </p:cNvSpPr>
          <p:nvPr>
            <p:ph type="sldNum" sz="quarter" idx="10"/>
          </p:nvPr>
        </p:nvSpPr>
        <p:spPr/>
        <p:txBody>
          <a:bodyPr/>
          <a:lstStyle/>
          <a:p>
            <a:pPr>
              <a:defRPr/>
            </a:pPr>
            <a:fld id="{538C7EE4-AF62-4B59-8E5D-3E40DE43F777}" type="slidenum">
              <a:rPr lang="en-US" smtClean="0"/>
              <a:pPr>
                <a:defRPr/>
              </a:pPr>
              <a:t>35</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Made up of a cross section of school and community members. 1-2 with behavior experience.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 more than 5-7 on team. Clearly defined roles &amp; responsibilities.</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38C7EE4-AF62-4B59-8E5D-3E40DE43F777}" type="slidenum">
              <a:rPr lang="en-US" smtClean="0"/>
              <a:pPr>
                <a:defRPr/>
              </a:pPr>
              <a:t>36</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buFontTx/>
              <a:buAutoNum type="arabicPeriod"/>
            </a:pPr>
            <a:r>
              <a:rPr lang="en-US" sz="1200" dirty="0" smtClean="0">
                <a:latin typeface="Arial" charset="0"/>
              </a:rPr>
              <a:t>Representative of demographics of school and community</a:t>
            </a:r>
          </a:p>
          <a:p>
            <a:pPr>
              <a:lnSpc>
                <a:spcPct val="120000"/>
              </a:lnSpc>
              <a:buFontTx/>
              <a:buAutoNum type="arabicPeriod"/>
            </a:pPr>
            <a:r>
              <a:rPr lang="en-US" sz="1200" dirty="0" smtClean="0">
                <a:latin typeface="Arial" charset="0"/>
              </a:rPr>
              <a:t>1-2 individuals with behavior/classroom management competence</a:t>
            </a:r>
          </a:p>
          <a:p>
            <a:pPr>
              <a:lnSpc>
                <a:spcPct val="120000"/>
              </a:lnSpc>
              <a:buFontTx/>
              <a:buAutoNum type="arabicPeriod"/>
            </a:pPr>
            <a:r>
              <a:rPr lang="en-US" sz="1200" dirty="0" smtClean="0">
                <a:latin typeface="Arial" charset="0"/>
              </a:rPr>
              <a:t>Administrator active member</a:t>
            </a:r>
          </a:p>
          <a:p>
            <a:pPr>
              <a:lnSpc>
                <a:spcPct val="120000"/>
              </a:lnSpc>
              <a:buFontTx/>
              <a:buAutoNum type="arabicPeriod"/>
            </a:pPr>
            <a:r>
              <a:rPr lang="en-US" sz="1200" dirty="0" smtClean="0">
                <a:latin typeface="Arial" charset="0"/>
              </a:rPr>
              <a:t>Schedule for presenting to whole staff at least monthly </a:t>
            </a:r>
          </a:p>
          <a:p>
            <a:pPr>
              <a:lnSpc>
                <a:spcPct val="120000"/>
              </a:lnSpc>
              <a:buFontTx/>
              <a:buAutoNum type="arabicPeriod"/>
            </a:pPr>
            <a:r>
              <a:rPr lang="en-US" sz="1200" dirty="0" smtClean="0">
                <a:latin typeface="Arial" charset="0"/>
              </a:rPr>
              <a:t>Schedule for team meetings at least monthly</a:t>
            </a:r>
          </a:p>
          <a:p>
            <a:pPr>
              <a:lnSpc>
                <a:spcPct val="120000"/>
              </a:lnSpc>
              <a:buFontTx/>
              <a:buAutoNum type="arabicPeriod"/>
            </a:pPr>
            <a:r>
              <a:rPr lang="en-US" sz="1200" dirty="0" smtClean="0">
                <a:latin typeface="Arial" charset="0"/>
              </a:rPr>
              <a:t>Integration with other behavior related initiatives and programs</a:t>
            </a:r>
          </a:p>
          <a:p>
            <a:pPr>
              <a:lnSpc>
                <a:spcPct val="120000"/>
              </a:lnSpc>
              <a:buFontTx/>
              <a:buAutoNum type="arabicPeriod"/>
            </a:pPr>
            <a:r>
              <a:rPr lang="en-US" sz="1200" dirty="0" smtClean="0">
                <a:latin typeface="Arial" charset="0"/>
              </a:rPr>
              <a:t>Appropriate priority relative to school and district goals </a:t>
            </a:r>
          </a:p>
          <a:p>
            <a:pPr>
              <a:lnSpc>
                <a:spcPct val="120000"/>
              </a:lnSpc>
              <a:buFontTx/>
              <a:buAutoNum type="arabicPeriod"/>
            </a:pPr>
            <a:r>
              <a:rPr lang="en-US" sz="1200" dirty="0" smtClean="0">
                <a:latin typeface="Arial" charset="0"/>
              </a:rPr>
              <a:t>Rules and agreements established regarding voting, confidentiality and privacy, conflict/problem solving, record-keeping, etc.</a:t>
            </a:r>
          </a:p>
          <a:p>
            <a:pPr>
              <a:lnSpc>
                <a:spcPct val="120000"/>
              </a:lnSpc>
              <a:buFontTx/>
              <a:buAutoNum type="arabicPeriod"/>
            </a:pPr>
            <a:r>
              <a:rPr lang="en-US" sz="1200" dirty="0" smtClean="0">
                <a:latin typeface="Arial" charset="0"/>
              </a:rPr>
              <a:t>Schedule for annual self-assessments</a:t>
            </a:r>
          </a:p>
          <a:p>
            <a:pPr lvl="1">
              <a:lnSpc>
                <a:spcPct val="120000"/>
              </a:lnSpc>
              <a:buFontTx/>
              <a:buAutoNum type="arabicPeriod"/>
            </a:pPr>
            <a:r>
              <a:rPr lang="en-US" sz="1200" dirty="0" smtClean="0">
                <a:latin typeface="Arial" charset="0"/>
              </a:rPr>
              <a:t>EBS Self-Assessment Survey</a:t>
            </a:r>
          </a:p>
          <a:p>
            <a:pPr lvl="1">
              <a:lnSpc>
                <a:spcPct val="120000"/>
              </a:lnSpc>
              <a:buFontTx/>
              <a:buAutoNum type="arabicPeriod"/>
            </a:pPr>
            <a:r>
              <a:rPr lang="en-US" sz="1200" dirty="0" smtClean="0">
                <a:latin typeface="Arial" charset="0"/>
              </a:rPr>
              <a:t>Review Office Discipline Referrals</a:t>
            </a:r>
          </a:p>
          <a:p>
            <a:pPr lvl="1">
              <a:lnSpc>
                <a:spcPct val="120000"/>
              </a:lnSpc>
              <a:buFontTx/>
              <a:buAutoNum type="arabicPeriod"/>
            </a:pPr>
            <a:r>
              <a:rPr lang="en-US" sz="1200" dirty="0" smtClean="0">
                <a:latin typeface="Arial" charset="0"/>
              </a:rPr>
              <a:t>Benchmarks of Quality</a:t>
            </a:r>
          </a:p>
          <a:p>
            <a:pPr lvl="1">
              <a:lnSpc>
                <a:spcPct val="120000"/>
              </a:lnSpc>
              <a:buFontTx/>
              <a:buAutoNum type="arabicPeriod"/>
            </a:pPr>
            <a:r>
              <a:rPr lang="en-US" sz="1200" dirty="0" smtClean="0">
                <a:latin typeface="Arial" charset="0"/>
              </a:rPr>
              <a:t>School-wide Evaluation Tool</a:t>
            </a:r>
          </a:p>
          <a:p>
            <a:pPr>
              <a:lnSpc>
                <a:spcPct val="120000"/>
              </a:lnSpc>
              <a:buFontTx/>
              <a:buAutoNum type="arabicPeriod"/>
            </a:pPr>
            <a:r>
              <a:rPr lang="en-US" sz="1200" dirty="0" smtClean="0">
                <a:latin typeface="Arial" charset="0"/>
              </a:rPr>
              <a:t>Coaching support (school and/or district/region)</a:t>
            </a:r>
          </a:p>
          <a:p>
            <a:endParaRPr lang="en-US" dirty="0"/>
          </a:p>
        </p:txBody>
      </p:sp>
      <p:sp>
        <p:nvSpPr>
          <p:cNvPr id="4" name="Slide Number Placeholder 3"/>
          <p:cNvSpPr>
            <a:spLocks noGrp="1"/>
          </p:cNvSpPr>
          <p:nvPr>
            <p:ph type="sldNum" sz="quarter" idx="10"/>
          </p:nvPr>
        </p:nvSpPr>
        <p:spPr/>
        <p:txBody>
          <a:bodyPr/>
          <a:lstStyle/>
          <a:p>
            <a:fld id="{32906A30-D353-47E8-BCFB-772FED5529CF}" type="slidenum">
              <a:rPr lang="en-US" smtClean="0"/>
              <a:pPr/>
              <a:t>38</a:t>
            </a:fld>
            <a:endParaRPr lang="en-US"/>
          </a:p>
        </p:txBody>
      </p:sp>
    </p:spTree>
    <p:extLst>
      <p:ext uri="{BB962C8B-B14F-4D97-AF65-F5344CB8AC3E}">
        <p14:creationId xmlns:p14="http://schemas.microsoft.com/office/powerpoint/2010/main" xmlns="" val="1851000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r>
              <a:rPr lang="en-US" dirty="0" smtClean="0">
                <a:latin typeface="Times New Roman" pitchFamily="-65" charset="0"/>
                <a:ea typeface="ＭＳ Ｐゴシック" pitchFamily="-65" charset="-128"/>
                <a:cs typeface="ＭＳ Ｐゴシック" pitchFamily="-65" charset="-128"/>
              </a:rPr>
              <a:t>National resource page</a:t>
            </a:r>
            <a:endParaRPr lang="en-US" dirty="0">
              <a:latin typeface="Times New Roman" pitchFamily="-65" charset="0"/>
              <a:ea typeface="ＭＳ Ｐゴシック" pitchFamily="-65" charset="-128"/>
              <a:cs typeface="ＭＳ Ｐゴシック" pitchFamily="-65" charset="-128"/>
            </a:endParaRPr>
          </a:p>
        </p:txBody>
      </p:sp>
      <p:sp>
        <p:nvSpPr>
          <p:cNvPr id="32772" name="Slide Number Placeholder 3"/>
          <p:cNvSpPr>
            <a:spLocks noGrp="1"/>
          </p:cNvSpPr>
          <p:nvPr>
            <p:ph type="sldNum" sz="quarter" idx="5"/>
          </p:nvPr>
        </p:nvSpPr>
        <p:spPr>
          <a:noFill/>
        </p:spPr>
        <p:txBody>
          <a:bodyPr/>
          <a:lstStyle/>
          <a:p>
            <a:fld id="{C6174BF5-CBB9-EF4E-B3BD-BC413914A2FB}" type="slidenum">
              <a:rPr lang="en-US">
                <a:latin typeface="Times New Roman" pitchFamily="-65" charset="0"/>
                <a:ea typeface="Arial" pitchFamily="-65" charset="0"/>
                <a:cs typeface="Arial" pitchFamily="-65" charset="0"/>
              </a:rPr>
              <a:pPr/>
              <a:t>3</a:t>
            </a:fld>
            <a:endParaRPr lang="en-US" dirty="0">
              <a:latin typeface="Times New Roman" pitchFamily="-65" charset="0"/>
              <a:ea typeface="Arial" pitchFamily="-65" charset="0"/>
              <a:cs typeface="Arial" pitchFamily="-65"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538C7EE4-AF62-4B59-8E5D-3E40DE43F777}" type="slidenum">
              <a:rPr lang="en-US" smtClean="0"/>
              <a:pPr>
                <a:defRPr/>
              </a:pPr>
              <a:t>40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lnSpc>
                <a:spcPct val="110000"/>
              </a:lnSpc>
              <a:buFontTx/>
              <a:buAutoNum type="arabicPeriod"/>
            </a:pPr>
            <a:r>
              <a:rPr lang="en-US" sz="1200" dirty="0" smtClean="0">
                <a:latin typeface="Arial" charset="0"/>
              </a:rPr>
              <a:t>Communicated to stakeholders (e.g., families, community members, district administrators)</a:t>
            </a:r>
          </a:p>
          <a:p>
            <a:pPr>
              <a:lnSpc>
                <a:spcPct val="110000"/>
              </a:lnSpc>
              <a:buFontTx/>
              <a:buAutoNum type="arabicPeriod"/>
            </a:pPr>
            <a:r>
              <a:rPr lang="en-US" sz="1200" dirty="0" smtClean="0">
                <a:latin typeface="Arial" charset="0"/>
              </a:rPr>
              <a:t>Included in school publications (e.g., handbook, posters, newsletters)</a:t>
            </a:r>
          </a:p>
          <a:p>
            <a:endParaRPr lang="en-US" dirty="0">
              <a:latin typeface="Times New Roman" charset="0"/>
            </a:endParaRP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algn="ctr"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algn="ctr"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algn="ctr"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algn="ctr"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fld id="{38164D3B-B0D9-4D49-AD46-C03BF8187139}" type="slidenum">
              <a:rPr lang="en-US" sz="1200">
                <a:solidFill>
                  <a:srgbClr val="000000"/>
                </a:solidFill>
              </a:rPr>
              <a:pPr eaLnBrk="1" hangingPunct="1"/>
              <a:t>41</a:t>
            </a:fld>
            <a:endParaRPr lang="en-US" sz="1200">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Applied Behavior Analysis</a:t>
            </a:r>
            <a:endParaRPr lang="en-US" dirty="0"/>
          </a:p>
        </p:txBody>
      </p:sp>
      <p:sp>
        <p:nvSpPr>
          <p:cNvPr id="4" name="Slide Number Placeholder 3"/>
          <p:cNvSpPr>
            <a:spLocks noGrp="1"/>
          </p:cNvSpPr>
          <p:nvPr>
            <p:ph type="sldNum" sz="quarter" idx="10"/>
          </p:nvPr>
        </p:nvSpPr>
        <p:spPr/>
        <p:txBody>
          <a:bodyPr/>
          <a:lstStyle/>
          <a:p>
            <a:fld id="{32906A30-D353-47E8-BCFB-772FED5529CF}" type="slidenum">
              <a:rPr lang="en-US" smtClean="0"/>
              <a:pPr/>
              <a:t>44</a:t>
            </a:fld>
            <a:endParaRPr lang="en-US"/>
          </a:p>
        </p:txBody>
      </p:sp>
    </p:spTree>
    <p:extLst>
      <p:ext uri="{BB962C8B-B14F-4D97-AF65-F5344CB8AC3E}">
        <p14:creationId xmlns:p14="http://schemas.microsoft.com/office/powerpoint/2010/main" xmlns="" val="22821325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activity 1 worksheet</a:t>
            </a:r>
            <a:endParaRPr lang="en-US" dirty="0"/>
          </a:p>
        </p:txBody>
      </p:sp>
      <p:sp>
        <p:nvSpPr>
          <p:cNvPr id="4" name="Slide Number Placeholder 3"/>
          <p:cNvSpPr>
            <a:spLocks noGrp="1"/>
          </p:cNvSpPr>
          <p:nvPr>
            <p:ph type="sldNum" sz="quarter" idx="10"/>
          </p:nvPr>
        </p:nvSpPr>
        <p:spPr/>
        <p:txBody>
          <a:bodyPr/>
          <a:lstStyle/>
          <a:p>
            <a:fld id="{32906A30-D353-47E8-BCFB-772FED5529CF}" type="slidenum">
              <a:rPr lang="en-US" smtClean="0"/>
              <a:pPr/>
              <a:t>46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Social skills and behaviors taught to reach goal of behavior purpose statement.</a:t>
            </a:r>
          </a:p>
          <a:p>
            <a:endParaRPr lang="en-US" baseline="0" dirty="0" smtClean="0"/>
          </a:p>
          <a:p>
            <a:r>
              <a:rPr lang="en-US" baseline="0" dirty="0" smtClean="0"/>
              <a:t>Written I by staff during Tier 1 training</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Term used to</a:t>
            </a:r>
            <a:r>
              <a:rPr lang="en-US" baseline="0" dirty="0" smtClean="0"/>
              <a:t> organize the specific social behaviors that are desired or expected in different settings across the school day. (ex. Be safe, be kind, be responsible)</a:t>
            </a:r>
            <a:endParaRPr lang="en-US" dirty="0" smtClean="0"/>
          </a:p>
          <a:p>
            <a:endParaRPr lang="en-US" baseline="0" dirty="0" smtClean="0"/>
          </a:p>
          <a:p>
            <a:r>
              <a:rPr lang="en-US" baseline="0" dirty="0" smtClean="0"/>
              <a:t>Discuss and determine non-structured areas of school in most need of interventions. Determine behaviors students are experiences an what behaviors they would like the students to utilize instead (replacement behaviors). Basis of matrix and social skills program.</a:t>
            </a:r>
          </a:p>
        </p:txBody>
      </p:sp>
      <p:sp>
        <p:nvSpPr>
          <p:cNvPr id="4" name="Slide Number Placeholder 3"/>
          <p:cNvSpPr>
            <a:spLocks noGrp="1"/>
          </p:cNvSpPr>
          <p:nvPr>
            <p:ph type="sldNum" sz="quarter" idx="10"/>
          </p:nvPr>
        </p:nvSpPr>
        <p:spPr/>
        <p:txBody>
          <a:bodyPr/>
          <a:lstStyle/>
          <a:p>
            <a:pPr>
              <a:defRPr/>
            </a:pPr>
            <a:fld id="{538C7EE4-AF62-4B59-8E5D-3E40DE43F777}" type="slidenum">
              <a:rPr lang="en-US" smtClean="0"/>
              <a:pPr>
                <a:defRPr/>
              </a:pPr>
              <a:t>48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algn="ctr"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algn="ctr"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algn="ctr"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algn="ctr"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fld id="{DA627CFD-BD17-0A44-8284-A1B8CD100FA9}" type="slidenum">
              <a:rPr lang="en-US" sz="1200">
                <a:solidFill>
                  <a:srgbClr val="000000"/>
                </a:solidFill>
              </a:rPr>
              <a:pPr eaLnBrk="1" hangingPunct="1"/>
              <a:t>49</a:t>
            </a:fld>
            <a:endParaRPr lang="en-US" sz="1200">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 activity 2 worksheet this activity will continue on slide 54</a:t>
            </a:r>
          </a:p>
          <a:p>
            <a:endParaRPr lang="en-US" dirty="0"/>
          </a:p>
        </p:txBody>
      </p:sp>
      <p:sp>
        <p:nvSpPr>
          <p:cNvPr id="4" name="Slide Number Placeholder 3"/>
          <p:cNvSpPr>
            <a:spLocks noGrp="1"/>
          </p:cNvSpPr>
          <p:nvPr>
            <p:ph type="sldNum" sz="quarter" idx="10"/>
          </p:nvPr>
        </p:nvSpPr>
        <p:spPr/>
        <p:txBody>
          <a:bodyPr/>
          <a:lstStyle/>
          <a:p>
            <a:fld id="{32906A30-D353-47E8-BCFB-772FED5529CF}" type="slidenum">
              <a:rPr lang="en-US" smtClean="0"/>
              <a:pPr/>
              <a:t>51</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p:txBody>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algn="ctr"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algn="ctr"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algn="ctr"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algn="ctr"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fld id="{D5941D7B-A90F-6544-8B66-A1E606712BFE}" type="slidenum">
              <a:rPr lang="en-US" sz="1200"/>
              <a:pPr eaLnBrk="1" hangingPunct="1"/>
              <a:t>52</a:t>
            </a:fld>
            <a:endParaRPr lang="en-US" sz="120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Facilitate</a:t>
            </a:r>
            <a:r>
              <a:rPr lang="en-US" baseline="0" dirty="0" smtClean="0"/>
              <a:t> as a large group for voting  continuation of activity sheet #2</a:t>
            </a:r>
            <a:endParaRPr lang="en-US" dirty="0"/>
          </a:p>
        </p:txBody>
      </p:sp>
      <p:sp>
        <p:nvSpPr>
          <p:cNvPr id="4" name="Slide Number Placeholder 3"/>
          <p:cNvSpPr>
            <a:spLocks noGrp="1"/>
          </p:cNvSpPr>
          <p:nvPr>
            <p:ph type="sldNum" sz="quarter" idx="10"/>
          </p:nvPr>
        </p:nvSpPr>
        <p:spPr/>
        <p:txBody>
          <a:bodyPr/>
          <a:lstStyle/>
          <a:p>
            <a:fld id="{32906A30-D353-47E8-BCFB-772FED5529CF}" type="slidenum">
              <a:rPr lang="en-US" smtClean="0"/>
              <a:pPr/>
              <a:t>54</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activity provided</a:t>
            </a:r>
            <a:endParaRPr lang="en-US" dirty="0"/>
          </a:p>
        </p:txBody>
      </p:sp>
      <p:sp>
        <p:nvSpPr>
          <p:cNvPr id="4" name="Slide Number Placeholder 3"/>
          <p:cNvSpPr>
            <a:spLocks noGrp="1"/>
          </p:cNvSpPr>
          <p:nvPr>
            <p:ph type="sldNum" sz="quarter" idx="10"/>
          </p:nvPr>
        </p:nvSpPr>
        <p:spPr/>
        <p:txBody>
          <a:bodyPr/>
          <a:lstStyle/>
          <a:p>
            <a:fld id="{32906A30-D353-47E8-BCFB-772FED5529CF}" type="slidenum">
              <a:rPr lang="en-US" smtClean="0"/>
              <a:pPr/>
              <a:t>56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99B666-2874-3748-A353-3CE9F78A9D79}" type="slidenum">
              <a:rPr lang="en-US">
                <a:ea typeface="ＭＳ Ｐゴシック" pitchFamily="33" charset="-128"/>
                <a:cs typeface="ＭＳ Ｐゴシック" pitchFamily="33" charset="-128"/>
              </a:rPr>
              <a:pPr fontAlgn="base">
                <a:spcBef>
                  <a:spcPct val="0"/>
                </a:spcBef>
                <a:spcAft>
                  <a:spcPct val="0"/>
                </a:spcAft>
              </a:pPr>
              <a:t>4</a:t>
            </a:fld>
            <a:endParaRPr lang="en-US">
              <a:ea typeface="ＭＳ Ｐゴシック" pitchFamily="33" charset="-128"/>
              <a:cs typeface="ＭＳ Ｐゴシック" pitchFamily="33" charset="-128"/>
            </a:endParaRPr>
          </a:p>
        </p:txBody>
      </p:sp>
      <p:sp>
        <p:nvSpPr>
          <p:cNvPr id="2969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9700"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smtClean="0">
                <a:latin typeface="Arial" pitchFamily="33" charset="0"/>
              </a:rPr>
              <a:t>If</a:t>
            </a:r>
            <a:r>
              <a:rPr lang="en-US" baseline="0" dirty="0" smtClean="0">
                <a:latin typeface="Arial" pitchFamily="33" charset="0"/>
              </a:rPr>
              <a:t> s Childs' antisocial behavior is not changed by the end of grade 3 it should be treated as a chronic condition and managed with continued supports and interventions (Walker, Colvin, Ramsey, 1995) (compare to diabetes where with adaptations to life diabetics and lead a normal life)</a:t>
            </a:r>
          </a:p>
          <a:p>
            <a:pPr>
              <a:spcBef>
                <a:spcPct val="0"/>
              </a:spcBef>
            </a:pPr>
            <a:endParaRPr lang="en-US" baseline="0" dirty="0" smtClean="0">
              <a:latin typeface="Arial" pitchFamily="33" charset="0"/>
            </a:endParaRPr>
          </a:p>
          <a:p>
            <a:pPr>
              <a:spcBef>
                <a:spcPct val="0"/>
              </a:spcBef>
            </a:pPr>
            <a:r>
              <a:rPr lang="en-US" baseline="0" dirty="0" smtClean="0">
                <a:latin typeface="Arial" pitchFamily="33" charset="0"/>
              </a:rPr>
              <a:t>Like academic instruction, students will need differing levels of behavioral intervention and supports throughout their educational career to be successful.</a:t>
            </a:r>
            <a:endParaRPr lang="en-US" dirty="0" smtClean="0">
              <a:latin typeface="Arial" pitchFamily="33"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activity</a:t>
            </a:r>
            <a:r>
              <a:rPr lang="en-US" baseline="0" dirty="0" smtClean="0"/>
              <a:t> sheet #3</a:t>
            </a:r>
            <a:endParaRPr lang="en-US" dirty="0"/>
          </a:p>
        </p:txBody>
      </p:sp>
      <p:sp>
        <p:nvSpPr>
          <p:cNvPr id="4" name="Slide Number Placeholder 3"/>
          <p:cNvSpPr>
            <a:spLocks noGrp="1"/>
          </p:cNvSpPr>
          <p:nvPr>
            <p:ph type="sldNum" sz="quarter" idx="10"/>
          </p:nvPr>
        </p:nvSpPr>
        <p:spPr/>
        <p:txBody>
          <a:bodyPr/>
          <a:lstStyle/>
          <a:p>
            <a:fld id="{32906A30-D353-47E8-BCFB-772FED5529CF}" type="slidenum">
              <a:rPr lang="en-US" smtClean="0"/>
              <a:pPr/>
              <a:t>58</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Social skills and behaviors taught to reach goal of behavior purpose statement.</a:t>
            </a:r>
          </a:p>
          <a:p>
            <a:endParaRPr lang="en-US" baseline="0" dirty="0" smtClean="0"/>
          </a:p>
          <a:p>
            <a:r>
              <a:rPr lang="en-US" baseline="0" dirty="0" smtClean="0"/>
              <a:t>Written I by staff during Tier 1 training</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Term used to</a:t>
            </a:r>
            <a:r>
              <a:rPr lang="en-US" baseline="0" dirty="0" smtClean="0"/>
              <a:t> organize the specific social behaviors that are desired or expected in different settings across the school day. (ex. Be safe, be kind, be responsible)</a:t>
            </a:r>
            <a:endParaRPr lang="en-US" dirty="0" smtClean="0"/>
          </a:p>
          <a:p>
            <a:endParaRPr lang="en-US" baseline="0" dirty="0" smtClean="0"/>
          </a:p>
          <a:p>
            <a:r>
              <a:rPr lang="en-US" baseline="0" dirty="0" smtClean="0"/>
              <a:t>Discuss and determine non-structured areas of school in most need of interventions. Determine behaviors students are experiences an what behaviors they would like the students to utilize instead (replacement behaviors). Basis of matrix and social skills program.</a:t>
            </a:r>
          </a:p>
        </p:txBody>
      </p:sp>
      <p:sp>
        <p:nvSpPr>
          <p:cNvPr id="4" name="Slide Number Placeholder 3"/>
          <p:cNvSpPr>
            <a:spLocks noGrp="1"/>
          </p:cNvSpPr>
          <p:nvPr>
            <p:ph type="sldNum" sz="quarter" idx="10"/>
          </p:nvPr>
        </p:nvSpPr>
        <p:spPr/>
        <p:txBody>
          <a:bodyPr/>
          <a:lstStyle/>
          <a:p>
            <a:pPr>
              <a:defRPr/>
            </a:pPr>
            <a:fld id="{538C7EE4-AF62-4B59-8E5D-3E40DE43F777}" type="slidenum">
              <a:rPr lang="en-US" smtClean="0"/>
              <a:pPr>
                <a:defRPr/>
              </a:pPr>
              <a:t>63</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algn="ctr"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algn="ctr"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algn="ctr"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algn="ctr"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fld id="{A5C3D9C9-EC5F-3B42-A030-92A08FF86D51}" type="slidenum">
              <a:rPr lang="en-US" sz="1200">
                <a:solidFill>
                  <a:srgbClr val="000000"/>
                </a:solidFill>
              </a:rPr>
              <a:pPr eaLnBrk="1" hangingPunct="1"/>
              <a:t>65</a:t>
            </a:fld>
            <a:endParaRPr lang="en-US" sz="1200">
              <a:solidFill>
                <a:srgbClr val="000000"/>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a:t>
            </a:r>
            <a:r>
              <a:rPr lang="en-US" smtClean="0"/>
              <a:t>activity sheet #4</a:t>
            </a:r>
            <a:endParaRPr lang="en-US"/>
          </a:p>
        </p:txBody>
      </p:sp>
      <p:sp>
        <p:nvSpPr>
          <p:cNvPr id="4" name="Slide Number Placeholder 3"/>
          <p:cNvSpPr>
            <a:spLocks noGrp="1"/>
          </p:cNvSpPr>
          <p:nvPr>
            <p:ph type="sldNum" sz="quarter" idx="10"/>
          </p:nvPr>
        </p:nvSpPr>
        <p:spPr/>
        <p:txBody>
          <a:bodyPr/>
          <a:lstStyle/>
          <a:p>
            <a:fld id="{32906A30-D353-47E8-BCFB-772FED5529CF}" type="slidenum">
              <a:rPr lang="en-US" smtClean="0"/>
              <a:pPr/>
              <a:t>70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defTabSz="914300">
              <a:buFontTx/>
              <a:buChar char="•"/>
              <a:defRPr/>
            </a:pPr>
            <a:r>
              <a:rPr lang="en-US" b="1" dirty="0" smtClean="0"/>
              <a:t>A framework</a:t>
            </a:r>
            <a:r>
              <a:rPr lang="en-US" b="1" baseline="0" dirty="0" smtClean="0"/>
              <a:t> or approach comprised of evidence-based interventions practices and organizational systems for establishing the social culture, learning and teaching environment, and individual behavior supports needed to achieve academic and social success for all students.</a:t>
            </a:r>
          </a:p>
          <a:p>
            <a:pPr marL="171450" indent="-171450" defTabSz="914300">
              <a:buFontTx/>
              <a:buChar char="•"/>
              <a:defRPr/>
            </a:pPr>
            <a:r>
              <a:rPr lang="en-US" b="1" baseline="0" dirty="0" smtClean="0"/>
              <a:t>General education intervention (not special education)</a:t>
            </a:r>
          </a:p>
          <a:p>
            <a:pPr marL="171450" indent="-171450" defTabSz="914300">
              <a:buFontTx/>
              <a:buChar char="•"/>
              <a:defRPr/>
            </a:pPr>
            <a:r>
              <a:rPr lang="en-US" b="1" baseline="0" dirty="0" smtClean="0"/>
              <a:t>Implementation of behavior support strategies, along a continuum of intensity, through a process that is focused on social behavior instruction, guided by data based decision-making, and consistent implemented across school environments.</a:t>
            </a:r>
          </a:p>
          <a:p>
            <a:pPr marL="171450" indent="-171450" defTabSz="914300">
              <a:buFontTx/>
              <a:buChar char="•"/>
              <a:defRPr/>
            </a:pPr>
            <a:endParaRPr lang="en-US" baseline="0" dirty="0" smtClean="0"/>
          </a:p>
          <a:p>
            <a:pPr marL="171450" indent="-171450" defTabSz="914300">
              <a:buFontTx/>
              <a:buChar char="•"/>
              <a:defRPr/>
            </a:pPr>
            <a:r>
              <a:rPr lang="en-US" dirty="0" smtClean="0"/>
              <a:t>Improving student academic and behavior outcomes is about ensuring all students have access to the most effective and accurately implemented instructional and behavioral practices and interventions possible. SWPBS provides an operational framework for achieving these outcomes. More importantly, SWPBS is NOT a curriculum, intervention, or practice, but IS a </a:t>
            </a:r>
            <a:r>
              <a:rPr lang="en-US" u="sng" dirty="0" smtClean="0"/>
              <a:t>decision making framework that guides selection, integration, and implementation of the best evidence-based academic and behavioral practices for improving important academic and behavior outcomes for all students.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38C7EE4-AF62-4B59-8E5D-3E40DE43F777}"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Basis is applied behavior analysis.</a:t>
            </a:r>
          </a:p>
          <a:p>
            <a:r>
              <a:rPr lang="en-US" dirty="0" smtClean="0"/>
              <a:t>Change the antecedent or consequence and you can change the behavior.</a:t>
            </a:r>
            <a:endParaRPr lang="en-US" dirty="0"/>
          </a:p>
        </p:txBody>
      </p:sp>
      <p:sp>
        <p:nvSpPr>
          <p:cNvPr id="4" name="Slide Number Placeholder 3"/>
          <p:cNvSpPr>
            <a:spLocks noGrp="1"/>
          </p:cNvSpPr>
          <p:nvPr>
            <p:ph type="sldNum" sz="quarter" idx="10"/>
          </p:nvPr>
        </p:nvSpPr>
        <p:spPr/>
        <p:txBody>
          <a:bodyPr/>
          <a:lstStyle/>
          <a:p>
            <a:fld id="{D0FD5671-0C20-9D4E-9538-931D5128DA1C}" type="slidenum">
              <a:rPr lang="en-US" smtClean="0"/>
              <a:pPr/>
              <a:t>6</a:t>
            </a:fld>
            <a:endParaRPr lang="en-US"/>
          </a:p>
        </p:txBody>
      </p:sp>
    </p:spTree>
    <p:extLst>
      <p:ext uri="{BB962C8B-B14F-4D97-AF65-F5344CB8AC3E}">
        <p14:creationId xmlns:p14="http://schemas.microsoft.com/office/powerpoint/2010/main" xmlns="" val="757443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906A30-D353-47E8-BCFB-772FED5529CF}" type="slidenum">
              <a:rPr lang="en-US" smtClean="0"/>
              <a:pPr/>
              <a:t>7</a:t>
            </a:fld>
            <a:endParaRPr lang="en-US"/>
          </a:p>
        </p:txBody>
      </p:sp>
    </p:spTree>
    <p:extLst>
      <p:ext uri="{BB962C8B-B14F-4D97-AF65-F5344CB8AC3E}">
        <p14:creationId xmlns:p14="http://schemas.microsoft.com/office/powerpoint/2010/main" xmlns="" val="2430186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Follow basic logic, but use resources and tools to accomplish what you would like to achieve.</a:t>
            </a:r>
          </a:p>
          <a:p>
            <a:r>
              <a:rPr lang="en-US" dirty="0" smtClean="0"/>
              <a:t>Continue to “check in” with key stake holders:</a:t>
            </a:r>
          </a:p>
          <a:p>
            <a:pPr lvl="1"/>
            <a:r>
              <a:rPr lang="en-US" dirty="0" smtClean="0"/>
              <a:t>Parents</a:t>
            </a:r>
          </a:p>
          <a:p>
            <a:pPr lvl="1"/>
            <a:r>
              <a:rPr lang="en-US" dirty="0" smtClean="0"/>
              <a:t>School Board</a:t>
            </a:r>
          </a:p>
          <a:p>
            <a:pPr lvl="1"/>
            <a:r>
              <a:rPr lang="en-US" dirty="0" smtClean="0"/>
              <a:t>Staff </a:t>
            </a:r>
          </a:p>
          <a:p>
            <a:endParaRPr lang="en-US" dirty="0"/>
          </a:p>
        </p:txBody>
      </p:sp>
      <p:sp>
        <p:nvSpPr>
          <p:cNvPr id="4" name="Slide Number Placeholder 3"/>
          <p:cNvSpPr>
            <a:spLocks noGrp="1"/>
          </p:cNvSpPr>
          <p:nvPr>
            <p:ph type="sldNum" sz="quarter" idx="10"/>
          </p:nvPr>
        </p:nvSpPr>
        <p:spPr/>
        <p:txBody>
          <a:bodyPr/>
          <a:lstStyle/>
          <a:p>
            <a:pPr>
              <a:defRPr/>
            </a:pPr>
            <a:fld id="{538C7EE4-AF62-4B59-8E5D-3E40DE43F777}"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906A30-D353-47E8-BCFB-772FED5529CF}" type="slidenum">
              <a:rPr lang="en-US" smtClean="0"/>
              <a:pPr/>
              <a:t>11</a:t>
            </a:fld>
            <a:endParaRPr lang="en-US"/>
          </a:p>
        </p:txBody>
      </p:sp>
    </p:spTree>
    <p:extLst>
      <p:ext uri="{BB962C8B-B14F-4D97-AF65-F5344CB8AC3E}">
        <p14:creationId xmlns:p14="http://schemas.microsoft.com/office/powerpoint/2010/main" xmlns="" val="2979497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95E8BB52-9570-4E74-A725-51071CC74501}" type="datetimeFigureOut">
              <a:rPr lang="en-US" smtClean="0"/>
              <a:pPr/>
              <a:t>10/5/2012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04ED6-1B71-4B82-BC83-18827654245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E8BB52-9570-4E74-A725-51071CC74501}" type="datetimeFigureOut">
              <a:rPr lang="en-US" smtClean="0"/>
              <a:pPr/>
              <a:t>10/5/2012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004ED6-1B71-4B82-BC83-188276542456}"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5E8BB52-9570-4E74-A725-51071CC74501}" type="datetimeFigureOut">
              <a:rPr lang="en-US" smtClean="0"/>
              <a:pPr/>
              <a:t>10/5/2012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04ED6-1B71-4B82-BC83-18827654245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5E8BB52-9570-4E74-A725-51071CC74501}" type="datetimeFigureOut">
              <a:rPr lang="en-US" smtClean="0"/>
              <a:pPr/>
              <a:t>10/5/2012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04ED6-1B71-4B82-BC83-18827654245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5E8BB52-9570-4E74-A725-51071CC74501}" type="datetimeFigureOut">
              <a:rPr lang="en-US" smtClean="0"/>
              <a:pPr/>
              <a:t>10/5/2012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04ED6-1B71-4B82-BC83-18827654245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95E8BB52-9570-4E74-A725-51071CC74501}" type="datetimeFigureOut">
              <a:rPr lang="en-US" smtClean="0"/>
              <a:pPr/>
              <a:t>10/5/2012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04ED6-1B71-4B82-BC83-188276542456}"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E8BB52-9570-4E74-A725-51071CC74501}" type="datetimeFigureOut">
              <a:rPr lang="en-US" smtClean="0"/>
              <a:pPr/>
              <a:t>10/5/2012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04ED6-1B71-4B82-BC83-18827654245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5E8BB52-9570-4E74-A725-51071CC74501}" type="datetimeFigureOut">
              <a:rPr lang="en-US" smtClean="0"/>
              <a:pPr/>
              <a:t>10/5/2012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004ED6-1B71-4B82-BC83-18827654245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95E8BB52-9570-4E74-A725-51071CC74501}" type="datetimeFigureOut">
              <a:rPr lang="en-US" smtClean="0"/>
              <a:pPr/>
              <a:t>10/5/2012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004ED6-1B71-4B82-BC83-18827654245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5E8BB52-9570-4E74-A725-51071CC74501}" type="datetimeFigureOut">
              <a:rPr lang="en-US" smtClean="0"/>
              <a:pPr/>
              <a:t>10/5/2012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004ED6-1B71-4B82-BC83-18827654245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E8BB52-9570-4E74-A725-51071CC74501}" type="datetimeFigureOut">
              <a:rPr lang="en-US" smtClean="0"/>
              <a:pPr/>
              <a:t>10/5/2012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004ED6-1B71-4B82-BC83-18827654245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E8BB52-9570-4E74-A725-51071CC74501}" type="datetimeFigureOut">
              <a:rPr lang="en-US" smtClean="0"/>
              <a:pPr/>
              <a:t>10/5/2012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004ED6-1B71-4B82-BC83-18827654245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95E8BB52-9570-4E74-A725-51071CC74501}" type="datetimeFigureOut">
              <a:rPr lang="en-US" smtClean="0"/>
              <a:pPr/>
              <a:t>10/5/2012</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C9004ED6-1B71-4B82-BC83-18827654245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swis.org/"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8.xml"/><Relationship Id="rId1" Type="http://schemas.openxmlformats.org/officeDocument/2006/relationships/vmlDrawing" Target="../drawings/vmlDrawing2.vml"/><Relationship Id="rId4" Type="http://schemas.openxmlformats.org/officeDocument/2006/relationships/package" Target="../embeddings/Microsoft_Office_Word_Document3.docx"/></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package" Target="../embeddings/Microsoft_Office_PowerPoint_Slide4.sldx"/><Relationship Id="rId2" Type="http://schemas.openxmlformats.org/officeDocument/2006/relationships/slideLayout" Target="../slideLayouts/slideLayout8.xml"/><Relationship Id="rId1" Type="http://schemas.openxmlformats.org/officeDocument/2006/relationships/vmlDrawing" Target="../drawings/vmlDrawing3.v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7.xml"/><Relationship Id="rId1" Type="http://schemas.openxmlformats.org/officeDocument/2006/relationships/slideLayout" Target="../slideLayouts/slideLayout8.xml"/><Relationship Id="rId5" Type="http://schemas.openxmlformats.org/officeDocument/2006/relationships/image" Target="../media/image21.emf"/><Relationship Id="rId4" Type="http://schemas.openxmlformats.org/officeDocument/2006/relationships/image" Target="../media/image20.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www.education.alaska.gov/"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t/>
            </a:r>
            <a:br>
              <a:rPr lang="en-US" b="1" dirty="0" smtClean="0"/>
            </a:br>
            <a:endParaRPr lang="en-US" dirty="0"/>
          </a:p>
        </p:txBody>
      </p:sp>
      <p:sp>
        <p:nvSpPr>
          <p:cNvPr id="6" name="Subtitle 5"/>
          <p:cNvSpPr>
            <a:spLocks noGrp="1"/>
          </p:cNvSpPr>
          <p:nvPr>
            <p:ph type="subTitle" idx="1"/>
          </p:nvPr>
        </p:nvSpPr>
        <p:spPr>
          <a:xfrm>
            <a:off x="1295400" y="3733800"/>
            <a:ext cx="6498159" cy="916641"/>
          </a:xfrm>
        </p:spPr>
        <p:txBody>
          <a:bodyPr>
            <a:normAutofit/>
          </a:bodyPr>
          <a:lstStyle/>
          <a:p>
            <a:r>
              <a:rPr lang="en-US" sz="2800" dirty="0" smtClean="0">
                <a:solidFill>
                  <a:schemeClr val="bg1">
                    <a:lumMod val="50000"/>
                  </a:schemeClr>
                </a:solidFill>
              </a:rPr>
              <a:t>Work session: Day 1</a:t>
            </a:r>
            <a:endParaRPr lang="en-US" sz="2800" dirty="0">
              <a:solidFill>
                <a:schemeClr val="bg1">
                  <a:lumMod val="50000"/>
                </a:schemeClr>
              </a:solidFill>
            </a:endParaRPr>
          </a:p>
        </p:txBody>
      </p:sp>
      <p:sp>
        <p:nvSpPr>
          <p:cNvPr id="7" name="Rectangle 6"/>
          <p:cNvSpPr/>
          <p:nvPr/>
        </p:nvSpPr>
        <p:spPr>
          <a:xfrm>
            <a:off x="1295400" y="1752600"/>
            <a:ext cx="6553200" cy="1938992"/>
          </a:xfrm>
          <a:prstGeom prst="rect">
            <a:avLst/>
          </a:prstGeom>
        </p:spPr>
        <p:txBody>
          <a:bodyPr wrap="square">
            <a:spAutoFit/>
          </a:bodyPr>
          <a:lstStyle/>
          <a:p>
            <a:pPr algn="ctr"/>
            <a:r>
              <a:rPr lang="en-US" sz="4000" b="1" dirty="0">
                <a:solidFill>
                  <a:srgbClr val="0070C0"/>
                </a:solidFill>
              </a:rPr>
              <a:t>Positive Behavior Interventions &amp; Supports</a:t>
            </a:r>
          </a:p>
          <a:p>
            <a:pPr algn="ctr"/>
            <a:r>
              <a:rPr lang="en-US" sz="4000" b="1" dirty="0">
                <a:solidFill>
                  <a:srgbClr val="0070C0"/>
                </a:solidFill>
              </a:rPr>
              <a:t>Framework Development </a:t>
            </a:r>
            <a:endParaRPr lang="en-US" sz="4000" dirty="0"/>
          </a:p>
        </p:txBody>
      </p:sp>
      <p:pic>
        <p:nvPicPr>
          <p:cNvPr id="5" name="Picture 4" descr="Color EED"/>
          <p:cNvPicPr/>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o="http://schemas.microsoft.com/office/mac/office/2008/main" xmlns:mc="http://schemas.openxmlformats.org/markup-compatibility/2006" xmlns:mv="urn:schemas-microsoft-com:mac:vml"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381000" y="5105400"/>
            <a:ext cx="1060450" cy="96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How Families and Community can Support SW-PBIS Initiative</a:t>
            </a:r>
            <a:endParaRPr lang="en-US" sz="3600" dirty="0"/>
          </a:p>
        </p:txBody>
      </p:sp>
      <p:sp>
        <p:nvSpPr>
          <p:cNvPr id="3" name="Content Placeholder 2"/>
          <p:cNvSpPr>
            <a:spLocks noGrp="1"/>
          </p:cNvSpPr>
          <p:nvPr>
            <p:ph idx="1"/>
          </p:nvPr>
        </p:nvSpPr>
        <p:spPr/>
        <p:txBody>
          <a:bodyPr>
            <a:normAutofit lnSpcReduction="10000"/>
          </a:bodyPr>
          <a:lstStyle/>
          <a:p>
            <a:pPr marL="0" indent="0">
              <a:buNone/>
              <a:defRPr/>
            </a:pPr>
            <a:r>
              <a:rPr lang="en-US" sz="2800" dirty="0"/>
              <a:t>What to </a:t>
            </a:r>
            <a:r>
              <a:rPr lang="en-US" sz="2800" dirty="0" smtClean="0"/>
              <a:t>share with </a:t>
            </a:r>
            <a:r>
              <a:rPr lang="en-US" sz="2800" dirty="0"/>
              <a:t>families?</a:t>
            </a:r>
          </a:p>
          <a:p>
            <a:pPr lvl="1">
              <a:buFontTx/>
              <a:buChar char="•"/>
              <a:defRPr/>
            </a:pPr>
            <a:r>
              <a:rPr lang="en-US" sz="2400" dirty="0" smtClean="0"/>
              <a:t>Share the </a:t>
            </a:r>
            <a:r>
              <a:rPr lang="ja-JP" altLang="en-US" sz="2400" dirty="0">
                <a:latin typeface="Arial"/>
              </a:rPr>
              <a:t>“</a:t>
            </a:r>
            <a:r>
              <a:rPr lang="en-US" sz="2400" dirty="0"/>
              <a:t>big picture</a:t>
            </a:r>
            <a:r>
              <a:rPr lang="ja-JP" altLang="en-US" sz="2400" dirty="0">
                <a:latin typeface="Arial"/>
              </a:rPr>
              <a:t>”</a:t>
            </a:r>
            <a:r>
              <a:rPr lang="en-US" sz="2400" dirty="0"/>
              <a:t> </a:t>
            </a:r>
            <a:r>
              <a:rPr lang="en-US" sz="2400" dirty="0" smtClean="0"/>
              <a:t>of SW-PBIS framework.</a:t>
            </a:r>
          </a:p>
          <a:p>
            <a:pPr lvl="1">
              <a:buFontTx/>
              <a:buChar char="•"/>
              <a:defRPr/>
            </a:pPr>
            <a:r>
              <a:rPr lang="en-US" sz="2400" dirty="0" smtClean="0"/>
              <a:t>Expectations </a:t>
            </a:r>
            <a:r>
              <a:rPr lang="en-US" sz="2400" dirty="0"/>
              <a:t>– how they can </a:t>
            </a:r>
            <a:r>
              <a:rPr lang="en-US" sz="2400" dirty="0" smtClean="0"/>
              <a:t>support the behavior expectations in other </a:t>
            </a:r>
            <a:r>
              <a:rPr lang="en-US" sz="2400" dirty="0"/>
              <a:t>non-school settings</a:t>
            </a:r>
          </a:p>
          <a:p>
            <a:pPr lvl="1">
              <a:buFontTx/>
              <a:buChar char="•"/>
              <a:defRPr/>
            </a:pPr>
            <a:r>
              <a:rPr lang="en-US" sz="2400" dirty="0" smtClean="0"/>
              <a:t>How they can support reinforcements &amp; consequences across environments.</a:t>
            </a:r>
          </a:p>
          <a:p>
            <a:pPr lvl="1">
              <a:buFontTx/>
              <a:buChar char="•"/>
              <a:defRPr/>
            </a:pPr>
            <a:r>
              <a:rPr lang="en-US" sz="2400" dirty="0" smtClean="0"/>
              <a:t>Plan on giving </a:t>
            </a:r>
            <a:r>
              <a:rPr lang="en-US" sz="2400" dirty="0"/>
              <a:t>updates of behavior </a:t>
            </a:r>
            <a:r>
              <a:rPr lang="en-US" sz="2400" dirty="0" smtClean="0"/>
              <a:t>data just like academics.</a:t>
            </a:r>
            <a:endParaRPr lang="en-US" sz="2400" dirty="0"/>
          </a:p>
          <a:p>
            <a:pPr lvl="1">
              <a:buFontTx/>
              <a:buChar char="•"/>
              <a:defRPr/>
            </a:pPr>
            <a:r>
              <a:rPr lang="en-US" sz="2400" dirty="0" smtClean="0"/>
              <a:t>See how </a:t>
            </a:r>
            <a:r>
              <a:rPr lang="en-US" sz="2400" dirty="0"/>
              <a:t>they can get </a:t>
            </a:r>
            <a:r>
              <a:rPr lang="en-US" sz="2400" dirty="0" smtClean="0"/>
              <a:t>involved or support </a:t>
            </a:r>
            <a:r>
              <a:rPr lang="en-US" sz="2400" dirty="0"/>
              <a:t>the school-wide </a:t>
            </a:r>
            <a:r>
              <a:rPr lang="en-US" sz="2400" dirty="0" smtClean="0"/>
              <a:t>plan.</a:t>
            </a:r>
          </a:p>
          <a:p>
            <a:pPr lvl="1">
              <a:buFontTx/>
              <a:buChar char="•"/>
              <a:defRPr/>
            </a:pPr>
            <a:r>
              <a:rPr lang="en-US" sz="2400" dirty="0" smtClean="0"/>
              <a:t>Sample of SW-PBIS matrix for home.</a:t>
            </a:r>
            <a:endParaRPr lang="en-US" sz="2600" dirty="0"/>
          </a:p>
          <a:p>
            <a:endParaRPr lang="en-US" dirty="0"/>
          </a:p>
        </p:txBody>
      </p:sp>
      <p:sp>
        <p:nvSpPr>
          <p:cNvPr id="4" name="TextBox 3"/>
          <p:cNvSpPr txBox="1"/>
          <p:nvPr/>
        </p:nvSpPr>
        <p:spPr>
          <a:xfrm>
            <a:off x="6781800" y="6477000"/>
            <a:ext cx="2029315" cy="261610"/>
          </a:xfrm>
          <a:prstGeom prst="rect">
            <a:avLst/>
          </a:prstGeom>
          <a:noFill/>
        </p:spPr>
        <p:txBody>
          <a:bodyPr wrap="none" rtlCol="0">
            <a:spAutoFit/>
          </a:bodyPr>
          <a:lstStyle/>
          <a:p>
            <a:r>
              <a:rPr lang="en-US" sz="1100" dirty="0" smtClean="0"/>
              <a:t>Adapted from www.pbis.org</a:t>
            </a:r>
            <a:endParaRPr lang="en-US" sz="1100" dirty="0"/>
          </a:p>
        </p:txBody>
      </p:sp>
    </p:spTree>
    <p:extLst>
      <p:ext uri="{BB962C8B-B14F-4D97-AF65-F5344CB8AC3E}">
        <p14:creationId xmlns:p14="http://schemas.microsoft.com/office/powerpoint/2010/main" xmlns="" val="2220475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9600" y="152400"/>
            <a:ext cx="8042275" cy="5791200"/>
          </a:xfrm>
        </p:spPr>
        <p:txBody>
          <a:bodyPr/>
          <a:lstStyle/>
          <a:p>
            <a:pPr marL="0" indent="0" algn="ctr">
              <a:buNone/>
            </a:pPr>
            <a:r>
              <a:rPr lang="en-US" dirty="0" smtClean="0">
                <a:latin typeface="Times"/>
                <a:cs typeface="Times"/>
              </a:rPr>
              <a:t>Installation: the beginning of a </a:t>
            </a:r>
            <a:r>
              <a:rPr lang="en-US" dirty="0">
                <a:latin typeface="Times"/>
                <a:cs typeface="Times"/>
              </a:rPr>
              <a:t>unified approach </a:t>
            </a:r>
            <a:r>
              <a:rPr lang="en-US" dirty="0" smtClean="0">
                <a:latin typeface="Times"/>
                <a:cs typeface="Times"/>
              </a:rPr>
              <a:t>to collecting data, teaching behavior expectations, and implementing the reward systems.</a:t>
            </a:r>
          </a:p>
          <a:p>
            <a:pPr marL="0" indent="0">
              <a:buNone/>
            </a:pPr>
            <a:endParaRPr lang="en-US" dirty="0">
              <a:solidFill>
                <a:schemeClr val="tx2">
                  <a:lumMod val="50000"/>
                  <a:lumOff val="50000"/>
                </a:schemeClr>
              </a:solidFill>
            </a:endParaRPr>
          </a:p>
          <a:p>
            <a:pPr marL="0" indent="0">
              <a:buNone/>
            </a:pPr>
            <a:endParaRPr lang="en-US" dirty="0"/>
          </a:p>
        </p:txBody>
      </p:sp>
      <p:sp>
        <p:nvSpPr>
          <p:cNvPr id="4" name="Rectangle 2"/>
          <p:cNvSpPr txBox="1">
            <a:spLocks noChangeArrowheads="1"/>
          </p:cNvSpPr>
          <p:nvPr/>
        </p:nvSpPr>
        <p:spPr>
          <a:xfrm>
            <a:off x="685800" y="304800"/>
            <a:ext cx="7772400" cy="68580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defRPr/>
            </a:pPr>
            <a:endParaRPr lang="en-US" sz="2800" dirty="0" smtClean="0"/>
          </a:p>
        </p:txBody>
      </p:sp>
      <p:sp>
        <p:nvSpPr>
          <p:cNvPr id="5" name="Oval 3"/>
          <p:cNvSpPr>
            <a:spLocks noChangeArrowheads="1"/>
          </p:cNvSpPr>
          <p:nvPr/>
        </p:nvSpPr>
        <p:spPr bwMode="auto">
          <a:xfrm>
            <a:off x="2971800" y="1524000"/>
            <a:ext cx="2552700" cy="4191000"/>
          </a:xfrm>
          <a:prstGeom prst="ellipse">
            <a:avLst/>
          </a:prstGeom>
          <a:solidFill>
            <a:srgbClr val="00CCFF">
              <a:alpha val="50999"/>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 name="Oval 4"/>
          <p:cNvSpPr>
            <a:spLocks noChangeArrowheads="1"/>
          </p:cNvSpPr>
          <p:nvPr/>
        </p:nvSpPr>
        <p:spPr bwMode="auto">
          <a:xfrm rot="18322051">
            <a:off x="3581400" y="2555875"/>
            <a:ext cx="2743200" cy="4267200"/>
          </a:xfrm>
          <a:prstGeom prst="ellipse">
            <a:avLst/>
          </a:prstGeom>
          <a:solidFill>
            <a:srgbClr val="00FF00">
              <a:alpha val="50999"/>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 name="Oval 5"/>
          <p:cNvSpPr>
            <a:spLocks noChangeArrowheads="1"/>
          </p:cNvSpPr>
          <p:nvPr/>
        </p:nvSpPr>
        <p:spPr bwMode="auto">
          <a:xfrm rot="3454772">
            <a:off x="2087611" y="2441934"/>
            <a:ext cx="2743200" cy="4648200"/>
          </a:xfrm>
          <a:prstGeom prst="ellipse">
            <a:avLst/>
          </a:prstGeom>
          <a:solidFill>
            <a:srgbClr val="FF00FF">
              <a:alpha val="50999"/>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 name="Text Box 6"/>
          <p:cNvSpPr txBox="1">
            <a:spLocks noChangeArrowheads="1"/>
          </p:cNvSpPr>
          <p:nvPr/>
        </p:nvSpPr>
        <p:spPr bwMode="auto">
          <a:xfrm>
            <a:off x="4648200" y="5029200"/>
            <a:ext cx="220980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US" sz="2400" b="1" i="1">
                <a:latin typeface="Arial" charset="0"/>
                <a:cs typeface="Arial" charset="0"/>
              </a:rPr>
              <a:t>Common Vision/Values</a:t>
            </a:r>
          </a:p>
        </p:txBody>
      </p:sp>
      <p:sp>
        <p:nvSpPr>
          <p:cNvPr id="9" name="Text Box 7"/>
          <p:cNvSpPr txBox="1">
            <a:spLocks noChangeArrowheads="1"/>
          </p:cNvSpPr>
          <p:nvPr/>
        </p:nvSpPr>
        <p:spPr bwMode="auto">
          <a:xfrm>
            <a:off x="3429000" y="2133600"/>
            <a:ext cx="175260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US" sz="2400" b="1" i="1" dirty="0">
                <a:latin typeface="Arial" charset="0"/>
                <a:cs typeface="Arial" charset="0"/>
              </a:rPr>
              <a:t>Common Language</a:t>
            </a:r>
          </a:p>
        </p:txBody>
      </p:sp>
      <p:sp>
        <p:nvSpPr>
          <p:cNvPr id="10" name="Text Box 8"/>
          <p:cNvSpPr txBox="1">
            <a:spLocks noChangeArrowheads="1"/>
          </p:cNvSpPr>
          <p:nvPr/>
        </p:nvSpPr>
        <p:spPr bwMode="auto">
          <a:xfrm>
            <a:off x="1524000" y="4953000"/>
            <a:ext cx="190500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US" sz="2400" b="1" i="1">
                <a:latin typeface="Arial" charset="0"/>
                <a:cs typeface="Arial" charset="0"/>
              </a:rPr>
              <a:t>Common Experience</a:t>
            </a:r>
          </a:p>
        </p:txBody>
      </p:sp>
      <p:sp>
        <p:nvSpPr>
          <p:cNvPr id="11" name="Text Box 9"/>
          <p:cNvSpPr txBox="1">
            <a:spLocks noChangeArrowheads="1"/>
          </p:cNvSpPr>
          <p:nvPr/>
        </p:nvSpPr>
        <p:spPr bwMode="auto">
          <a:xfrm>
            <a:off x="2857500" y="3825875"/>
            <a:ext cx="2819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US" sz="2400" b="1" i="1">
                <a:latin typeface="Arial" charset="0"/>
                <a:cs typeface="Arial" charset="0"/>
              </a:rPr>
              <a:t>MEMBERSHIP</a:t>
            </a:r>
          </a:p>
        </p:txBody>
      </p:sp>
      <p:sp>
        <p:nvSpPr>
          <p:cNvPr id="2" name="TextBox 1"/>
          <p:cNvSpPr txBox="1"/>
          <p:nvPr/>
        </p:nvSpPr>
        <p:spPr>
          <a:xfrm>
            <a:off x="7543800" y="6096000"/>
            <a:ext cx="1111915" cy="538609"/>
          </a:xfrm>
          <a:prstGeom prst="rect">
            <a:avLst/>
          </a:prstGeom>
          <a:noFill/>
        </p:spPr>
        <p:txBody>
          <a:bodyPr wrap="none" rtlCol="0">
            <a:spAutoFit/>
          </a:bodyPr>
          <a:lstStyle/>
          <a:p>
            <a:r>
              <a:rPr lang="en-US" sz="1100" dirty="0" smtClean="0"/>
              <a:t> </a:t>
            </a:r>
            <a:r>
              <a:rPr lang="en-US" sz="1100" dirty="0"/>
              <a:t>www.pbis.org</a:t>
            </a:r>
          </a:p>
          <a:p>
            <a:endParaRPr lang="en-US" dirty="0"/>
          </a:p>
        </p:txBody>
      </p:sp>
    </p:spTree>
    <p:extLst>
      <p:ext uri="{BB962C8B-B14F-4D97-AF65-F5344CB8AC3E}">
        <p14:creationId xmlns:p14="http://schemas.microsoft.com/office/powerpoint/2010/main" xmlns="" val="94099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Oval 2"/>
          <p:cNvSpPr>
            <a:spLocks noChangeArrowheads="1"/>
          </p:cNvSpPr>
          <p:nvPr/>
        </p:nvSpPr>
        <p:spPr bwMode="auto">
          <a:xfrm>
            <a:off x="3352800" y="3292475"/>
            <a:ext cx="2362200" cy="2209800"/>
          </a:xfrm>
          <a:prstGeom prst="ellipse">
            <a:avLst/>
          </a:prstGeom>
          <a:noFill/>
          <a:ln w="63500">
            <a:solidFill>
              <a:srgbClr val="99CC00"/>
            </a:solidFill>
            <a:round/>
            <a:headEnd/>
            <a:tailEnd/>
          </a:ln>
          <a:effectLst/>
        </p:spPr>
        <p:txBody>
          <a:bodyPr wrap="none" anchor="ctr">
            <a:prstTxWarp prst="textNoShape">
              <a:avLst/>
            </a:prstTxWarp>
          </a:bodyPr>
          <a:lstStyle/>
          <a:p>
            <a:pPr algn="ctr"/>
            <a:endParaRPr lang="en-US"/>
          </a:p>
        </p:txBody>
      </p:sp>
      <p:sp>
        <p:nvSpPr>
          <p:cNvPr id="62467" name="Oval 3"/>
          <p:cNvSpPr>
            <a:spLocks noChangeArrowheads="1"/>
          </p:cNvSpPr>
          <p:nvPr/>
        </p:nvSpPr>
        <p:spPr bwMode="auto">
          <a:xfrm>
            <a:off x="4038600" y="2149475"/>
            <a:ext cx="2286000" cy="2209800"/>
          </a:xfrm>
          <a:prstGeom prst="ellipse">
            <a:avLst/>
          </a:prstGeom>
          <a:noFill/>
          <a:ln w="63500">
            <a:solidFill>
              <a:srgbClr val="FF99CC"/>
            </a:solidFill>
            <a:round/>
            <a:headEnd/>
            <a:tailEnd/>
          </a:ln>
          <a:effectLst/>
        </p:spPr>
        <p:txBody>
          <a:bodyPr wrap="none" anchor="ctr">
            <a:prstTxWarp prst="textNoShape">
              <a:avLst/>
            </a:prstTxWarp>
          </a:bodyPr>
          <a:lstStyle/>
          <a:p>
            <a:endParaRPr lang="en-US"/>
          </a:p>
        </p:txBody>
      </p:sp>
      <p:sp>
        <p:nvSpPr>
          <p:cNvPr id="62468" name="Oval 4"/>
          <p:cNvSpPr>
            <a:spLocks noChangeArrowheads="1"/>
          </p:cNvSpPr>
          <p:nvPr/>
        </p:nvSpPr>
        <p:spPr bwMode="auto">
          <a:xfrm>
            <a:off x="2438400" y="1371600"/>
            <a:ext cx="4267200" cy="4511675"/>
          </a:xfrm>
          <a:prstGeom prst="ellipse">
            <a:avLst/>
          </a:prstGeom>
          <a:noFill/>
          <a:ln w="63500">
            <a:solidFill>
              <a:srgbClr val="333399"/>
            </a:solidFill>
            <a:round/>
            <a:headEnd/>
            <a:tailEnd/>
          </a:ln>
          <a:effectLst/>
        </p:spPr>
        <p:txBody>
          <a:bodyPr wrap="none" anchor="ctr">
            <a:prstTxWarp prst="textNoShape">
              <a:avLst/>
            </a:prstTxWarp>
          </a:bodyPr>
          <a:lstStyle/>
          <a:p>
            <a:endParaRPr lang="en-US"/>
          </a:p>
        </p:txBody>
      </p:sp>
      <p:sp>
        <p:nvSpPr>
          <p:cNvPr id="62469" name="Oval 5"/>
          <p:cNvSpPr>
            <a:spLocks noChangeArrowheads="1"/>
          </p:cNvSpPr>
          <p:nvPr/>
        </p:nvSpPr>
        <p:spPr bwMode="auto">
          <a:xfrm>
            <a:off x="2743200" y="2149475"/>
            <a:ext cx="2209800" cy="2209800"/>
          </a:xfrm>
          <a:prstGeom prst="ellipse">
            <a:avLst/>
          </a:prstGeom>
          <a:noFill/>
          <a:ln w="63500">
            <a:solidFill>
              <a:srgbClr val="00FFCC"/>
            </a:solidFill>
            <a:round/>
            <a:headEnd/>
            <a:tailEnd/>
          </a:ln>
          <a:effectLst/>
        </p:spPr>
        <p:txBody>
          <a:bodyPr wrap="none" anchor="ctr">
            <a:prstTxWarp prst="textNoShape">
              <a:avLst/>
            </a:prstTxWarp>
          </a:bodyPr>
          <a:lstStyle/>
          <a:p>
            <a:endParaRPr lang="en-US"/>
          </a:p>
        </p:txBody>
      </p:sp>
      <p:sp>
        <p:nvSpPr>
          <p:cNvPr id="62470" name="Text Box 6"/>
          <p:cNvSpPr txBox="1">
            <a:spLocks noChangeArrowheads="1"/>
          </p:cNvSpPr>
          <p:nvPr/>
        </p:nvSpPr>
        <p:spPr bwMode="auto">
          <a:xfrm rot="-3258865">
            <a:off x="2989129" y="2933185"/>
            <a:ext cx="1032141" cy="369332"/>
          </a:xfrm>
          <a:prstGeom prst="rect">
            <a:avLst/>
          </a:prstGeom>
          <a:noFill/>
          <a:ln w="9525">
            <a:noFill/>
            <a:miter lim="800000"/>
            <a:headEnd/>
            <a:tailEnd/>
          </a:ln>
          <a:effectLst/>
        </p:spPr>
        <p:txBody>
          <a:bodyPr wrap="none">
            <a:prstTxWarp prst="textNoShape">
              <a:avLst/>
            </a:prstTxWarp>
            <a:spAutoFit/>
          </a:bodyPr>
          <a:lstStyle/>
          <a:p>
            <a:r>
              <a:rPr lang="en-US"/>
              <a:t>SYSTEMS</a:t>
            </a:r>
          </a:p>
        </p:txBody>
      </p:sp>
      <p:sp>
        <p:nvSpPr>
          <p:cNvPr id="62471" name="Text Box 7"/>
          <p:cNvSpPr txBox="1">
            <a:spLocks noChangeArrowheads="1"/>
          </p:cNvSpPr>
          <p:nvPr/>
        </p:nvSpPr>
        <p:spPr bwMode="auto">
          <a:xfrm>
            <a:off x="3956234" y="4594225"/>
            <a:ext cx="1197764" cy="369332"/>
          </a:xfrm>
          <a:prstGeom prst="rect">
            <a:avLst/>
          </a:prstGeom>
          <a:noFill/>
          <a:ln w="9525">
            <a:noFill/>
            <a:miter lim="800000"/>
            <a:headEnd/>
            <a:tailEnd/>
          </a:ln>
          <a:effectLst/>
        </p:spPr>
        <p:txBody>
          <a:bodyPr wrap="none">
            <a:prstTxWarp prst="textNoShape">
              <a:avLst/>
            </a:prstTxWarp>
            <a:spAutoFit/>
          </a:bodyPr>
          <a:lstStyle/>
          <a:p>
            <a:r>
              <a:rPr lang="en-US" dirty="0"/>
              <a:t>PRACTICES</a:t>
            </a:r>
          </a:p>
        </p:txBody>
      </p:sp>
      <p:sp>
        <p:nvSpPr>
          <p:cNvPr id="62472" name="Text Box 8"/>
          <p:cNvSpPr txBox="1">
            <a:spLocks noChangeArrowheads="1"/>
          </p:cNvSpPr>
          <p:nvPr/>
        </p:nvSpPr>
        <p:spPr bwMode="auto">
          <a:xfrm rot="2905354">
            <a:off x="5152978" y="2866509"/>
            <a:ext cx="666844" cy="369332"/>
          </a:xfrm>
          <a:prstGeom prst="rect">
            <a:avLst/>
          </a:prstGeom>
          <a:noFill/>
          <a:ln w="9525">
            <a:noFill/>
            <a:miter lim="800000"/>
            <a:headEnd/>
            <a:tailEnd/>
          </a:ln>
          <a:effectLst/>
        </p:spPr>
        <p:txBody>
          <a:bodyPr wrap="none">
            <a:prstTxWarp prst="textNoShape">
              <a:avLst/>
            </a:prstTxWarp>
            <a:spAutoFit/>
          </a:bodyPr>
          <a:lstStyle/>
          <a:p>
            <a:r>
              <a:rPr lang="en-US"/>
              <a:t>DATA</a:t>
            </a:r>
          </a:p>
        </p:txBody>
      </p:sp>
      <p:sp>
        <p:nvSpPr>
          <p:cNvPr id="62473" name="Text Box 9"/>
          <p:cNvSpPr txBox="1">
            <a:spLocks noChangeArrowheads="1"/>
          </p:cNvSpPr>
          <p:nvPr/>
        </p:nvSpPr>
        <p:spPr bwMode="auto">
          <a:xfrm>
            <a:off x="533345" y="2819400"/>
            <a:ext cx="1489185" cy="646331"/>
          </a:xfrm>
          <a:prstGeom prst="rect">
            <a:avLst/>
          </a:prstGeom>
          <a:noFill/>
          <a:ln w="9525">
            <a:noFill/>
            <a:miter lim="800000"/>
            <a:headEnd/>
            <a:tailEnd/>
          </a:ln>
          <a:effectLst/>
        </p:spPr>
        <p:txBody>
          <a:bodyPr wrap="none">
            <a:prstTxWarp prst="textNoShape">
              <a:avLst/>
            </a:prstTxWarp>
            <a:spAutoFit/>
          </a:bodyPr>
          <a:lstStyle/>
          <a:p>
            <a:pPr algn="ctr"/>
            <a:r>
              <a:rPr lang="en-US"/>
              <a:t>Supporting</a:t>
            </a:r>
          </a:p>
          <a:p>
            <a:pPr algn="ctr"/>
            <a:r>
              <a:rPr lang="en-US"/>
              <a:t>Staff Behavior</a:t>
            </a:r>
          </a:p>
        </p:txBody>
      </p:sp>
      <p:sp>
        <p:nvSpPr>
          <p:cNvPr id="62474" name="Text Box 10"/>
          <p:cNvSpPr txBox="1">
            <a:spLocks noChangeArrowheads="1"/>
          </p:cNvSpPr>
          <p:nvPr/>
        </p:nvSpPr>
        <p:spPr bwMode="auto">
          <a:xfrm>
            <a:off x="7157608" y="2667000"/>
            <a:ext cx="1215297" cy="923330"/>
          </a:xfrm>
          <a:prstGeom prst="rect">
            <a:avLst/>
          </a:prstGeom>
          <a:noFill/>
          <a:ln w="9525">
            <a:noFill/>
            <a:miter lim="800000"/>
            <a:headEnd/>
            <a:tailEnd/>
          </a:ln>
          <a:effectLst/>
        </p:spPr>
        <p:txBody>
          <a:bodyPr wrap="none">
            <a:prstTxWarp prst="textNoShape">
              <a:avLst/>
            </a:prstTxWarp>
            <a:spAutoFit/>
          </a:bodyPr>
          <a:lstStyle/>
          <a:p>
            <a:pPr algn="ctr"/>
            <a:r>
              <a:rPr lang="en-US"/>
              <a:t>Supporting</a:t>
            </a:r>
          </a:p>
          <a:p>
            <a:pPr algn="ctr"/>
            <a:r>
              <a:rPr lang="en-US"/>
              <a:t>Decision</a:t>
            </a:r>
          </a:p>
          <a:p>
            <a:pPr algn="ctr"/>
            <a:r>
              <a:rPr lang="en-US"/>
              <a:t>Making</a:t>
            </a:r>
          </a:p>
        </p:txBody>
      </p:sp>
      <p:sp>
        <p:nvSpPr>
          <p:cNvPr id="62475" name="Text Box 11"/>
          <p:cNvSpPr txBox="1">
            <a:spLocks noChangeArrowheads="1"/>
          </p:cNvSpPr>
          <p:nvPr/>
        </p:nvSpPr>
        <p:spPr bwMode="auto">
          <a:xfrm>
            <a:off x="3638477" y="5883275"/>
            <a:ext cx="1801958" cy="646331"/>
          </a:xfrm>
          <a:prstGeom prst="rect">
            <a:avLst/>
          </a:prstGeom>
          <a:noFill/>
          <a:ln w="9525">
            <a:noFill/>
            <a:miter lim="800000"/>
            <a:headEnd/>
            <a:tailEnd/>
          </a:ln>
          <a:effectLst/>
        </p:spPr>
        <p:txBody>
          <a:bodyPr wrap="none">
            <a:prstTxWarp prst="textNoShape">
              <a:avLst/>
            </a:prstTxWarp>
            <a:spAutoFit/>
          </a:bodyPr>
          <a:lstStyle/>
          <a:p>
            <a:pPr algn="ctr"/>
            <a:r>
              <a:rPr lang="en-US"/>
              <a:t>Supporting</a:t>
            </a:r>
          </a:p>
          <a:p>
            <a:pPr algn="ctr"/>
            <a:r>
              <a:rPr lang="en-US"/>
              <a:t>Student Behavior</a:t>
            </a:r>
          </a:p>
        </p:txBody>
      </p:sp>
      <p:sp>
        <p:nvSpPr>
          <p:cNvPr id="62476" name="Text Box 12"/>
          <p:cNvSpPr txBox="1">
            <a:spLocks noChangeArrowheads="1"/>
          </p:cNvSpPr>
          <p:nvPr/>
        </p:nvSpPr>
        <p:spPr bwMode="auto">
          <a:xfrm>
            <a:off x="228600" y="381000"/>
            <a:ext cx="2362200" cy="2062103"/>
          </a:xfrm>
          <a:prstGeom prst="rect">
            <a:avLst/>
          </a:prstGeom>
          <a:noFill/>
          <a:ln w="9525">
            <a:solidFill>
              <a:schemeClr val="tx1"/>
            </a:solidFill>
            <a:miter lim="800000"/>
            <a:headEnd/>
            <a:tailEnd/>
          </a:ln>
          <a:effectLst/>
        </p:spPr>
        <p:txBody>
          <a:bodyPr wrap="square">
            <a:prstTxWarp prst="textNoShape">
              <a:avLst/>
            </a:prstTxWarp>
            <a:spAutoFit/>
          </a:bodyPr>
          <a:lstStyle/>
          <a:p>
            <a:pPr algn="ctr"/>
            <a:r>
              <a:rPr lang="en-US" sz="3200" dirty="0" smtClean="0"/>
              <a:t>What does SW-PBIS</a:t>
            </a:r>
          </a:p>
          <a:p>
            <a:pPr algn="ctr"/>
            <a:r>
              <a:rPr lang="en-US" sz="3200" dirty="0" smtClean="0"/>
              <a:t>Emphasize?</a:t>
            </a:r>
            <a:endParaRPr lang="en-US" sz="3200" dirty="0"/>
          </a:p>
        </p:txBody>
      </p:sp>
      <p:sp>
        <p:nvSpPr>
          <p:cNvPr id="62477" name="Text Box 13"/>
          <p:cNvSpPr txBox="1">
            <a:spLocks noChangeArrowheads="1"/>
          </p:cNvSpPr>
          <p:nvPr/>
        </p:nvSpPr>
        <p:spPr bwMode="auto">
          <a:xfrm>
            <a:off x="3831618" y="1600200"/>
            <a:ext cx="1281120" cy="369332"/>
          </a:xfrm>
          <a:prstGeom prst="rect">
            <a:avLst/>
          </a:prstGeom>
          <a:noFill/>
          <a:ln w="9525">
            <a:noFill/>
            <a:miter lim="800000"/>
            <a:headEnd/>
            <a:tailEnd/>
          </a:ln>
          <a:effectLst/>
        </p:spPr>
        <p:txBody>
          <a:bodyPr wrap="none">
            <a:prstTxWarp prst="textNoShape">
              <a:avLst/>
            </a:prstTxWarp>
            <a:spAutoFit/>
          </a:bodyPr>
          <a:lstStyle/>
          <a:p>
            <a:r>
              <a:rPr lang="en-US" dirty="0"/>
              <a:t>OUTCOMES</a:t>
            </a:r>
          </a:p>
        </p:txBody>
      </p:sp>
      <p:sp>
        <p:nvSpPr>
          <p:cNvPr id="62478" name="Text Box 14"/>
          <p:cNvSpPr txBox="1">
            <a:spLocks noChangeArrowheads="1"/>
          </p:cNvSpPr>
          <p:nvPr/>
        </p:nvSpPr>
        <p:spPr bwMode="auto">
          <a:xfrm>
            <a:off x="3458455" y="228600"/>
            <a:ext cx="2379490" cy="646331"/>
          </a:xfrm>
          <a:prstGeom prst="rect">
            <a:avLst/>
          </a:prstGeom>
          <a:noFill/>
          <a:ln w="9525">
            <a:noFill/>
            <a:miter lim="800000"/>
            <a:headEnd/>
            <a:tailEnd/>
          </a:ln>
          <a:effectLst/>
        </p:spPr>
        <p:txBody>
          <a:bodyPr wrap="none">
            <a:prstTxWarp prst="textNoShape">
              <a:avLst/>
            </a:prstTxWarp>
            <a:spAutoFit/>
          </a:bodyPr>
          <a:lstStyle/>
          <a:p>
            <a:pPr algn="ctr"/>
            <a:r>
              <a:rPr lang="en-US"/>
              <a:t>Social Competence &amp;</a:t>
            </a:r>
          </a:p>
          <a:p>
            <a:pPr algn="ctr"/>
            <a:r>
              <a:rPr lang="en-US"/>
              <a:t>Academic Achievement</a:t>
            </a:r>
          </a:p>
        </p:txBody>
      </p:sp>
      <p:sp>
        <p:nvSpPr>
          <p:cNvPr id="16" name="Subtitle 2"/>
          <p:cNvSpPr txBox="1">
            <a:spLocks/>
          </p:cNvSpPr>
          <p:nvPr/>
        </p:nvSpPr>
        <p:spPr>
          <a:xfrm>
            <a:off x="7696200" y="6477000"/>
            <a:ext cx="1066800" cy="152400"/>
          </a:xfrm>
          <a:prstGeom prst="rect">
            <a:avLst/>
          </a:prstGeom>
        </p:spPr>
        <p:txBody>
          <a:bodyPr tIns="0">
            <a:normAutofit lnSpcReduction="10000"/>
          </a:bodyPr>
          <a:lstStyle/>
          <a:p>
            <a:pPr marL="27432" marR="0" lvl="0" indent="0" algn="l" defTabSz="914400" rtl="0" eaLnBrk="1" fontAlgn="auto" latinLnBrk="0" hangingPunct="1">
              <a:lnSpc>
                <a:spcPct val="80000"/>
              </a:lnSpc>
              <a:spcBef>
                <a:spcPts val="600"/>
              </a:spcBef>
              <a:spcAft>
                <a:spcPts val="0"/>
              </a:spcAft>
              <a:buClr>
                <a:schemeClr val="tx2"/>
              </a:buClr>
              <a:buSzPct val="80000"/>
              <a:buFont typeface="Wingdings 2"/>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31" charset="0"/>
                <a:ea typeface="+mn-ea"/>
                <a:cs typeface="+mn-cs"/>
              </a:rPr>
              <a:t>www.pbis.org</a:t>
            </a: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50320793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0" y="334963"/>
            <a:ext cx="8374063" cy="442912"/>
          </a:xfrm>
        </p:spPr>
        <p:txBody>
          <a:bodyPr>
            <a:normAutofit fontScale="90000"/>
          </a:bodyPr>
          <a:lstStyle/>
          <a:p>
            <a:pPr eaLnBrk="1" hangingPunct="1"/>
            <a:r>
              <a:rPr lang="en-US" sz="4000" dirty="0">
                <a:latin typeface="Arial" pitchFamily="29" charset="0"/>
                <a:ea typeface="MS PGothic" pitchFamily="34" charset="-128"/>
                <a:cs typeface="MS PGothic" pitchFamily="34" charset="-128"/>
              </a:rPr>
              <a:t>Stages of Implementation</a:t>
            </a:r>
          </a:p>
        </p:txBody>
      </p:sp>
      <p:sp>
        <p:nvSpPr>
          <p:cNvPr id="58370" name="Rectangle 2"/>
          <p:cNvSpPr>
            <a:spLocks noChangeArrowheads="1"/>
          </p:cNvSpPr>
          <p:nvPr/>
        </p:nvSpPr>
        <p:spPr bwMode="auto">
          <a:xfrm>
            <a:off x="50800" y="1233488"/>
            <a:ext cx="1809750" cy="2576512"/>
          </a:xfrm>
          <a:prstGeom prst="rect">
            <a:avLst/>
          </a:prstGeom>
          <a:solidFill>
            <a:srgbClr val="FF0000"/>
          </a:solidFill>
          <a:ln w="15875">
            <a:solidFill>
              <a:schemeClr val="tx1"/>
            </a:solidFill>
            <a:round/>
            <a:headEnd/>
            <a:tailEnd/>
          </a:ln>
        </p:spPr>
        <p:txBody>
          <a:bodyPr>
            <a:prstTxWarp prst="textNoShape">
              <a:avLst/>
            </a:prstTxWarp>
          </a:bodyPr>
          <a:lstStyle/>
          <a:p>
            <a:pPr algn="ctr"/>
            <a:r>
              <a:rPr lang="en-US" dirty="0">
                <a:ea typeface="Arial" pitchFamily="29" charset="0"/>
                <a:cs typeface="Arial" pitchFamily="29" charset="0"/>
              </a:rPr>
              <a:t>Exploration</a:t>
            </a:r>
            <a:r>
              <a:rPr lang="en-US" dirty="0" smtClean="0">
                <a:ea typeface="Arial" pitchFamily="29" charset="0"/>
                <a:cs typeface="Arial" pitchFamily="29" charset="0"/>
              </a:rPr>
              <a:t>/ Adoption</a:t>
            </a:r>
            <a:endParaRPr lang="en-US" dirty="0">
              <a:ea typeface="Arial" pitchFamily="29" charset="0"/>
              <a:cs typeface="Arial" pitchFamily="29" charset="0"/>
            </a:endParaRPr>
          </a:p>
        </p:txBody>
      </p:sp>
      <p:sp>
        <p:nvSpPr>
          <p:cNvPr id="58371" name="Rectangle 3"/>
          <p:cNvSpPr>
            <a:spLocks noChangeArrowheads="1"/>
          </p:cNvSpPr>
          <p:nvPr/>
        </p:nvSpPr>
        <p:spPr bwMode="auto">
          <a:xfrm>
            <a:off x="1857375" y="1641475"/>
            <a:ext cx="1808163" cy="2576513"/>
          </a:xfrm>
          <a:prstGeom prst="rect">
            <a:avLst/>
          </a:prstGeom>
          <a:solidFill>
            <a:srgbClr val="FF6600"/>
          </a:solidFill>
          <a:ln w="15875">
            <a:solidFill>
              <a:schemeClr val="tx1"/>
            </a:solidFill>
            <a:round/>
            <a:headEnd/>
            <a:tailEnd/>
          </a:ln>
        </p:spPr>
        <p:txBody>
          <a:bodyPr>
            <a:prstTxWarp prst="textNoShape">
              <a:avLst/>
            </a:prstTxWarp>
          </a:bodyPr>
          <a:lstStyle/>
          <a:p>
            <a:pPr algn="ctr"/>
            <a:r>
              <a:rPr lang="en-US">
                <a:ea typeface="Arial" pitchFamily="29" charset="0"/>
                <a:cs typeface="Arial" pitchFamily="29" charset="0"/>
              </a:rPr>
              <a:t>Installation</a:t>
            </a:r>
          </a:p>
        </p:txBody>
      </p:sp>
      <p:sp>
        <p:nvSpPr>
          <p:cNvPr id="58372" name="Rectangle 4"/>
          <p:cNvSpPr>
            <a:spLocks noChangeArrowheads="1"/>
          </p:cNvSpPr>
          <p:nvPr/>
        </p:nvSpPr>
        <p:spPr bwMode="auto">
          <a:xfrm>
            <a:off x="3665538" y="1928813"/>
            <a:ext cx="1809750" cy="2576512"/>
          </a:xfrm>
          <a:prstGeom prst="rect">
            <a:avLst/>
          </a:prstGeom>
          <a:solidFill>
            <a:srgbClr val="FFFF00"/>
          </a:solidFill>
          <a:ln w="15875">
            <a:solidFill>
              <a:schemeClr val="tx1"/>
            </a:solidFill>
            <a:round/>
            <a:headEnd/>
            <a:tailEnd/>
          </a:ln>
        </p:spPr>
        <p:txBody>
          <a:bodyPr>
            <a:prstTxWarp prst="textNoShape">
              <a:avLst/>
            </a:prstTxWarp>
          </a:bodyPr>
          <a:lstStyle/>
          <a:p>
            <a:pPr algn="ctr"/>
            <a:r>
              <a:rPr lang="en-US">
                <a:ea typeface="Arial" pitchFamily="29" charset="0"/>
                <a:cs typeface="Arial" pitchFamily="29" charset="0"/>
              </a:rPr>
              <a:t>Initial Implementation</a:t>
            </a:r>
          </a:p>
        </p:txBody>
      </p:sp>
      <p:sp>
        <p:nvSpPr>
          <p:cNvPr id="58373" name="Rectangle 5"/>
          <p:cNvSpPr>
            <a:spLocks noChangeArrowheads="1"/>
          </p:cNvSpPr>
          <p:nvPr/>
        </p:nvSpPr>
        <p:spPr bwMode="auto">
          <a:xfrm>
            <a:off x="5472113" y="2300288"/>
            <a:ext cx="1808162" cy="2576512"/>
          </a:xfrm>
          <a:prstGeom prst="rect">
            <a:avLst/>
          </a:prstGeom>
          <a:solidFill>
            <a:srgbClr val="00FF00"/>
          </a:solidFill>
          <a:ln w="15875">
            <a:solidFill>
              <a:schemeClr val="tx1"/>
            </a:solidFill>
            <a:round/>
            <a:headEnd/>
            <a:tailEnd/>
          </a:ln>
        </p:spPr>
        <p:txBody>
          <a:bodyPr>
            <a:prstTxWarp prst="textNoShape">
              <a:avLst/>
            </a:prstTxWarp>
          </a:bodyPr>
          <a:lstStyle/>
          <a:p>
            <a:pPr algn="ctr"/>
            <a:r>
              <a:rPr lang="en-US" dirty="0" smtClean="0">
                <a:ea typeface="Arial" pitchFamily="29" charset="0"/>
                <a:cs typeface="Arial" pitchFamily="29" charset="0"/>
              </a:rPr>
              <a:t>Full Implementation</a:t>
            </a:r>
            <a:endParaRPr lang="en-US" dirty="0">
              <a:ea typeface="Arial" pitchFamily="29" charset="0"/>
              <a:cs typeface="Arial" pitchFamily="29" charset="0"/>
            </a:endParaRPr>
          </a:p>
        </p:txBody>
      </p:sp>
      <p:sp>
        <p:nvSpPr>
          <p:cNvPr id="58374" name="Rectangle 6"/>
          <p:cNvSpPr>
            <a:spLocks noChangeArrowheads="1"/>
          </p:cNvSpPr>
          <p:nvPr/>
        </p:nvSpPr>
        <p:spPr bwMode="auto">
          <a:xfrm>
            <a:off x="7286625" y="2695575"/>
            <a:ext cx="1809750" cy="2576513"/>
          </a:xfrm>
          <a:prstGeom prst="rect">
            <a:avLst/>
          </a:prstGeom>
          <a:solidFill>
            <a:srgbClr val="00FFFF"/>
          </a:solidFill>
          <a:ln w="15875">
            <a:solidFill>
              <a:schemeClr val="tx1"/>
            </a:solidFill>
            <a:round/>
            <a:headEnd/>
            <a:tailEnd/>
          </a:ln>
        </p:spPr>
        <p:txBody>
          <a:bodyPr>
            <a:prstTxWarp prst="textNoShape">
              <a:avLst/>
            </a:prstTxWarp>
          </a:bodyPr>
          <a:lstStyle/>
          <a:p>
            <a:pPr algn="ctr"/>
            <a:r>
              <a:rPr lang="en-US" dirty="0" smtClean="0">
                <a:ea typeface="Arial" pitchFamily="29" charset="0"/>
                <a:cs typeface="Arial" pitchFamily="29" charset="0"/>
              </a:rPr>
              <a:t>Innovation and Sustainability </a:t>
            </a:r>
            <a:endParaRPr lang="en-US" dirty="0">
              <a:ea typeface="Arial" pitchFamily="29" charset="0"/>
              <a:cs typeface="Arial" pitchFamily="29" charset="0"/>
            </a:endParaRPr>
          </a:p>
        </p:txBody>
      </p:sp>
      <p:sp>
        <p:nvSpPr>
          <p:cNvPr id="58375" name="TextBox 27"/>
          <p:cNvSpPr txBox="1">
            <a:spLocks noChangeArrowheads="1"/>
          </p:cNvSpPr>
          <p:nvPr/>
        </p:nvSpPr>
        <p:spPr bwMode="auto">
          <a:xfrm>
            <a:off x="1901825" y="2433638"/>
            <a:ext cx="1736725" cy="1200150"/>
          </a:xfrm>
          <a:prstGeom prst="rect">
            <a:avLst/>
          </a:prstGeom>
          <a:solidFill>
            <a:schemeClr val="accent6">
              <a:lumMod val="60000"/>
              <a:lumOff val="40000"/>
            </a:schemeClr>
          </a:solidFill>
          <a:ln w="9525">
            <a:solidFill>
              <a:schemeClr val="tx1"/>
            </a:solidFill>
            <a:miter lim="800000"/>
            <a:headEnd/>
            <a:tailEnd/>
          </a:ln>
        </p:spPr>
        <p:txBody>
          <a:bodyPr>
            <a:prstTxWarp prst="textNoShape">
              <a:avLst/>
            </a:prstTxWarp>
            <a:spAutoFit/>
          </a:bodyPr>
          <a:lstStyle/>
          <a:p>
            <a:pPr algn="ctr"/>
            <a:r>
              <a:rPr lang="en-US" dirty="0">
                <a:latin typeface="Arial" pitchFamily="29" charset="0"/>
                <a:ea typeface="MS PGothic" pitchFamily="34" charset="-128"/>
                <a:cs typeface="MS PGothic" pitchFamily="34" charset="-128"/>
              </a:rPr>
              <a:t>Establish Leadership Teams, Set Up Data Systems</a:t>
            </a:r>
          </a:p>
        </p:txBody>
      </p:sp>
      <p:sp>
        <p:nvSpPr>
          <p:cNvPr id="58376" name="TextBox 28"/>
          <p:cNvSpPr txBox="1">
            <a:spLocks noChangeArrowheads="1"/>
          </p:cNvSpPr>
          <p:nvPr/>
        </p:nvSpPr>
        <p:spPr bwMode="auto">
          <a:xfrm>
            <a:off x="71438" y="2027238"/>
            <a:ext cx="1738312" cy="646112"/>
          </a:xfrm>
          <a:prstGeom prst="rect">
            <a:avLst/>
          </a:prstGeom>
          <a:solidFill>
            <a:srgbClr val="FF0000"/>
          </a:solidFill>
          <a:ln w="9525">
            <a:solidFill>
              <a:schemeClr val="tx1"/>
            </a:solidFill>
            <a:miter lim="800000"/>
            <a:headEnd/>
            <a:tailEnd/>
          </a:ln>
        </p:spPr>
        <p:txBody>
          <a:bodyPr>
            <a:prstTxWarp prst="textNoShape">
              <a:avLst/>
            </a:prstTxWarp>
            <a:spAutoFit/>
          </a:bodyPr>
          <a:lstStyle/>
          <a:p>
            <a:pPr algn="ctr"/>
            <a:r>
              <a:rPr lang="en-US" dirty="0">
                <a:latin typeface="Arial" pitchFamily="29" charset="0"/>
                <a:ea typeface="MS PGothic" pitchFamily="34" charset="-128"/>
                <a:cs typeface="MS PGothic" pitchFamily="34" charset="-128"/>
              </a:rPr>
              <a:t>Development Commitment</a:t>
            </a:r>
          </a:p>
        </p:txBody>
      </p:sp>
      <p:sp>
        <p:nvSpPr>
          <p:cNvPr id="58377" name="TextBox 29"/>
          <p:cNvSpPr txBox="1">
            <a:spLocks noChangeArrowheads="1"/>
          </p:cNvSpPr>
          <p:nvPr/>
        </p:nvSpPr>
        <p:spPr bwMode="auto">
          <a:xfrm>
            <a:off x="3722688" y="2720975"/>
            <a:ext cx="1736725" cy="1200150"/>
          </a:xfrm>
          <a:prstGeom prst="rect">
            <a:avLst/>
          </a:prstGeom>
          <a:solidFill>
            <a:srgbClr val="FFFF00"/>
          </a:solidFill>
          <a:ln w="9525">
            <a:solidFill>
              <a:schemeClr val="tx1"/>
            </a:solidFill>
            <a:miter lim="800000"/>
            <a:headEnd/>
            <a:tailEnd/>
          </a:ln>
        </p:spPr>
        <p:txBody>
          <a:bodyPr>
            <a:prstTxWarp prst="textNoShape">
              <a:avLst/>
            </a:prstTxWarp>
            <a:spAutoFit/>
          </a:bodyPr>
          <a:lstStyle/>
          <a:p>
            <a:pPr algn="ctr"/>
            <a:r>
              <a:rPr lang="en-US" dirty="0">
                <a:latin typeface="Arial" pitchFamily="29" charset="0"/>
                <a:ea typeface="MS PGothic" pitchFamily="34" charset="-128"/>
                <a:cs typeface="MS PGothic" pitchFamily="34" charset="-128"/>
              </a:rPr>
              <a:t>Provide Significant Support to Implementers</a:t>
            </a:r>
          </a:p>
        </p:txBody>
      </p:sp>
      <p:sp>
        <p:nvSpPr>
          <p:cNvPr id="58378" name="TextBox 30"/>
          <p:cNvSpPr txBox="1">
            <a:spLocks noChangeArrowheads="1"/>
          </p:cNvSpPr>
          <p:nvPr/>
        </p:nvSpPr>
        <p:spPr bwMode="auto">
          <a:xfrm>
            <a:off x="5516563" y="3092450"/>
            <a:ext cx="1736725" cy="1200150"/>
          </a:xfrm>
          <a:prstGeom prst="rect">
            <a:avLst/>
          </a:prstGeom>
          <a:solidFill>
            <a:schemeClr val="bg2">
              <a:lumMod val="60000"/>
              <a:lumOff val="40000"/>
            </a:schemeClr>
          </a:solidFill>
          <a:ln w="9525">
            <a:solidFill>
              <a:schemeClr val="tx1"/>
            </a:solidFill>
            <a:miter lim="800000"/>
            <a:headEnd/>
            <a:tailEnd/>
          </a:ln>
        </p:spPr>
        <p:txBody>
          <a:bodyPr>
            <a:prstTxWarp prst="textNoShape">
              <a:avLst/>
            </a:prstTxWarp>
            <a:spAutoFit/>
          </a:bodyPr>
          <a:lstStyle/>
          <a:p>
            <a:pPr algn="ctr"/>
            <a:r>
              <a:rPr lang="en-US" dirty="0">
                <a:latin typeface="Arial" pitchFamily="29" charset="0"/>
                <a:ea typeface="MS PGothic" pitchFamily="34" charset="-128"/>
                <a:cs typeface="MS PGothic" pitchFamily="34" charset="-128"/>
              </a:rPr>
              <a:t>Embedding within Standard Practice</a:t>
            </a:r>
          </a:p>
        </p:txBody>
      </p:sp>
      <p:sp>
        <p:nvSpPr>
          <p:cNvPr id="58379" name="TextBox 31"/>
          <p:cNvSpPr txBox="1">
            <a:spLocks noChangeArrowheads="1"/>
          </p:cNvSpPr>
          <p:nvPr/>
        </p:nvSpPr>
        <p:spPr bwMode="auto">
          <a:xfrm>
            <a:off x="7323138" y="3489325"/>
            <a:ext cx="1736725" cy="1200150"/>
          </a:xfrm>
          <a:prstGeom prst="rect">
            <a:avLst/>
          </a:prstGeom>
          <a:solidFill>
            <a:srgbClr val="00B0F0"/>
          </a:solidFill>
          <a:ln w="9525">
            <a:solidFill>
              <a:schemeClr val="tx1"/>
            </a:solidFill>
            <a:miter lim="800000"/>
            <a:headEnd/>
            <a:tailEnd/>
          </a:ln>
        </p:spPr>
        <p:txBody>
          <a:bodyPr>
            <a:prstTxWarp prst="textNoShape">
              <a:avLst/>
            </a:prstTxWarp>
            <a:spAutoFit/>
          </a:bodyPr>
          <a:lstStyle/>
          <a:p>
            <a:pPr algn="ctr"/>
            <a:r>
              <a:rPr lang="en-US" dirty="0">
                <a:latin typeface="Arial" pitchFamily="29" charset="0"/>
                <a:ea typeface="MS PGothic" pitchFamily="34" charset="-128"/>
                <a:cs typeface="MS PGothic" pitchFamily="34" charset="-128"/>
              </a:rPr>
              <a:t>Improvements: Increase Efficiency and Effectiveness</a:t>
            </a:r>
          </a:p>
        </p:txBody>
      </p:sp>
      <p:sp>
        <p:nvSpPr>
          <p:cNvPr id="13" name="TextBox 12"/>
          <p:cNvSpPr txBox="1"/>
          <p:nvPr/>
        </p:nvSpPr>
        <p:spPr>
          <a:xfrm>
            <a:off x="0" y="3292475"/>
            <a:ext cx="1798638" cy="1528763"/>
          </a:xfrm>
          <a:prstGeom prst="rightArrow">
            <a:avLst>
              <a:gd name="adj1" fmla="val 50000"/>
              <a:gd name="adj2" fmla="val 65658"/>
            </a:avLst>
          </a:prstGeom>
          <a:gradFill flip="none" rotWithShape="1">
            <a:gsLst>
              <a:gs pos="20000">
                <a:srgbClr val="FF00FF"/>
              </a:gs>
              <a:gs pos="100000">
                <a:prstClr val="white"/>
              </a:gs>
            </a:gsLst>
            <a:lin ang="13260000" scaled="0"/>
            <a:tileRect/>
          </a:gradFill>
          <a:ln>
            <a:solidFill>
              <a:schemeClr val="tx1"/>
            </a:solidFill>
          </a:ln>
          <a:effectLst>
            <a:outerShdw blurRad="50800" dist="38100" dir="2700000" algn="tl" rotWithShape="0">
              <a:srgbClr val="000000">
                <a:alpha val="43000"/>
              </a:srgbClr>
            </a:outerShdw>
          </a:effectLst>
        </p:spPr>
        <p:txBody>
          <a:bodyPr lIns="0" rIns="0" anchor="ctr" anchorCtr="1">
            <a:spAutoFit/>
          </a:bodyPr>
          <a:lstStyle/>
          <a:p>
            <a:pPr>
              <a:defRPr/>
            </a:pPr>
            <a:r>
              <a:rPr lang="en-US" sz="2200" dirty="0">
                <a:latin typeface="Arial"/>
                <a:ea typeface="ＭＳ Ｐゴシック" charset="-128"/>
                <a:cs typeface="Arial"/>
              </a:rPr>
              <a:t>Should we do it?</a:t>
            </a:r>
          </a:p>
        </p:txBody>
      </p:sp>
      <p:sp>
        <p:nvSpPr>
          <p:cNvPr id="14" name="TextBox 13"/>
          <p:cNvSpPr txBox="1"/>
          <p:nvPr/>
        </p:nvSpPr>
        <p:spPr>
          <a:xfrm>
            <a:off x="1905000" y="4037013"/>
            <a:ext cx="3478213" cy="1527175"/>
          </a:xfrm>
          <a:prstGeom prst="rightArrow">
            <a:avLst>
              <a:gd name="adj1" fmla="val 50000"/>
              <a:gd name="adj2" fmla="val 65658"/>
            </a:avLst>
          </a:prstGeom>
          <a:gradFill flip="none" rotWithShape="1">
            <a:gsLst>
              <a:gs pos="20000">
                <a:srgbClr val="FF00FF"/>
              </a:gs>
              <a:gs pos="100000">
                <a:prstClr val="white"/>
              </a:gs>
            </a:gsLst>
            <a:lin ang="13260000" scaled="0"/>
            <a:tileRect/>
          </a:gradFill>
          <a:ln>
            <a:solidFill>
              <a:schemeClr val="tx1"/>
            </a:solidFill>
          </a:ln>
          <a:effectLst>
            <a:outerShdw blurRad="50800" dist="38100" dir="2700000" algn="tl" rotWithShape="0">
              <a:srgbClr val="000000">
                <a:alpha val="43000"/>
              </a:srgbClr>
            </a:outerShdw>
          </a:effectLst>
        </p:spPr>
        <p:txBody>
          <a:bodyPr lIns="0" rIns="0" anchor="ctr" anchorCtr="1">
            <a:spAutoFit/>
          </a:bodyPr>
          <a:lstStyle/>
          <a:p>
            <a:pPr>
              <a:defRPr/>
            </a:pPr>
            <a:r>
              <a:rPr lang="en-US" sz="2200" dirty="0">
                <a:latin typeface="Arial"/>
                <a:ea typeface="ＭＳ Ｐゴシック" charset="-128"/>
                <a:cs typeface="Arial"/>
              </a:rPr>
              <a:t>Doing it right</a:t>
            </a:r>
          </a:p>
        </p:txBody>
      </p:sp>
      <p:sp>
        <p:nvSpPr>
          <p:cNvPr id="15" name="TextBox 14"/>
          <p:cNvSpPr txBox="1"/>
          <p:nvPr/>
        </p:nvSpPr>
        <p:spPr>
          <a:xfrm>
            <a:off x="5665788" y="4784725"/>
            <a:ext cx="3478212" cy="1527175"/>
          </a:xfrm>
          <a:prstGeom prst="rightArrow">
            <a:avLst>
              <a:gd name="adj1" fmla="val 50000"/>
              <a:gd name="adj2" fmla="val 65658"/>
            </a:avLst>
          </a:prstGeom>
          <a:gradFill flip="none" rotWithShape="1">
            <a:gsLst>
              <a:gs pos="20000">
                <a:srgbClr val="FF00FF"/>
              </a:gs>
              <a:gs pos="100000">
                <a:prstClr val="white"/>
              </a:gs>
            </a:gsLst>
            <a:lin ang="13260000" scaled="0"/>
            <a:tileRect/>
          </a:gradFill>
          <a:ln>
            <a:solidFill>
              <a:schemeClr val="tx1"/>
            </a:solidFill>
          </a:ln>
          <a:effectLst>
            <a:outerShdw blurRad="50800" dist="38100" dir="2700000" algn="tl" rotWithShape="0">
              <a:srgbClr val="000000">
                <a:alpha val="43000"/>
              </a:srgbClr>
            </a:outerShdw>
          </a:effectLst>
        </p:spPr>
        <p:txBody>
          <a:bodyPr lIns="0" rIns="0" anchor="ctr" anchorCtr="1">
            <a:spAutoFit/>
          </a:bodyPr>
          <a:lstStyle/>
          <a:p>
            <a:pPr>
              <a:defRPr/>
            </a:pPr>
            <a:r>
              <a:rPr lang="en-US" sz="2200" dirty="0">
                <a:latin typeface="Arial"/>
                <a:ea typeface="ＭＳ Ｐゴシック" charset="-128"/>
                <a:cs typeface="Arial"/>
              </a:rPr>
              <a:t>Doing it better</a:t>
            </a:r>
          </a:p>
        </p:txBody>
      </p:sp>
      <p:sp>
        <p:nvSpPr>
          <p:cNvPr id="17" name="Explosion 1 16"/>
          <p:cNvSpPr/>
          <p:nvPr/>
        </p:nvSpPr>
        <p:spPr>
          <a:xfrm>
            <a:off x="5257800" y="914400"/>
            <a:ext cx="1447800" cy="914400"/>
          </a:xfrm>
          <a:prstGeom prst="irregularSeal1">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2-3 yrs</a:t>
            </a:r>
            <a:endParaRPr lang="en-US" dirty="0"/>
          </a:p>
        </p:txBody>
      </p:sp>
      <p:sp>
        <p:nvSpPr>
          <p:cNvPr id="20" name="Left Brace 19"/>
          <p:cNvSpPr/>
          <p:nvPr/>
        </p:nvSpPr>
        <p:spPr>
          <a:xfrm rot="5905516">
            <a:off x="5143994" y="1639823"/>
            <a:ext cx="764940" cy="683333"/>
          </a:xfrm>
          <a:prstGeom prst="leftBrace">
            <a:avLst>
              <a:gd name="adj1" fmla="val 0"/>
              <a:gd name="adj2" fmla="val 4362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extBox 1"/>
          <p:cNvSpPr txBox="1"/>
          <p:nvPr/>
        </p:nvSpPr>
        <p:spPr>
          <a:xfrm>
            <a:off x="6096000" y="6324600"/>
            <a:ext cx="1518364" cy="230832"/>
          </a:xfrm>
          <a:prstGeom prst="rect">
            <a:avLst/>
          </a:prstGeom>
          <a:noFill/>
        </p:spPr>
        <p:txBody>
          <a:bodyPr wrap="none" rtlCol="0">
            <a:spAutoFit/>
          </a:bodyPr>
          <a:lstStyle/>
          <a:p>
            <a:r>
              <a:rPr lang="en-US" sz="900" dirty="0" smtClean="0"/>
              <a:t>Adapted from www.pbis.org</a:t>
            </a:r>
            <a:endParaRPr lang="en-US" sz="900" dirty="0"/>
          </a:p>
        </p:txBody>
      </p:sp>
    </p:spTree>
    <p:extLst>
      <p:ext uri="{BB962C8B-B14F-4D97-AF65-F5344CB8AC3E}">
        <p14:creationId xmlns:p14="http://schemas.microsoft.com/office/powerpoint/2010/main" xmlns="" val="362788396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endParaRPr lang="en-US">
              <a:latin typeface="Arial" charset="0"/>
            </a:endParaRPr>
          </a:p>
        </p:txBody>
      </p:sp>
      <p:sp>
        <p:nvSpPr>
          <p:cNvPr id="54275" name="Content Placeholder 2"/>
          <p:cNvSpPr>
            <a:spLocks noGrp="1"/>
          </p:cNvSpPr>
          <p:nvPr>
            <p:ph idx="1"/>
          </p:nvPr>
        </p:nvSpPr>
        <p:spPr/>
        <p:txBody>
          <a:bodyPr/>
          <a:lstStyle/>
          <a:p>
            <a:endParaRPr lang="en-US">
              <a:latin typeface="Arial" charset="0"/>
            </a:endParaRPr>
          </a:p>
        </p:txBody>
      </p:sp>
      <p:pic>
        <p:nvPicPr>
          <p:cNvPr id="5427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753600" cy="731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277" name="AutoShape 5">
            <a:hlinkClick r:id="rId4"/>
          </p:cNvPr>
          <p:cNvSpPr>
            <a:spLocks noChangeArrowheads="1"/>
          </p:cNvSpPr>
          <p:nvPr/>
        </p:nvSpPr>
        <p:spPr bwMode="auto">
          <a:xfrm rot="909929">
            <a:off x="3432175" y="265113"/>
            <a:ext cx="4008438" cy="1720850"/>
          </a:xfrm>
          <a:prstGeom prst="leftArrow">
            <a:avLst>
              <a:gd name="adj1" fmla="val 50000"/>
              <a:gd name="adj2" fmla="val 54621"/>
            </a:avLst>
          </a:prstGeom>
          <a:solidFill>
            <a:srgbClr val="FFCCFF"/>
          </a:solidFill>
          <a:ln w="9525">
            <a:solidFill>
              <a:schemeClr val="tx1"/>
            </a:solidFill>
            <a:miter lim="800000"/>
            <a:headEnd/>
            <a:tailEnd/>
          </a:ln>
        </p:spPr>
        <p:txBody>
          <a:bodyPr wrap="none" anchor="ctr"/>
          <a:lstStyle/>
          <a:p>
            <a:r>
              <a:rPr lang="en-US" sz="4000">
                <a:solidFill>
                  <a:srgbClr val="000000"/>
                </a:solidFill>
              </a:rPr>
              <a:t>www.swis.org</a:t>
            </a:r>
          </a:p>
        </p:txBody>
      </p:sp>
    </p:spTree>
    <p:extLst>
      <p:ext uri="{BB962C8B-B14F-4D97-AF65-F5344CB8AC3E}">
        <p14:creationId xmlns:p14="http://schemas.microsoft.com/office/powerpoint/2010/main" xmlns="" val="3740992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0" y="165100"/>
            <a:ext cx="9144000" cy="6523662"/>
          </a:xfrm>
          <a:prstGeom prst="rect">
            <a:avLst/>
          </a:prstGeom>
        </p:spPr>
      </p:pic>
    </p:spTree>
    <p:extLst>
      <p:ext uri="{BB962C8B-B14F-4D97-AF65-F5344CB8AC3E}">
        <p14:creationId xmlns:p14="http://schemas.microsoft.com/office/powerpoint/2010/main" xmlns="" val="987336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491067"/>
            <a:ext cx="6172200" cy="2252134"/>
          </a:xfrm>
        </p:spPr>
        <p:txBody>
          <a:bodyPr/>
          <a:lstStyle/>
          <a:p>
            <a:r>
              <a:rPr lang="en-US" dirty="0" smtClean="0"/>
              <a:t>What Types of data are suggested?</a:t>
            </a:r>
            <a:endParaRPr lang="en-US" dirty="0"/>
          </a:p>
        </p:txBody>
      </p:sp>
      <p:sp>
        <p:nvSpPr>
          <p:cNvPr id="7" name="TextBox 6"/>
          <p:cNvSpPr txBox="1"/>
          <p:nvPr/>
        </p:nvSpPr>
        <p:spPr>
          <a:xfrm>
            <a:off x="2929466" y="3576133"/>
            <a:ext cx="4639733" cy="523220"/>
          </a:xfrm>
          <a:prstGeom prst="rect">
            <a:avLst/>
          </a:prstGeom>
          <a:noFill/>
        </p:spPr>
        <p:txBody>
          <a:bodyPr wrap="square" rtlCol="0">
            <a:spAutoFit/>
          </a:bodyPr>
          <a:lstStyle/>
          <a:p>
            <a:r>
              <a:rPr lang="en-US" sz="2800" dirty="0" smtClean="0">
                <a:solidFill>
                  <a:schemeClr val="accent1">
                    <a:lumMod val="75000"/>
                  </a:schemeClr>
                </a:solidFill>
              </a:rPr>
              <a:t>1. School System </a:t>
            </a:r>
            <a:r>
              <a:rPr lang="en-US" sz="2800" dirty="0">
                <a:solidFill>
                  <a:schemeClr val="accent1">
                    <a:lumMod val="75000"/>
                  </a:schemeClr>
                </a:solidFill>
              </a:rPr>
              <a:t>D</a:t>
            </a:r>
            <a:r>
              <a:rPr lang="en-US" sz="2800" dirty="0" smtClean="0">
                <a:solidFill>
                  <a:schemeClr val="accent1">
                    <a:lumMod val="75000"/>
                  </a:schemeClr>
                </a:solidFill>
              </a:rPr>
              <a:t>ata </a:t>
            </a:r>
            <a:endParaRPr lang="en-US" sz="2800" dirty="0">
              <a:solidFill>
                <a:schemeClr val="accent1">
                  <a:lumMod val="75000"/>
                </a:schemeClr>
              </a:solidFill>
            </a:endParaRPr>
          </a:p>
        </p:txBody>
      </p:sp>
    </p:spTree>
    <p:extLst>
      <p:ext uri="{BB962C8B-B14F-4D97-AF65-F5344CB8AC3E}">
        <p14:creationId xmlns="" xmlns:p14="http://schemas.microsoft.com/office/powerpoint/2010/main" val="41848040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www.pbisassessment.org</a:t>
            </a:r>
            <a:endParaRPr lang="en-US" dirty="0"/>
          </a:p>
        </p:txBody>
      </p:sp>
      <p:sp>
        <p:nvSpPr>
          <p:cNvPr id="3" name="Content Placeholder 2"/>
          <p:cNvSpPr>
            <a:spLocks noGrp="1"/>
          </p:cNvSpPr>
          <p:nvPr>
            <p:ph sz="quarter" idx="1"/>
          </p:nvPr>
        </p:nvSpPr>
        <p:spPr/>
        <p:txBody>
          <a:bodyPr/>
          <a:lstStyle/>
          <a:p>
            <a:r>
              <a:rPr lang="en-US" dirty="0"/>
              <a:t>System </a:t>
            </a:r>
            <a:r>
              <a:rPr lang="en-US" dirty="0" smtClean="0"/>
              <a:t>Data</a:t>
            </a:r>
            <a:endParaRPr lang="en-US" dirty="0"/>
          </a:p>
          <a:p>
            <a:pPr lvl="1"/>
            <a:r>
              <a:rPr lang="en-US" dirty="0"/>
              <a:t>Staff surveys and assessments</a:t>
            </a:r>
          </a:p>
          <a:p>
            <a:pPr lvl="2"/>
            <a:r>
              <a:rPr lang="en-US" dirty="0"/>
              <a:t>Self Assessment </a:t>
            </a:r>
            <a:r>
              <a:rPr lang="en-US" dirty="0" smtClean="0"/>
              <a:t>Survey (SAS)</a:t>
            </a:r>
            <a:endParaRPr lang="en-US" dirty="0"/>
          </a:p>
          <a:p>
            <a:pPr lvl="2"/>
            <a:r>
              <a:rPr lang="en-US" dirty="0"/>
              <a:t>School Evaluation </a:t>
            </a:r>
            <a:r>
              <a:rPr lang="en-US" dirty="0" smtClean="0"/>
              <a:t>Tool (SET)</a:t>
            </a:r>
            <a:endParaRPr lang="en-US" dirty="0"/>
          </a:p>
          <a:p>
            <a:pPr lvl="2"/>
            <a:r>
              <a:rPr lang="en-US" dirty="0"/>
              <a:t>Team Implementation </a:t>
            </a:r>
            <a:r>
              <a:rPr lang="en-US" dirty="0" smtClean="0"/>
              <a:t>Checklist (TIC)</a:t>
            </a:r>
            <a:endParaRPr lang="en-US" dirty="0"/>
          </a:p>
          <a:p>
            <a:pPr lvl="2"/>
            <a:r>
              <a:rPr lang="en-US" dirty="0"/>
              <a:t>School Safety </a:t>
            </a:r>
            <a:r>
              <a:rPr lang="en-US" dirty="0" smtClean="0"/>
              <a:t>Survey (SSS)</a:t>
            </a:r>
          </a:p>
        </p:txBody>
      </p:sp>
      <p:pic>
        <p:nvPicPr>
          <p:cNvPr id="9" name="Picture 8" descr="skd188257sdc.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845676">
            <a:off x="4903905" y="3710590"/>
            <a:ext cx="3216377" cy="2407975"/>
          </a:xfrm>
          <a:prstGeom prst="rect">
            <a:avLst/>
          </a:prstGeom>
        </p:spPr>
      </p:pic>
    </p:spTree>
    <p:extLst>
      <p:ext uri="{BB962C8B-B14F-4D97-AF65-F5344CB8AC3E}">
        <p14:creationId xmlns="" xmlns:p14="http://schemas.microsoft.com/office/powerpoint/2010/main" val="13621376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School Wide Assessment Survey (SAS)</a:t>
            </a:r>
            <a:r>
              <a:rPr lang="en-US" i="1" dirty="0" smtClean="0"/>
              <a:t> </a:t>
            </a:r>
            <a:endParaRPr lang="en-US" dirty="0"/>
          </a:p>
        </p:txBody>
      </p:sp>
      <p:sp>
        <p:nvSpPr>
          <p:cNvPr id="5" name="Content Placeholder 4"/>
          <p:cNvSpPr>
            <a:spLocks noGrp="1"/>
          </p:cNvSpPr>
          <p:nvPr>
            <p:ph sz="quarter" idx="1"/>
          </p:nvPr>
        </p:nvSpPr>
        <p:spPr/>
        <p:txBody>
          <a:bodyPr>
            <a:normAutofit/>
          </a:bodyPr>
          <a:lstStyle/>
          <a:p>
            <a:pPr marL="0" lvl="0" indent="0">
              <a:buNone/>
            </a:pPr>
            <a:r>
              <a:rPr lang="en-US" dirty="0" smtClean="0"/>
              <a:t>Measures the perspective from staff for schools to identify the status and priority for improvement in (4) four areas. Responses should be 100% across all areas if Tier 1 PBIS is being implemented with fidelity. </a:t>
            </a:r>
          </a:p>
          <a:p>
            <a:pPr lvl="0"/>
            <a:endParaRPr lang="en-US" dirty="0"/>
          </a:p>
        </p:txBody>
      </p:sp>
      <p:graphicFrame>
        <p:nvGraphicFramePr>
          <p:cNvPr id="6" name="Chart 5"/>
          <p:cNvGraphicFramePr/>
          <p:nvPr/>
        </p:nvGraphicFramePr>
        <p:xfrm>
          <a:off x="927100" y="4076700"/>
          <a:ext cx="5943600" cy="2336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School Wide Evaluation Tool (SET) </a:t>
            </a:r>
            <a:endParaRPr lang="en-US" dirty="0"/>
          </a:p>
        </p:txBody>
      </p:sp>
      <p:sp>
        <p:nvSpPr>
          <p:cNvPr id="3" name="Content Placeholder 2"/>
          <p:cNvSpPr>
            <a:spLocks noGrp="1"/>
          </p:cNvSpPr>
          <p:nvPr>
            <p:ph sz="quarter" idx="1"/>
          </p:nvPr>
        </p:nvSpPr>
        <p:spPr/>
        <p:txBody>
          <a:bodyPr>
            <a:normAutofit/>
          </a:bodyPr>
          <a:lstStyle/>
          <a:p>
            <a:pPr marL="0" lvl="0" indent="0">
              <a:buNone/>
            </a:pPr>
            <a:r>
              <a:rPr lang="en-US" sz="2000" dirty="0" smtClean="0"/>
              <a:t>This research tool is designed to measure the critical features of PBIS annually through verbal interview with an administrator, a small number of students, and building staff by the SET evaluator. The SET measures the fidelity of implementation of the Tier 1 interventions based on the verbal responses. </a:t>
            </a:r>
          </a:p>
          <a:p>
            <a:endParaRPr lang="en-US" dirty="0"/>
          </a:p>
        </p:txBody>
      </p:sp>
      <p:pic>
        <p:nvPicPr>
          <p:cNvPr id="4" name="Picture 3"/>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11816" y="3702050"/>
            <a:ext cx="5748867" cy="2344870"/>
          </a:xfrm>
          <a:prstGeom prst="rect">
            <a:avLst/>
          </a:prstGeom>
          <a:noFill/>
          <a:ln>
            <a:noFill/>
          </a:ln>
        </p:spPr>
      </p:pic>
      <p:sp>
        <p:nvSpPr>
          <p:cNvPr id="6" name="Rounded Rectangle 5"/>
          <p:cNvSpPr/>
          <p:nvPr/>
        </p:nvSpPr>
        <p:spPr>
          <a:xfrm>
            <a:off x="3384550" y="3702050"/>
            <a:ext cx="1803400" cy="368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sz="4400" dirty="0" smtClean="0"/>
              <a:t>Day 1</a:t>
            </a:r>
            <a:r>
              <a:rPr lang="en-US" sz="4400" dirty="0"/>
              <a:t/>
            </a:r>
            <a:br>
              <a:rPr lang="en-US" sz="4400" dirty="0"/>
            </a:br>
            <a:r>
              <a:rPr lang="en-US" sz="4400" dirty="0" smtClean="0"/>
              <a:t>Participants will:</a:t>
            </a:r>
            <a:endParaRPr lang="en-US" sz="4400" dirty="0"/>
          </a:p>
        </p:txBody>
      </p:sp>
      <p:sp>
        <p:nvSpPr>
          <p:cNvPr id="3" name="Content Placeholder 2"/>
          <p:cNvSpPr>
            <a:spLocks noGrp="1"/>
          </p:cNvSpPr>
          <p:nvPr>
            <p:ph idx="1"/>
          </p:nvPr>
        </p:nvSpPr>
        <p:spPr>
          <a:xfrm>
            <a:off x="549275" y="1600200"/>
            <a:ext cx="8042276" cy="4800599"/>
          </a:xfrm>
        </p:spPr>
        <p:txBody>
          <a:bodyPr>
            <a:normAutofit/>
          </a:bodyPr>
          <a:lstStyle/>
          <a:p>
            <a:r>
              <a:rPr lang="en-US" dirty="0" smtClean="0">
                <a:latin typeface="Times"/>
                <a:cs typeface="Times"/>
              </a:rPr>
              <a:t>Have an understanding of Tier 1 School Wide Positive Behavior Interventions &amp; Supports (SW-PBS): “8 Steps of Implementation”.</a:t>
            </a:r>
          </a:p>
          <a:p>
            <a:r>
              <a:rPr lang="en-US" dirty="0" smtClean="0">
                <a:latin typeface="Times"/>
                <a:cs typeface="Times"/>
              </a:rPr>
              <a:t>Have an understanding of you districts data collection system ( School wide Information System (SWIS)) and pbisassessment.org and their role in data based decision making.</a:t>
            </a:r>
          </a:p>
          <a:p>
            <a:r>
              <a:rPr lang="en-US" dirty="0">
                <a:latin typeface="Times"/>
                <a:cs typeface="Times"/>
              </a:rPr>
              <a:t>Have an understanding of the </a:t>
            </a:r>
            <a:r>
              <a:rPr lang="en-US" dirty="0" smtClean="0">
                <a:latin typeface="Times"/>
                <a:cs typeface="Times"/>
              </a:rPr>
              <a:t>School-wide PBS </a:t>
            </a:r>
            <a:r>
              <a:rPr lang="en-US" dirty="0">
                <a:latin typeface="Times"/>
                <a:cs typeface="Times"/>
              </a:rPr>
              <a:t>school infrastructure</a:t>
            </a:r>
            <a:r>
              <a:rPr lang="en-US" dirty="0" smtClean="0">
                <a:latin typeface="Times"/>
                <a:cs typeface="Times"/>
              </a:rPr>
              <a:t>.</a:t>
            </a:r>
          </a:p>
          <a:p>
            <a:r>
              <a:rPr lang="en-US" dirty="0" smtClean="0">
                <a:latin typeface="Times"/>
                <a:cs typeface="Times"/>
              </a:rPr>
              <a:t>Work session: Complete the district wide behavior matrix.</a:t>
            </a:r>
          </a:p>
          <a:p>
            <a:endParaRPr lang="en-US" dirty="0" smtClean="0">
              <a:latin typeface="Times"/>
              <a:cs typeface="Times"/>
            </a:endParaRPr>
          </a:p>
          <a:p>
            <a:endParaRPr lang="en-US" dirty="0" smtClean="0">
              <a:latin typeface="Times"/>
              <a:cs typeface="Times"/>
            </a:endParaRPr>
          </a:p>
          <a:p>
            <a:pPr marL="349250" lvl="1" indent="0">
              <a:buNone/>
            </a:pPr>
            <a:endParaRPr lang="en-US" dirty="0">
              <a:latin typeface="Times"/>
              <a:cs typeface="Times"/>
            </a:endParaRPr>
          </a:p>
        </p:txBody>
      </p:sp>
    </p:spTree>
    <p:extLst>
      <p:ext uri="{BB962C8B-B14F-4D97-AF65-F5344CB8AC3E}">
        <p14:creationId xmlns:p14="http://schemas.microsoft.com/office/powerpoint/2010/main" xmlns="" val="8866408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Team Implementation Checklist (TIC</a:t>
            </a:r>
            <a:r>
              <a:rPr lang="en-US" u="sng" strike="sngStrike" dirty="0"/>
              <a:t>)</a:t>
            </a:r>
            <a:r>
              <a:rPr lang="en-US" u="sng" dirty="0" smtClean="0"/>
              <a:t> </a:t>
            </a:r>
            <a:endParaRPr lang="en-US" dirty="0"/>
          </a:p>
        </p:txBody>
      </p:sp>
      <p:sp>
        <p:nvSpPr>
          <p:cNvPr id="3" name="Content Placeholder 2"/>
          <p:cNvSpPr>
            <a:spLocks noGrp="1"/>
          </p:cNvSpPr>
          <p:nvPr>
            <p:ph sz="quarter" idx="1"/>
          </p:nvPr>
        </p:nvSpPr>
        <p:spPr>
          <a:xfrm>
            <a:off x="457200" y="1617133"/>
            <a:ext cx="7467600" cy="4873752"/>
          </a:xfrm>
        </p:spPr>
        <p:txBody>
          <a:bodyPr/>
          <a:lstStyle/>
          <a:p>
            <a:pPr marL="0" indent="0">
              <a:buNone/>
            </a:pPr>
            <a:r>
              <a:rPr lang="en-US" dirty="0" smtClean="0"/>
              <a:t>Is a monitoring tool for school teams implementing PBIS. Completed by the Leadership Team to self-evaluate their effectiveness and goal preparation. Completed three to four times per year, as appropriate. </a:t>
            </a:r>
            <a:endParaRPr lang="en-US" dirty="0"/>
          </a:p>
        </p:txBody>
      </p:sp>
      <p:pic>
        <p:nvPicPr>
          <p:cNvPr id="4" name="Picture 3"/>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47750" y="3721100"/>
            <a:ext cx="6464300" cy="2514600"/>
          </a:xfrm>
          <a:prstGeom prst="rect">
            <a:avLst/>
          </a:prstGeom>
          <a:noFill/>
          <a:ln>
            <a:noFill/>
          </a:ln>
        </p:spPr>
      </p:pic>
      <p:sp>
        <p:nvSpPr>
          <p:cNvPr id="5" name="Rounded Rectangle 4"/>
          <p:cNvSpPr/>
          <p:nvPr/>
        </p:nvSpPr>
        <p:spPr>
          <a:xfrm>
            <a:off x="2692400" y="3721100"/>
            <a:ext cx="3086100" cy="342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School Safety Survey (SSS)</a:t>
            </a:r>
            <a:r>
              <a:rPr lang="en-US" dirty="0" smtClean="0"/>
              <a:t> </a:t>
            </a:r>
            <a:endParaRPr lang="en-US" dirty="0"/>
          </a:p>
        </p:txBody>
      </p:sp>
      <p:sp>
        <p:nvSpPr>
          <p:cNvPr id="3" name="Content Placeholder 2"/>
          <p:cNvSpPr>
            <a:spLocks noGrp="1"/>
          </p:cNvSpPr>
          <p:nvPr>
            <p:ph sz="quarter" idx="1"/>
          </p:nvPr>
        </p:nvSpPr>
        <p:spPr/>
        <p:txBody>
          <a:bodyPr/>
          <a:lstStyle/>
          <a:p>
            <a:pPr marL="0" lvl="0" indent="0">
              <a:buNone/>
            </a:pPr>
            <a:r>
              <a:rPr lang="en-US" dirty="0" smtClean="0"/>
              <a:t>This survey is to be completed by the PBIS coaches through an interview format. The survey is conducted annually and is used to access and identify Risk and Protection Factors for the school. </a:t>
            </a:r>
          </a:p>
          <a:p>
            <a:pPr marL="0" indent="0">
              <a:buNone/>
            </a:pPr>
            <a:endParaRPr lang="en-US" dirty="0"/>
          </a:p>
        </p:txBody>
      </p:sp>
      <p:graphicFrame>
        <p:nvGraphicFramePr>
          <p:cNvPr id="4" name="Chart 3"/>
          <p:cNvGraphicFramePr/>
          <p:nvPr>
            <p:extLst>
              <p:ext uri="{D42A27DB-BD31-4B8C-83A1-F6EECF244321}">
                <p14:modId xmlns="" xmlns:p14="http://schemas.microsoft.com/office/powerpoint/2010/main" val="794317684"/>
              </p:ext>
            </p:extLst>
          </p:nvPr>
        </p:nvGraphicFramePr>
        <p:xfrm>
          <a:off x="897466" y="3623733"/>
          <a:ext cx="6993467" cy="2850219"/>
        </p:xfrm>
        <a:graphic>
          <a:graphicData uri="http://schemas.openxmlformats.org/drawingml/2006/chart">
            <c:chart xmlns:c="http://schemas.openxmlformats.org/drawingml/2006/chart" xmlns:r="http://schemas.openxmlformats.org/officeDocument/2006/relationships" r:id="rId3"/>
          </a:graphicData>
        </a:graphic>
      </p:graphicFrame>
      <p:sp>
        <p:nvSpPr>
          <p:cNvPr id="6" name="Rounded Rectangle 5"/>
          <p:cNvSpPr/>
          <p:nvPr/>
        </p:nvSpPr>
        <p:spPr>
          <a:xfrm>
            <a:off x="2353734" y="3280833"/>
            <a:ext cx="3086100" cy="342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0" y="228600"/>
            <a:ext cx="9144000" cy="6629400"/>
          </a:xfrm>
          <a:prstGeom prst="rect">
            <a:avLst/>
          </a:prstGeom>
        </p:spPr>
      </p:pic>
      <p:sp>
        <p:nvSpPr>
          <p:cNvPr id="3" name="Left Arrow 2"/>
          <p:cNvSpPr/>
          <p:nvPr/>
        </p:nvSpPr>
        <p:spPr>
          <a:xfrm rot="321320">
            <a:off x="3389603" y="209637"/>
            <a:ext cx="4010618" cy="133856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err="1" smtClean="0">
                <a:solidFill>
                  <a:schemeClr val="tx1"/>
                </a:solidFill>
              </a:rPr>
              <a:t>www.pbisassessment.org</a:t>
            </a:r>
            <a:endParaRPr lang="en-US" sz="2000" b="1" dirty="0">
              <a:solidFill>
                <a:schemeClr val="tx1"/>
              </a:solidFill>
            </a:endParaRPr>
          </a:p>
        </p:txBody>
      </p:sp>
    </p:spTree>
    <p:extLst>
      <p:ext uri="{BB962C8B-B14F-4D97-AF65-F5344CB8AC3E}">
        <p14:creationId xmlns:p14="http://schemas.microsoft.com/office/powerpoint/2010/main" xmlns="" val="14847142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100668"/>
            <a:ext cx="6172200" cy="1964266"/>
          </a:xfrm>
        </p:spPr>
        <p:txBody>
          <a:bodyPr/>
          <a:lstStyle/>
          <a:p>
            <a:r>
              <a:rPr lang="en-US" dirty="0" smtClean="0">
                <a:solidFill>
                  <a:srgbClr val="E75C01"/>
                </a:solidFill>
              </a:rPr>
              <a:t>2. Student Behavior Data</a:t>
            </a:r>
            <a:endParaRPr lang="en-US" dirty="0">
              <a:solidFill>
                <a:srgbClr val="E75C01"/>
              </a:solidFill>
            </a:endParaRPr>
          </a:p>
        </p:txBody>
      </p:sp>
      <p:pic>
        <p:nvPicPr>
          <p:cNvPr id="5" name="Picture 4" descr="AA020053.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265371" y="3425924"/>
            <a:ext cx="3121256" cy="2624416"/>
          </a:xfrm>
          <a:prstGeom prst="rect">
            <a:avLst/>
          </a:prstGeom>
        </p:spPr>
      </p:pic>
    </p:spTree>
    <p:extLst>
      <p:ext uri="{BB962C8B-B14F-4D97-AF65-F5344CB8AC3E}">
        <p14:creationId xmlns="" xmlns:p14="http://schemas.microsoft.com/office/powerpoint/2010/main" val="16445419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en-US" dirty="0" smtClean="0"/>
              <a:t>Key features of discipline data systems that works.</a:t>
            </a:r>
          </a:p>
        </p:txBody>
      </p:sp>
      <p:sp>
        <p:nvSpPr>
          <p:cNvPr id="66563" name="Rectangle 3"/>
          <p:cNvSpPr>
            <a:spLocks noGrp="1" noChangeArrowheads="1"/>
          </p:cNvSpPr>
          <p:nvPr>
            <p:ph type="body" idx="1"/>
          </p:nvPr>
        </p:nvSpPr>
        <p:spPr>
          <a:xfrm>
            <a:off x="457200" y="1524000"/>
            <a:ext cx="8178800" cy="4552950"/>
          </a:xfrm>
        </p:spPr>
        <p:txBody>
          <a:bodyPr>
            <a:normAutofit lnSpcReduction="10000"/>
          </a:bodyPr>
          <a:lstStyle/>
          <a:p>
            <a:pPr eaLnBrk="1" hangingPunct="1">
              <a:buFont typeface="Wingdings" charset="0"/>
              <a:buChar char="n"/>
              <a:defRPr/>
            </a:pPr>
            <a:r>
              <a:rPr lang="en-US" dirty="0" smtClean="0">
                <a:latin typeface="Times New Roman" charset="0"/>
              </a:rPr>
              <a:t>Behaviors are operationally defined.</a:t>
            </a:r>
          </a:p>
          <a:p>
            <a:pPr eaLnBrk="1" hangingPunct="1">
              <a:buFont typeface="Wingdings" charset="0"/>
              <a:buChar char="n"/>
              <a:defRPr/>
            </a:pPr>
            <a:r>
              <a:rPr lang="en-US" dirty="0" smtClean="0">
                <a:latin typeface="Times New Roman" charset="0"/>
              </a:rPr>
              <a:t>The data are very easy to collect (1% of staff time)</a:t>
            </a:r>
          </a:p>
          <a:p>
            <a:pPr lvl="1">
              <a:defRPr/>
            </a:pPr>
            <a:r>
              <a:rPr lang="en-US" dirty="0" smtClean="0">
                <a:latin typeface="Times New Roman" charset="0"/>
              </a:rPr>
              <a:t>Office Discipline Referral Form</a:t>
            </a:r>
          </a:p>
          <a:p>
            <a:pPr eaLnBrk="1" hangingPunct="1">
              <a:buFont typeface="Wingdings" charset="0"/>
              <a:buChar char="n"/>
              <a:defRPr/>
            </a:pPr>
            <a:r>
              <a:rPr lang="en-US" dirty="0" smtClean="0">
                <a:latin typeface="Times New Roman" charset="0"/>
              </a:rPr>
              <a:t>Data are presented in picture (graph) format</a:t>
            </a:r>
          </a:p>
          <a:p>
            <a:pPr eaLnBrk="1" hangingPunct="1">
              <a:buFont typeface="Wingdings" charset="0"/>
              <a:buChar char="n"/>
              <a:defRPr/>
            </a:pPr>
            <a:r>
              <a:rPr lang="en-US" dirty="0" smtClean="0">
                <a:latin typeface="Times New Roman" charset="0"/>
              </a:rPr>
              <a:t>Data are used for decision-making</a:t>
            </a:r>
          </a:p>
          <a:p>
            <a:pPr lvl="2" eaLnBrk="1" hangingPunct="1">
              <a:buFont typeface="Wingdings" charset="0"/>
              <a:buChar char="n"/>
              <a:defRPr/>
            </a:pPr>
            <a:r>
              <a:rPr lang="en-US" dirty="0" smtClean="0">
                <a:latin typeface="Times New Roman" charset="0"/>
              </a:rPr>
              <a:t>The data must be available when decisions need to be made (weekly?)</a:t>
            </a:r>
          </a:p>
          <a:p>
            <a:pPr lvl="2" eaLnBrk="1" hangingPunct="1">
              <a:buFont typeface="Wingdings" charset="0"/>
              <a:buChar char="n"/>
              <a:defRPr/>
            </a:pPr>
            <a:r>
              <a:rPr lang="en-US" dirty="0" smtClean="0">
                <a:latin typeface="Times New Roman" charset="0"/>
              </a:rPr>
              <a:t>Difference between data needs at a school building versus data needs for a district</a:t>
            </a:r>
          </a:p>
          <a:p>
            <a:pPr lvl="2" eaLnBrk="1" hangingPunct="1">
              <a:buFont typeface="Wingdings" charset="0"/>
              <a:buChar char="n"/>
              <a:defRPr/>
            </a:pPr>
            <a:r>
              <a:rPr lang="en-US" dirty="0" smtClean="0">
                <a:latin typeface="Times New Roman" charset="0"/>
              </a:rPr>
              <a:t>The people who collect the data must see the information used for decision-making.</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245225"/>
            <a:ext cx="2133600" cy="476250"/>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fld id="{CC8D6DFA-C700-4725-A214-7D1D641054B0}" type="slidenum">
              <a:rPr lang="en-US"/>
              <a:pPr/>
              <a:t>25</a:t>
            </a:fld>
            <a:endParaRPr lang="en-US"/>
          </a:p>
        </p:txBody>
      </p:sp>
      <p:sp>
        <p:nvSpPr>
          <p:cNvPr id="252930" name="Rectangle 2"/>
          <p:cNvSpPr>
            <a:spLocks noGrp="1" noChangeArrowheads="1"/>
          </p:cNvSpPr>
          <p:nvPr>
            <p:ph type="title"/>
          </p:nvPr>
        </p:nvSpPr>
        <p:spPr>
          <a:xfrm>
            <a:off x="304800" y="381000"/>
            <a:ext cx="8161867" cy="1337733"/>
          </a:xfrm>
        </p:spPr>
        <p:txBody>
          <a:bodyPr/>
          <a:lstStyle/>
          <a:p>
            <a:pPr eaLnBrk="1" hangingPunct="1">
              <a:defRPr/>
            </a:pPr>
            <a:r>
              <a:rPr lang="en-US" dirty="0" smtClean="0"/>
              <a:t>Minor vs. Major: what’s the difference?</a:t>
            </a:r>
          </a:p>
        </p:txBody>
      </p:sp>
      <p:sp>
        <p:nvSpPr>
          <p:cNvPr id="252931" name="Rectangle 3"/>
          <p:cNvSpPr>
            <a:spLocks noGrp="1" noChangeArrowheads="1"/>
          </p:cNvSpPr>
          <p:nvPr>
            <p:ph type="body" idx="1"/>
          </p:nvPr>
        </p:nvSpPr>
        <p:spPr>
          <a:xfrm>
            <a:off x="457200" y="2057400"/>
            <a:ext cx="8229600" cy="3898900"/>
          </a:xfrm>
        </p:spPr>
        <p:txBody>
          <a:bodyPr>
            <a:normAutofit/>
          </a:bodyPr>
          <a:lstStyle/>
          <a:p>
            <a:pPr>
              <a:defRPr/>
            </a:pPr>
            <a:r>
              <a:rPr lang="en-US" sz="2800" dirty="0" smtClean="0">
                <a:solidFill>
                  <a:schemeClr val="accent1">
                    <a:lumMod val="75000"/>
                  </a:schemeClr>
                </a:solidFill>
              </a:rPr>
              <a:t>Major Behaviors: </a:t>
            </a:r>
            <a:r>
              <a:rPr lang="en-US" sz="2800" dirty="0" smtClean="0"/>
              <a:t>Discipline </a:t>
            </a:r>
            <a:r>
              <a:rPr lang="en-US" sz="2800" dirty="0"/>
              <a:t>incidents that must be </a:t>
            </a:r>
            <a:r>
              <a:rPr lang="en-US" sz="2800" b="1" dirty="0"/>
              <a:t>handled by the </a:t>
            </a:r>
            <a:r>
              <a:rPr lang="en-US" sz="2800" b="1" dirty="0" smtClean="0"/>
              <a:t>administration</a:t>
            </a:r>
            <a:r>
              <a:rPr lang="en-US" sz="2800" dirty="0" smtClean="0"/>
              <a:t>.</a:t>
            </a:r>
            <a:endParaRPr lang="en-US" sz="2800" dirty="0" smtClean="0">
              <a:solidFill>
                <a:schemeClr val="accent1">
                  <a:lumMod val="75000"/>
                </a:schemeClr>
              </a:solidFill>
            </a:endParaRPr>
          </a:p>
          <a:p>
            <a:pPr>
              <a:defRPr/>
            </a:pPr>
            <a:r>
              <a:rPr lang="en-US" sz="2800" dirty="0" smtClean="0">
                <a:solidFill>
                  <a:schemeClr val="accent1">
                    <a:lumMod val="75000"/>
                  </a:schemeClr>
                </a:solidFill>
              </a:rPr>
              <a:t>Minor Behaviors: </a:t>
            </a:r>
            <a:r>
              <a:rPr lang="en-US" sz="2800" dirty="0"/>
              <a:t>Discipline incidents that can be </a:t>
            </a:r>
            <a:r>
              <a:rPr lang="en-US" sz="2800" b="1" dirty="0"/>
              <a:t>handled by the classroom teacher </a:t>
            </a:r>
            <a:r>
              <a:rPr lang="en-US" sz="2800" dirty="0"/>
              <a:t>and usually do not warrant a discipline referral to the office.  </a:t>
            </a:r>
            <a:endParaRPr lang="en-US" sz="2800" dirty="0" smtClean="0"/>
          </a:p>
        </p:txBody>
      </p:sp>
    </p:spTree>
  </p:cSld>
  <p:clrMapOvr>
    <a:masterClrMapping/>
  </p:clrMapOvr>
  <p:transition advTm="68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 Incident types.</a:t>
            </a:r>
            <a:endParaRPr lang="en-US" dirty="0"/>
          </a:p>
        </p:txBody>
      </p:sp>
      <p:sp>
        <p:nvSpPr>
          <p:cNvPr id="3" name="Content Placeholder 2"/>
          <p:cNvSpPr>
            <a:spLocks noGrp="1"/>
          </p:cNvSpPr>
          <p:nvPr>
            <p:ph sz="quarter" idx="1"/>
          </p:nvPr>
        </p:nvSpPr>
        <p:spPr/>
        <p:txBody>
          <a:bodyPr>
            <a:normAutofit/>
          </a:bodyPr>
          <a:lstStyle/>
          <a:p>
            <a:pPr marL="0" indent="0">
              <a:lnSpc>
                <a:spcPct val="90000"/>
              </a:lnSpc>
              <a:buClr>
                <a:srgbClr val="003082"/>
              </a:buClr>
              <a:buNone/>
              <a:defRPr/>
            </a:pPr>
            <a:r>
              <a:rPr lang="en-US" sz="2800" u="sng" dirty="0" smtClean="0">
                <a:solidFill>
                  <a:srgbClr val="E75C01"/>
                </a:solidFill>
              </a:rPr>
              <a:t>Major Behaviors</a:t>
            </a:r>
            <a:endParaRPr lang="en-US" sz="2700" u="sng" dirty="0">
              <a:solidFill>
                <a:srgbClr val="FF0000"/>
              </a:solidFill>
            </a:endParaRPr>
          </a:p>
          <a:p>
            <a:pPr marL="0" indent="0">
              <a:lnSpc>
                <a:spcPct val="90000"/>
              </a:lnSpc>
              <a:buClr>
                <a:srgbClr val="003082"/>
              </a:buClr>
              <a:buNone/>
              <a:defRPr/>
            </a:pPr>
            <a:r>
              <a:rPr lang="en-US" sz="2600" dirty="0" smtClean="0"/>
              <a:t>Some examples: </a:t>
            </a:r>
          </a:p>
          <a:p>
            <a:pPr>
              <a:lnSpc>
                <a:spcPct val="90000"/>
              </a:lnSpc>
              <a:buClr>
                <a:srgbClr val="003082"/>
              </a:buClr>
              <a:defRPr/>
            </a:pPr>
            <a:r>
              <a:rPr lang="en-US" sz="2600" dirty="0" smtClean="0"/>
              <a:t>physical </a:t>
            </a:r>
            <a:r>
              <a:rPr lang="en-US" sz="2600" dirty="0"/>
              <a:t>fights, property damage, drugs, weapons, tobacco, etc</a:t>
            </a:r>
            <a:r>
              <a:rPr lang="en-US" sz="2600" dirty="0" smtClean="0"/>
              <a:t>.</a:t>
            </a:r>
          </a:p>
          <a:p>
            <a:pPr>
              <a:lnSpc>
                <a:spcPct val="90000"/>
              </a:lnSpc>
              <a:buClr>
                <a:srgbClr val="003082"/>
              </a:buClr>
              <a:defRPr/>
            </a:pPr>
            <a:r>
              <a:rPr lang="en-US" sz="2600" dirty="0" smtClean="0"/>
              <a:t>Noncompliance, disrespect (others)</a:t>
            </a:r>
            <a:endParaRPr lang="en-US" sz="2600" dirty="0"/>
          </a:p>
          <a:p>
            <a:pPr marL="0" indent="0">
              <a:buNone/>
            </a:pPr>
            <a:endParaRPr lang="en-US" dirty="0"/>
          </a:p>
        </p:txBody>
      </p:sp>
      <p:sp>
        <p:nvSpPr>
          <p:cNvPr id="4" name="Content Placeholder 3"/>
          <p:cNvSpPr>
            <a:spLocks noGrp="1"/>
          </p:cNvSpPr>
          <p:nvPr>
            <p:ph sz="quarter" idx="2"/>
          </p:nvPr>
        </p:nvSpPr>
        <p:spPr>
          <a:xfrm>
            <a:off x="4270248" y="1600200"/>
            <a:ext cx="3657600" cy="5003800"/>
          </a:xfrm>
        </p:spPr>
        <p:txBody>
          <a:bodyPr>
            <a:normAutofit/>
          </a:bodyPr>
          <a:lstStyle/>
          <a:p>
            <a:pPr marL="0" indent="0">
              <a:buNone/>
            </a:pPr>
            <a:r>
              <a:rPr lang="en-US" sz="2800" u="sng" dirty="0" smtClean="0">
                <a:solidFill>
                  <a:schemeClr val="accent1">
                    <a:lumMod val="75000"/>
                  </a:schemeClr>
                </a:solidFill>
              </a:rPr>
              <a:t>Minor Behaviors</a:t>
            </a:r>
          </a:p>
          <a:p>
            <a:pPr marL="0" indent="0">
              <a:lnSpc>
                <a:spcPct val="80000"/>
              </a:lnSpc>
              <a:buClr>
                <a:srgbClr val="003082"/>
              </a:buClr>
              <a:buNone/>
              <a:defRPr/>
            </a:pPr>
            <a:r>
              <a:rPr lang="en-US" sz="2600" dirty="0" smtClean="0"/>
              <a:t>Some examples: </a:t>
            </a:r>
          </a:p>
          <a:p>
            <a:pPr>
              <a:lnSpc>
                <a:spcPct val="80000"/>
              </a:lnSpc>
              <a:buClr>
                <a:srgbClr val="003082"/>
              </a:buClr>
              <a:defRPr/>
            </a:pPr>
            <a:r>
              <a:rPr lang="en-US" sz="2600" dirty="0" smtClean="0"/>
              <a:t>tardiness </a:t>
            </a:r>
            <a:r>
              <a:rPr lang="en-US" sz="2600" dirty="0"/>
              <a:t>to class, lack of classroom material, incomplete classroom assignments, gum chewing, etc.  </a:t>
            </a:r>
            <a:endParaRPr lang="en-US" sz="2600" dirty="0" smtClean="0"/>
          </a:p>
          <a:p>
            <a:pPr>
              <a:lnSpc>
                <a:spcPct val="80000"/>
              </a:lnSpc>
              <a:buClr>
                <a:srgbClr val="003082"/>
              </a:buClr>
              <a:defRPr/>
            </a:pPr>
            <a:r>
              <a:rPr lang="en-US" sz="2600" dirty="0" smtClean="0"/>
              <a:t>Noncompliance, disrespect (others)</a:t>
            </a:r>
            <a:endParaRPr lang="en-US" sz="2600" dirty="0"/>
          </a:p>
          <a:p>
            <a:pPr marL="0" indent="0">
              <a:buNone/>
            </a:pPr>
            <a:endParaRPr lang="en-US" dirty="0">
              <a:solidFill>
                <a:schemeClr val="accent1">
                  <a:lumMod val="75000"/>
                </a:schemeClr>
              </a:solidFill>
            </a:endParaRPr>
          </a:p>
        </p:txBody>
      </p:sp>
    </p:spTree>
    <p:extLst>
      <p:ext uri="{BB962C8B-B14F-4D97-AF65-F5344CB8AC3E}">
        <p14:creationId xmlns="" xmlns:p14="http://schemas.microsoft.com/office/powerpoint/2010/main" val="16898694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739525"/>
            <a:ext cx="8056563" cy="1635180"/>
          </a:xfrm>
        </p:spPr>
        <p:txBody>
          <a:bodyPr/>
          <a:lstStyle/>
          <a:p>
            <a:r>
              <a:rPr lang="en-US" dirty="0" smtClean="0"/>
              <a:t>Sneak Peak at SWIS™</a:t>
            </a:r>
            <a:endParaRPr lang="en-US" dirty="0"/>
          </a:p>
        </p:txBody>
      </p:sp>
      <p:sp>
        <p:nvSpPr>
          <p:cNvPr id="5" name="Rectangle 4"/>
          <p:cNvSpPr/>
          <p:nvPr/>
        </p:nvSpPr>
        <p:spPr>
          <a:xfrm>
            <a:off x="1758305" y="3763818"/>
            <a:ext cx="5723150" cy="1327575"/>
          </a:xfrm>
          <a:prstGeom prst="rect">
            <a:avLst/>
          </a:prstGeom>
          <a:noFill/>
          <a:scene3d>
            <a:camera prst="orthographicFront"/>
            <a:lightRig rig="threePt" dir="t"/>
          </a:scene3d>
          <a:sp3d>
            <a:bevelT prst="angle"/>
          </a:sp3d>
        </p:spPr>
        <p:txBody>
          <a:bodyPr wrap="none" lIns="91440" tIns="45720" rIns="91440" bIns="45720">
            <a:prstTxWarp prst="textChevron">
              <a:avLst/>
            </a:prstTxWarp>
            <a:spAutoFit/>
          </a:bodyPr>
          <a:lstStyle/>
          <a:p>
            <a:pPr algn="ctr"/>
            <a:r>
              <a:rPr lang="en-US" sz="5400" b="1" spc="200" dirty="0" err="1" smtClean="0">
                <a:ln w="29210">
                  <a:solidFill>
                    <a:schemeClr val="accent3">
                      <a:tint val="10000"/>
                    </a:schemeClr>
                  </a:solidFill>
                </a:ln>
                <a:solidFill>
                  <a:schemeClr val="accent3">
                    <a:satMod val="200000"/>
                    <a:alpha val="50000"/>
                  </a:schemeClr>
                </a:solidFill>
                <a:effectLst>
                  <a:glow rad="63500">
                    <a:schemeClr val="accent3">
                      <a:satMod val="175000"/>
                      <a:alpha val="40000"/>
                    </a:schemeClr>
                  </a:glow>
                  <a:innerShdw blurRad="50800" dist="50800" dir="8100000">
                    <a:srgbClr val="7D7D7D">
                      <a:alpha val="73000"/>
                    </a:srgbClr>
                  </a:innerShdw>
                </a:effectLst>
              </a:rPr>
              <a:t>www.swis.org</a:t>
            </a:r>
            <a:endParaRPr lang="en-US" sz="5400" b="1" cap="none" spc="0" dirty="0">
              <a:ln w="12700">
                <a:solidFill>
                  <a:schemeClr val="tx2">
                    <a:satMod val="155000"/>
                  </a:schemeClr>
                </a:solidFill>
                <a:prstDash val="solid"/>
              </a:ln>
              <a:solidFill>
                <a:schemeClr val="bg2">
                  <a:tint val="85000"/>
                  <a:satMod val="155000"/>
                </a:schemeClr>
              </a:solidFill>
              <a:effectLst>
                <a:glow rad="63500">
                  <a:schemeClr val="accent3">
                    <a:satMod val="175000"/>
                    <a:alpha val="40000"/>
                  </a:schemeClr>
                </a:glow>
                <a:innerShdw blurRad="50800" dist="50800" dir="8100000">
                  <a:srgbClr val="7D7D7D">
                    <a:alpha val="73000"/>
                  </a:srgbClr>
                </a:innerShdw>
              </a:effectLst>
            </a:endParaRPr>
          </a:p>
        </p:txBody>
      </p:sp>
    </p:spTree>
    <p:extLst>
      <p:ext uri="{BB962C8B-B14F-4D97-AF65-F5344CB8AC3E}">
        <p14:creationId xmlns="" xmlns:p14="http://schemas.microsoft.com/office/powerpoint/2010/main" val="22952203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a:t>
            </a:r>
            <a:r>
              <a:rPr lang="en-US" dirty="0" smtClean="0"/>
              <a:t>Features </a:t>
            </a:r>
            <a:r>
              <a:rPr lang="en-US" dirty="0"/>
              <a:t>of SWIS™</a:t>
            </a:r>
          </a:p>
        </p:txBody>
      </p:sp>
      <p:sp>
        <p:nvSpPr>
          <p:cNvPr id="3" name="Content Placeholder 2"/>
          <p:cNvSpPr>
            <a:spLocks noGrp="1"/>
          </p:cNvSpPr>
          <p:nvPr>
            <p:ph idx="1"/>
          </p:nvPr>
        </p:nvSpPr>
        <p:spPr/>
        <p:txBody>
          <a:bodyPr/>
          <a:lstStyle/>
          <a:p>
            <a:r>
              <a:rPr lang="en-US" dirty="0"/>
              <a:t>Only reports on </a:t>
            </a:r>
            <a:r>
              <a:rPr lang="en-US" dirty="0" smtClean="0"/>
              <a:t>discipline.</a:t>
            </a:r>
            <a:endParaRPr lang="en-US" dirty="0"/>
          </a:p>
          <a:p>
            <a:r>
              <a:rPr lang="en-US" dirty="0"/>
              <a:t>Web-based data collection </a:t>
            </a:r>
            <a:r>
              <a:rPr lang="en-US" dirty="0" smtClean="0"/>
              <a:t>system.</a:t>
            </a:r>
            <a:endParaRPr lang="en-US" dirty="0"/>
          </a:p>
          <a:p>
            <a:r>
              <a:rPr lang="en-US" dirty="0"/>
              <a:t>Real-time </a:t>
            </a:r>
            <a:r>
              <a:rPr lang="en-US" dirty="0" smtClean="0"/>
              <a:t>data.</a:t>
            </a:r>
            <a:endParaRPr lang="en-US" dirty="0"/>
          </a:p>
          <a:p>
            <a:r>
              <a:rPr lang="en-US" dirty="0"/>
              <a:t>Local </a:t>
            </a:r>
            <a:r>
              <a:rPr lang="en-US" dirty="0" smtClean="0"/>
              <a:t>control.</a:t>
            </a:r>
            <a:endParaRPr lang="en-US" dirty="0"/>
          </a:p>
          <a:p>
            <a:r>
              <a:rPr lang="en-US" dirty="0"/>
              <a:t>Prints graphics for decision-</a:t>
            </a:r>
            <a:r>
              <a:rPr lang="en-US" dirty="0" smtClean="0"/>
              <a:t>making.</a:t>
            </a:r>
            <a:endParaRPr lang="en-US" dirty="0"/>
          </a:p>
          <a:p>
            <a:r>
              <a:rPr lang="en-US" dirty="0"/>
              <a:t>Confidential and </a:t>
            </a:r>
            <a:r>
              <a:rPr lang="en-US" dirty="0" smtClean="0"/>
              <a:t>secure.</a:t>
            </a:r>
            <a:endParaRPr lang="en-US" dirty="0"/>
          </a:p>
          <a:p>
            <a:r>
              <a:rPr lang="en-US" dirty="0"/>
              <a:t>SWIS™ facilitator for </a:t>
            </a:r>
            <a:r>
              <a:rPr lang="en-US" dirty="0" smtClean="0"/>
              <a:t>support.</a:t>
            </a:r>
            <a:endParaRPr lang="en-US" dirty="0"/>
          </a:p>
          <a:p>
            <a:endParaRPr lang="en-US" dirty="0"/>
          </a:p>
        </p:txBody>
      </p:sp>
      <p:sp>
        <p:nvSpPr>
          <p:cNvPr id="4" name="TextBox 3"/>
          <p:cNvSpPr txBox="1"/>
          <p:nvPr/>
        </p:nvSpPr>
        <p:spPr>
          <a:xfrm>
            <a:off x="6781800" y="6324600"/>
            <a:ext cx="2133600" cy="261610"/>
          </a:xfrm>
          <a:prstGeom prst="rect">
            <a:avLst/>
          </a:prstGeom>
          <a:noFill/>
        </p:spPr>
        <p:txBody>
          <a:bodyPr wrap="square" rtlCol="0">
            <a:spAutoFit/>
          </a:bodyPr>
          <a:lstStyle/>
          <a:p>
            <a:r>
              <a:rPr lang="en-US" sz="1100" dirty="0" smtClean="0"/>
              <a:t>Adapted from </a:t>
            </a:r>
            <a:r>
              <a:rPr lang="en-US" sz="1100" dirty="0" err="1" smtClean="0"/>
              <a:t>www.swis.org</a:t>
            </a:r>
            <a:endParaRPr lang="en-US" sz="1100" dirty="0"/>
          </a:p>
        </p:txBody>
      </p:sp>
    </p:spTree>
    <p:extLst>
      <p:ext uri="{BB962C8B-B14F-4D97-AF65-F5344CB8AC3E}">
        <p14:creationId xmlns:p14="http://schemas.microsoft.com/office/powerpoint/2010/main" xmlns="" val="30325575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SWIS “Big 5 Reports”</a:t>
            </a:r>
            <a:endParaRPr lang="en-US" dirty="0"/>
          </a:p>
        </p:txBody>
      </p:sp>
      <p:sp>
        <p:nvSpPr>
          <p:cNvPr id="3" name="Content Placeholder 2"/>
          <p:cNvSpPr>
            <a:spLocks noGrp="1"/>
          </p:cNvSpPr>
          <p:nvPr>
            <p:ph idx="1"/>
          </p:nvPr>
        </p:nvSpPr>
        <p:spPr/>
        <p:txBody>
          <a:bodyPr>
            <a:normAutofit/>
          </a:bodyPr>
          <a:lstStyle/>
          <a:p>
            <a:pPr marL="0" indent="0">
              <a:buNone/>
            </a:pPr>
            <a:r>
              <a:rPr lang="en-US" dirty="0">
                <a:solidFill>
                  <a:schemeClr val="tx2">
                    <a:lumMod val="75000"/>
                    <a:lumOff val="25000"/>
                  </a:schemeClr>
                </a:solidFill>
              </a:rPr>
              <a:t>Major data points</a:t>
            </a:r>
          </a:p>
          <a:p>
            <a:r>
              <a:rPr lang="en-US" dirty="0"/>
              <a:t>Student name</a:t>
            </a:r>
          </a:p>
          <a:p>
            <a:r>
              <a:rPr lang="en-US" dirty="0"/>
              <a:t>Date</a:t>
            </a:r>
          </a:p>
          <a:p>
            <a:r>
              <a:rPr lang="en-US" dirty="0"/>
              <a:t>Location of behavior</a:t>
            </a:r>
          </a:p>
          <a:p>
            <a:r>
              <a:rPr lang="en-US" dirty="0"/>
              <a:t>Time of behavior</a:t>
            </a:r>
          </a:p>
          <a:p>
            <a:r>
              <a:rPr lang="en-US" dirty="0"/>
              <a:t>Type of </a:t>
            </a:r>
            <a:r>
              <a:rPr lang="en-US" dirty="0" smtClean="0"/>
              <a:t>behavior</a:t>
            </a:r>
            <a:endParaRPr lang="en-US" dirty="0"/>
          </a:p>
        </p:txBody>
      </p:sp>
      <p:sp>
        <p:nvSpPr>
          <p:cNvPr id="4" name="TextBox 3"/>
          <p:cNvSpPr txBox="1"/>
          <p:nvPr/>
        </p:nvSpPr>
        <p:spPr>
          <a:xfrm>
            <a:off x="6934200" y="6319391"/>
            <a:ext cx="2029109" cy="538609"/>
          </a:xfrm>
          <a:prstGeom prst="rect">
            <a:avLst/>
          </a:prstGeom>
          <a:noFill/>
        </p:spPr>
        <p:txBody>
          <a:bodyPr wrap="none" rtlCol="0">
            <a:spAutoFit/>
          </a:bodyPr>
          <a:lstStyle/>
          <a:p>
            <a:r>
              <a:rPr lang="en-US" sz="1100" dirty="0"/>
              <a:t>Adapted from </a:t>
            </a:r>
            <a:r>
              <a:rPr lang="en-US" sz="1100" dirty="0" err="1"/>
              <a:t>www.swis.org</a:t>
            </a:r>
            <a:endParaRPr lang="en-US" sz="1100" dirty="0"/>
          </a:p>
          <a:p>
            <a:endParaRPr lang="en-US" dirty="0"/>
          </a:p>
        </p:txBody>
      </p:sp>
    </p:spTree>
    <p:extLst>
      <p:ext uri="{BB962C8B-B14F-4D97-AF65-F5344CB8AC3E}">
        <p14:creationId xmlns:p14="http://schemas.microsoft.com/office/powerpoint/2010/main" xmlns="" val="700094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p:cNvPicPr>
            <a:picLocks noChangeAspect="1" noChangeArrowheads="1"/>
          </p:cNvPicPr>
          <p:nvPr/>
        </p:nvPicPr>
        <p:blipFill>
          <a:blip r:embed="rId3" cstate="print"/>
          <a:srcRect b="3612"/>
          <a:stretch>
            <a:fillRect/>
          </a:stretch>
        </p:blipFill>
        <p:spPr bwMode="auto">
          <a:xfrm>
            <a:off x="-762000" y="-76200"/>
            <a:ext cx="11049000" cy="6934200"/>
          </a:xfrm>
          <a:prstGeom prst="rect">
            <a:avLst/>
          </a:prstGeom>
          <a:noFill/>
          <a:ln w="9525">
            <a:noFill/>
            <a:miter lim="800000"/>
            <a:headEnd/>
            <a:tailEnd/>
          </a:ln>
        </p:spPr>
      </p:pic>
      <p:sp>
        <p:nvSpPr>
          <p:cNvPr id="31747" name="AutoShape 5"/>
          <p:cNvSpPr>
            <a:spLocks noChangeArrowheads="1"/>
          </p:cNvSpPr>
          <p:nvPr/>
        </p:nvSpPr>
        <p:spPr bwMode="auto">
          <a:xfrm rot="909929">
            <a:off x="4751389" y="265754"/>
            <a:ext cx="4008437" cy="1720851"/>
          </a:xfrm>
          <a:prstGeom prst="leftArrow">
            <a:avLst>
              <a:gd name="adj1" fmla="val 50000"/>
              <a:gd name="adj2" fmla="val 54621"/>
            </a:avLst>
          </a:prstGeom>
          <a:solidFill>
            <a:srgbClr val="FFCCFF"/>
          </a:solidFill>
          <a:ln w="9525">
            <a:solidFill>
              <a:schemeClr val="tx1"/>
            </a:solidFill>
            <a:miter lim="800000"/>
            <a:headEnd/>
            <a:tailEnd/>
          </a:ln>
        </p:spPr>
        <p:txBody>
          <a:bodyPr wrap="none" anchor="ctr">
            <a:prstTxWarp prst="textNoShape">
              <a:avLst/>
            </a:prstTxWarp>
          </a:bodyPr>
          <a:lstStyle/>
          <a:p>
            <a:r>
              <a:rPr lang="en-US" sz="4000" dirty="0">
                <a:solidFill>
                  <a:srgbClr val="000000"/>
                </a:solidFill>
              </a:rPr>
              <a:t>www.pbis.org</a:t>
            </a:r>
          </a:p>
        </p:txBody>
      </p:sp>
      <p:sp>
        <p:nvSpPr>
          <p:cNvPr id="5" name="Rectangle 4"/>
          <p:cNvSpPr/>
          <p:nvPr/>
        </p:nvSpPr>
        <p:spPr>
          <a:xfrm>
            <a:off x="-762000" y="-76200"/>
            <a:ext cx="1524000" cy="2286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50911306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Graph: referrals by time</a:t>
            </a:r>
            <a:endParaRPr lang="en-US" dirty="0"/>
          </a:p>
        </p:txBody>
      </p:sp>
      <p:pic>
        <p:nvPicPr>
          <p:cNvPr id="5" name="Content Placeholder 4"/>
          <p:cNvPicPr>
            <a:picLocks noGrp="1" noChangeAspect="1"/>
          </p:cNvPicPr>
          <p:nvPr>
            <p:ph idx="1"/>
          </p:nvPr>
        </p:nvPicPr>
        <p:blipFill>
          <a:blip r:embed="rId2" cstate="print"/>
          <a:srcRect t="6794" b="6794"/>
          <a:stretch>
            <a:fillRect/>
          </a:stretch>
        </p:blipFill>
        <p:spPr/>
      </p:pic>
      <p:sp>
        <p:nvSpPr>
          <p:cNvPr id="7" name="TextBox 6"/>
          <p:cNvSpPr txBox="1"/>
          <p:nvPr/>
        </p:nvSpPr>
        <p:spPr>
          <a:xfrm>
            <a:off x="6781800" y="6248400"/>
            <a:ext cx="2362200" cy="261610"/>
          </a:xfrm>
          <a:prstGeom prst="rect">
            <a:avLst/>
          </a:prstGeom>
          <a:noFill/>
        </p:spPr>
        <p:txBody>
          <a:bodyPr wrap="square" rtlCol="0">
            <a:spAutoFit/>
          </a:bodyPr>
          <a:lstStyle/>
          <a:p>
            <a:r>
              <a:rPr lang="en-US" sz="1100" dirty="0" smtClean="0"/>
              <a:t>Taken from SWIS.org demo</a:t>
            </a:r>
            <a:endParaRPr lang="en-US" sz="1100" dirty="0"/>
          </a:p>
        </p:txBody>
      </p:sp>
    </p:spTree>
    <p:extLst>
      <p:ext uri="{BB962C8B-B14F-4D97-AF65-F5344CB8AC3E}">
        <p14:creationId xmlns:p14="http://schemas.microsoft.com/office/powerpoint/2010/main" xmlns="" val="35005491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Graph: referrals by student</a:t>
            </a:r>
            <a:endParaRPr lang="en-US" dirty="0"/>
          </a:p>
        </p:txBody>
      </p:sp>
      <p:pic>
        <p:nvPicPr>
          <p:cNvPr id="4" name="Content Placeholder 3"/>
          <p:cNvPicPr>
            <a:picLocks noGrp="1" noChangeAspect="1"/>
          </p:cNvPicPr>
          <p:nvPr>
            <p:ph idx="1"/>
          </p:nvPr>
        </p:nvPicPr>
        <p:blipFill>
          <a:blip r:embed="rId2" cstate="print"/>
          <a:srcRect t="6794" b="6794"/>
          <a:stretch>
            <a:fillRect/>
          </a:stretch>
        </p:blipFill>
        <p:spPr/>
      </p:pic>
      <p:sp>
        <p:nvSpPr>
          <p:cNvPr id="5" name="Down Arrow Callout 4"/>
          <p:cNvSpPr/>
          <p:nvPr/>
        </p:nvSpPr>
        <p:spPr>
          <a:xfrm>
            <a:off x="2362200" y="2286000"/>
            <a:ext cx="1219200" cy="1828800"/>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0-1 referral</a:t>
            </a:r>
            <a:endParaRPr lang="en-US" dirty="0"/>
          </a:p>
        </p:txBody>
      </p:sp>
      <p:sp>
        <p:nvSpPr>
          <p:cNvPr id="6" name="Down Arrow Callout 5"/>
          <p:cNvSpPr/>
          <p:nvPr/>
        </p:nvSpPr>
        <p:spPr>
          <a:xfrm>
            <a:off x="5181600" y="2286000"/>
            <a:ext cx="1143000" cy="1752600"/>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2-5 referrals</a:t>
            </a:r>
            <a:endParaRPr lang="en-US" dirty="0"/>
          </a:p>
        </p:txBody>
      </p:sp>
      <p:sp>
        <p:nvSpPr>
          <p:cNvPr id="7" name="Down Arrow Callout 6"/>
          <p:cNvSpPr/>
          <p:nvPr/>
        </p:nvSpPr>
        <p:spPr>
          <a:xfrm>
            <a:off x="6934200" y="1447800"/>
            <a:ext cx="1371600" cy="1600200"/>
          </a:xfrm>
          <a:prstGeom prst="downArrow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6+ referrals</a:t>
            </a:r>
            <a:endParaRPr lang="en-US" dirty="0"/>
          </a:p>
        </p:txBody>
      </p:sp>
      <p:sp>
        <p:nvSpPr>
          <p:cNvPr id="8" name="TextBox 7"/>
          <p:cNvSpPr txBox="1"/>
          <p:nvPr/>
        </p:nvSpPr>
        <p:spPr>
          <a:xfrm>
            <a:off x="6477000" y="6400800"/>
            <a:ext cx="2438400" cy="261610"/>
          </a:xfrm>
          <a:prstGeom prst="rect">
            <a:avLst/>
          </a:prstGeom>
          <a:noFill/>
        </p:spPr>
        <p:txBody>
          <a:bodyPr wrap="square" rtlCol="0">
            <a:spAutoFit/>
          </a:bodyPr>
          <a:lstStyle/>
          <a:p>
            <a:r>
              <a:rPr lang="en-US" sz="1100" dirty="0" smtClean="0"/>
              <a:t>Adapted from</a:t>
            </a:r>
            <a:r>
              <a:rPr lang="en-US" sz="1100" dirty="0" smtClean="0">
                <a:solidFill>
                  <a:schemeClr val="tx2"/>
                </a:solidFill>
              </a:rPr>
              <a:t>: </a:t>
            </a:r>
            <a:r>
              <a:rPr lang="en-US" sz="1100" dirty="0" err="1" smtClean="0">
                <a:solidFill>
                  <a:schemeClr val="tx2"/>
                </a:solidFill>
              </a:rPr>
              <a:t>swis.org</a:t>
            </a:r>
            <a:r>
              <a:rPr lang="en-US" sz="1100" dirty="0" err="1" smtClean="0"/>
              <a:t>“demo</a:t>
            </a:r>
            <a:r>
              <a:rPr lang="en-US" sz="1100" dirty="0" smtClean="0"/>
              <a:t>”</a:t>
            </a:r>
            <a:endParaRPr lang="en-US" sz="1100" dirty="0"/>
          </a:p>
        </p:txBody>
      </p:sp>
    </p:spTree>
    <p:extLst>
      <p:ext uri="{BB962C8B-B14F-4D97-AF65-F5344CB8AC3E}">
        <p14:creationId xmlns:p14="http://schemas.microsoft.com/office/powerpoint/2010/main" xmlns="" val="6288772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xmlns="" val="695267359"/>
              </p:ext>
            </p:extLst>
          </p:nvPr>
        </p:nvGraphicFramePr>
        <p:xfrm>
          <a:off x="889000" y="317500"/>
          <a:ext cx="7518400" cy="6108700"/>
        </p:xfrm>
        <a:graphic>
          <a:graphicData uri="http://schemas.openxmlformats.org/presentationml/2006/ole">
            <p:oleObj spid="_x0000_s21537" name="Document" r:id="rId4" imgW="6957360" imgH="8840880" progId="Word.Document.12">
              <p:embed/>
            </p:oleObj>
          </a:graphicData>
        </a:graphic>
      </p:graphicFrame>
      <p:sp>
        <p:nvSpPr>
          <p:cNvPr id="2" name="TextBox 1"/>
          <p:cNvSpPr txBox="1"/>
          <p:nvPr/>
        </p:nvSpPr>
        <p:spPr>
          <a:xfrm>
            <a:off x="7975600" y="6434667"/>
            <a:ext cx="1100137" cy="538609"/>
          </a:xfrm>
          <a:prstGeom prst="rect">
            <a:avLst/>
          </a:prstGeom>
          <a:noFill/>
        </p:spPr>
        <p:txBody>
          <a:bodyPr wrap="none" rtlCol="0">
            <a:spAutoFit/>
          </a:bodyPr>
          <a:lstStyle/>
          <a:p>
            <a:r>
              <a:rPr lang="en-US" sz="1100" dirty="0"/>
              <a:t>Roth, L. 2012</a:t>
            </a:r>
          </a:p>
          <a:p>
            <a:endParaRPr lang="en-US" dirty="0"/>
          </a:p>
        </p:txBody>
      </p:sp>
    </p:spTree>
    <p:extLst>
      <p:ext uri="{BB962C8B-B14F-4D97-AF65-F5344CB8AC3E}">
        <p14:creationId xmlns:p14="http://schemas.microsoft.com/office/powerpoint/2010/main" xmlns="" val="10331158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381000" y="-76200"/>
            <a:ext cx="8610600" cy="1143000"/>
          </a:xfrm>
          <a:prstGeom prst="rect">
            <a:avLst/>
          </a:prstGeom>
        </p:spPr>
        <p:txBody>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3000" smtClean="0">
                <a:solidFill>
                  <a:srgbClr val="FF0000"/>
                </a:solidFill>
              </a:rPr>
              <a:t>Where are you in implementation process?</a:t>
            </a:r>
            <a:r>
              <a:rPr lang="en-US" sz="3200" smtClean="0"/>
              <a:t/>
            </a:r>
            <a:br>
              <a:rPr lang="en-US" sz="3200" smtClean="0"/>
            </a:br>
            <a:r>
              <a:rPr lang="en-US" sz="1800" smtClean="0"/>
              <a:t>Adapted from Fixsen &amp; Blase, 2005</a:t>
            </a:r>
            <a:endParaRPr lang="en-US" sz="1800" dirty="0" smtClean="0">
              <a:solidFill>
                <a:srgbClr val="FF0000"/>
              </a:solidFill>
            </a:endParaRPr>
          </a:p>
        </p:txBody>
      </p:sp>
      <p:graphicFrame>
        <p:nvGraphicFramePr>
          <p:cNvPr id="3" name="Content Placeholder 4"/>
          <p:cNvGraphicFramePr>
            <a:graphicFrameLocks/>
          </p:cNvGraphicFramePr>
          <p:nvPr/>
        </p:nvGraphicFramePr>
        <p:xfrm>
          <a:off x="533400" y="1143000"/>
          <a:ext cx="83058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5-Point Star 3"/>
          <p:cNvSpPr/>
          <p:nvPr/>
        </p:nvSpPr>
        <p:spPr>
          <a:xfrm>
            <a:off x="8229600" y="5638800"/>
            <a:ext cx="914400" cy="914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0000"/>
              </a:solidFill>
            </a:endParaRPr>
          </a:p>
        </p:txBody>
      </p:sp>
    </p:spTree>
    <p:extLst>
      <p:ext uri="{BB962C8B-B14F-4D97-AF65-F5344CB8AC3E}">
        <p14:creationId xmlns:p14="http://schemas.microsoft.com/office/powerpoint/2010/main" xmlns="" val="386373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graphicEl>
                                              <a:dgm id="{C89878B3-C8E3-AE40-A07C-25E6E3C3ED45}"/>
                                            </p:graphicEl>
                                          </p:spTgt>
                                        </p:tgtEl>
                                        <p:attrNameLst>
                                          <p:attrName>style.visibility</p:attrName>
                                        </p:attrNameLst>
                                      </p:cBhvr>
                                      <p:to>
                                        <p:strVal val="visible"/>
                                      </p:to>
                                    </p:set>
                                    <p:anim calcmode="lin" valueType="num">
                                      <p:cBhvr additive="base">
                                        <p:cTn id="7" dur="500" fill="hold"/>
                                        <p:tgtEl>
                                          <p:spTgt spid="3">
                                            <p:graphicEl>
                                              <a:dgm id="{C89878B3-C8E3-AE40-A07C-25E6E3C3ED45}"/>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graphicEl>
                                              <a:dgm id="{C89878B3-C8E3-AE40-A07C-25E6E3C3ED45}"/>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graphicEl>
                                              <a:dgm id="{913F615F-5106-BC42-BCE9-340E91986103}"/>
                                            </p:graphicEl>
                                          </p:spTgt>
                                        </p:tgtEl>
                                        <p:attrNameLst>
                                          <p:attrName>style.visibility</p:attrName>
                                        </p:attrNameLst>
                                      </p:cBhvr>
                                      <p:to>
                                        <p:strVal val="visible"/>
                                      </p:to>
                                    </p:set>
                                    <p:anim calcmode="lin" valueType="num">
                                      <p:cBhvr additive="base">
                                        <p:cTn id="13" dur="500" fill="hold"/>
                                        <p:tgtEl>
                                          <p:spTgt spid="3">
                                            <p:graphicEl>
                                              <a:dgm id="{913F615F-5106-BC42-BCE9-340E91986103}"/>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graphicEl>
                                              <a:dgm id="{913F615F-5106-BC42-BCE9-340E91986103}"/>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graphicEl>
                                              <a:dgm id="{B8AF249B-222E-0C45-A84B-8F7B5126E701}"/>
                                            </p:graphicEl>
                                          </p:spTgt>
                                        </p:tgtEl>
                                        <p:attrNameLst>
                                          <p:attrName>style.visibility</p:attrName>
                                        </p:attrNameLst>
                                      </p:cBhvr>
                                      <p:to>
                                        <p:strVal val="visible"/>
                                      </p:to>
                                    </p:set>
                                    <p:anim calcmode="lin" valueType="num">
                                      <p:cBhvr additive="base">
                                        <p:cTn id="19" dur="500" fill="hold"/>
                                        <p:tgtEl>
                                          <p:spTgt spid="3">
                                            <p:graphicEl>
                                              <a:dgm id="{B8AF249B-222E-0C45-A84B-8F7B5126E701}"/>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graphicEl>
                                              <a:dgm id="{B8AF249B-222E-0C45-A84B-8F7B5126E701}"/>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graphicEl>
                                              <a:dgm id="{BFF13F6A-9693-7A45-9399-9736BB94C53E}"/>
                                            </p:graphicEl>
                                          </p:spTgt>
                                        </p:tgtEl>
                                        <p:attrNameLst>
                                          <p:attrName>style.visibility</p:attrName>
                                        </p:attrNameLst>
                                      </p:cBhvr>
                                      <p:to>
                                        <p:strVal val="visible"/>
                                      </p:to>
                                    </p:set>
                                    <p:anim calcmode="lin" valueType="num">
                                      <p:cBhvr additive="base">
                                        <p:cTn id="25" dur="500" fill="hold"/>
                                        <p:tgtEl>
                                          <p:spTgt spid="3">
                                            <p:graphicEl>
                                              <a:dgm id="{BFF13F6A-9693-7A45-9399-9736BB94C53E}"/>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graphicEl>
                                              <a:dgm id="{BFF13F6A-9693-7A45-9399-9736BB94C53E}"/>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3">
                                            <p:graphicEl>
                                              <a:dgm id="{720AC2BF-64EF-D646-9D6F-B4D62D460C28}"/>
                                            </p:graphicEl>
                                          </p:spTgt>
                                        </p:tgtEl>
                                        <p:attrNameLst>
                                          <p:attrName>style.visibility</p:attrName>
                                        </p:attrNameLst>
                                      </p:cBhvr>
                                      <p:to>
                                        <p:strVal val="visible"/>
                                      </p:to>
                                    </p:set>
                                    <p:anim calcmode="lin" valueType="num">
                                      <p:cBhvr additive="base">
                                        <p:cTn id="31" dur="500" fill="hold"/>
                                        <p:tgtEl>
                                          <p:spTgt spid="3">
                                            <p:graphicEl>
                                              <a:dgm id="{720AC2BF-64EF-D646-9D6F-B4D62D460C28}"/>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graphicEl>
                                              <a:dgm id="{720AC2BF-64EF-D646-9D6F-B4D62D460C28}"/>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3">
                                            <p:graphicEl>
                                              <a:dgm id="{F0C8E62A-FF61-4A4C-89D8-2BF864C2899E}"/>
                                            </p:graphicEl>
                                          </p:spTgt>
                                        </p:tgtEl>
                                        <p:attrNameLst>
                                          <p:attrName>style.visibility</p:attrName>
                                        </p:attrNameLst>
                                      </p:cBhvr>
                                      <p:to>
                                        <p:strVal val="visible"/>
                                      </p:to>
                                    </p:set>
                                    <p:anim calcmode="lin" valueType="num">
                                      <p:cBhvr additive="base">
                                        <p:cTn id="37" dur="500" fill="hold"/>
                                        <p:tgtEl>
                                          <p:spTgt spid="3">
                                            <p:graphicEl>
                                              <a:dgm id="{F0C8E62A-FF61-4A4C-89D8-2BF864C2899E}"/>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graphicEl>
                                              <a:dgm id="{F0C8E62A-FF61-4A4C-89D8-2BF864C2899E}"/>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accel="50000" decel="50000" fill="hold" grpId="0" nodeType="clickEffect">
                                  <p:stCondLst>
                                    <p:cond delay="0"/>
                                  </p:stCondLst>
                                  <p:childTnLst>
                                    <p:set>
                                      <p:cBhvr>
                                        <p:cTn id="42" dur="1" fill="hold">
                                          <p:stCondLst>
                                            <p:cond delay="0"/>
                                          </p:stCondLst>
                                        </p:cTn>
                                        <p:tgtEl>
                                          <p:spTgt spid="3">
                                            <p:graphicEl>
                                              <a:dgm id="{F1BFC475-B57B-F542-9D28-7EFFBF3971E3}"/>
                                            </p:graphicEl>
                                          </p:spTgt>
                                        </p:tgtEl>
                                        <p:attrNameLst>
                                          <p:attrName>style.visibility</p:attrName>
                                        </p:attrNameLst>
                                      </p:cBhvr>
                                      <p:to>
                                        <p:strVal val="visible"/>
                                      </p:to>
                                    </p:set>
                                    <p:anim calcmode="lin" valueType="num">
                                      <p:cBhvr additive="base">
                                        <p:cTn id="43" dur="500" fill="hold"/>
                                        <p:tgtEl>
                                          <p:spTgt spid="3">
                                            <p:graphicEl>
                                              <a:dgm id="{F1BFC475-B57B-F542-9D28-7EFFBF3971E3}"/>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graphicEl>
                                              <a:dgm id="{F1BFC475-B57B-F542-9D28-7EFFBF3971E3}"/>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accel="50000" decel="50000" fill="hold" grpId="0" nodeType="clickEffect">
                                  <p:stCondLst>
                                    <p:cond delay="0"/>
                                  </p:stCondLst>
                                  <p:childTnLst>
                                    <p:set>
                                      <p:cBhvr>
                                        <p:cTn id="48" dur="1" fill="hold">
                                          <p:stCondLst>
                                            <p:cond delay="0"/>
                                          </p:stCondLst>
                                        </p:cTn>
                                        <p:tgtEl>
                                          <p:spTgt spid="3">
                                            <p:graphicEl>
                                              <a:dgm id="{4D1D927D-2B09-A141-B2B5-03D5233BC4AE}"/>
                                            </p:graphicEl>
                                          </p:spTgt>
                                        </p:tgtEl>
                                        <p:attrNameLst>
                                          <p:attrName>style.visibility</p:attrName>
                                        </p:attrNameLst>
                                      </p:cBhvr>
                                      <p:to>
                                        <p:strVal val="visible"/>
                                      </p:to>
                                    </p:set>
                                    <p:anim calcmode="lin" valueType="num">
                                      <p:cBhvr additive="base">
                                        <p:cTn id="49" dur="500" fill="hold"/>
                                        <p:tgtEl>
                                          <p:spTgt spid="3">
                                            <p:graphicEl>
                                              <a:dgm id="{4D1D927D-2B09-A141-B2B5-03D5233BC4AE}"/>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graphicEl>
                                              <a:dgm id="{4D1D927D-2B09-A141-B2B5-03D5233BC4AE}"/>
                                            </p:graphic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accel="50000" decel="50000" fill="hold" grpId="0" nodeType="clickEffect">
                                  <p:stCondLst>
                                    <p:cond delay="0"/>
                                  </p:stCondLst>
                                  <p:childTnLst>
                                    <p:set>
                                      <p:cBhvr>
                                        <p:cTn id="54" dur="1" fill="hold">
                                          <p:stCondLst>
                                            <p:cond delay="0"/>
                                          </p:stCondLst>
                                        </p:cTn>
                                        <p:tgtEl>
                                          <p:spTgt spid="3">
                                            <p:graphicEl>
                                              <a:dgm id="{F92213E3-DAD0-6047-B447-04C877122955}"/>
                                            </p:graphicEl>
                                          </p:spTgt>
                                        </p:tgtEl>
                                        <p:attrNameLst>
                                          <p:attrName>style.visibility</p:attrName>
                                        </p:attrNameLst>
                                      </p:cBhvr>
                                      <p:to>
                                        <p:strVal val="visible"/>
                                      </p:to>
                                    </p:set>
                                    <p:anim calcmode="lin" valueType="num">
                                      <p:cBhvr additive="base">
                                        <p:cTn id="55" dur="500" fill="hold"/>
                                        <p:tgtEl>
                                          <p:spTgt spid="3">
                                            <p:graphicEl>
                                              <a:dgm id="{F92213E3-DAD0-6047-B447-04C877122955}"/>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graphicEl>
                                              <a:dgm id="{F92213E3-DAD0-6047-B447-04C877122955}"/>
                                            </p:graphic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accel="50000" decel="50000" fill="hold" grpId="0" nodeType="clickEffect">
                                  <p:stCondLst>
                                    <p:cond delay="0"/>
                                  </p:stCondLst>
                                  <p:childTnLst>
                                    <p:set>
                                      <p:cBhvr>
                                        <p:cTn id="60" dur="1" fill="hold">
                                          <p:stCondLst>
                                            <p:cond delay="0"/>
                                          </p:stCondLst>
                                        </p:cTn>
                                        <p:tgtEl>
                                          <p:spTgt spid="3">
                                            <p:graphicEl>
                                              <a:dgm id="{1C7EB7A3-FF7B-D246-87BA-B60DBC02001F}"/>
                                            </p:graphicEl>
                                          </p:spTgt>
                                        </p:tgtEl>
                                        <p:attrNameLst>
                                          <p:attrName>style.visibility</p:attrName>
                                        </p:attrNameLst>
                                      </p:cBhvr>
                                      <p:to>
                                        <p:strVal val="visible"/>
                                      </p:to>
                                    </p:set>
                                    <p:anim calcmode="lin" valueType="num">
                                      <p:cBhvr additive="base">
                                        <p:cTn id="61" dur="500" fill="hold"/>
                                        <p:tgtEl>
                                          <p:spTgt spid="3">
                                            <p:graphicEl>
                                              <a:dgm id="{1C7EB7A3-FF7B-D246-87BA-B60DBC02001F}"/>
                                            </p:graphic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graphicEl>
                                              <a:dgm id="{1C7EB7A3-FF7B-D246-87BA-B60DBC02001F}"/>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do we need to do?</a:t>
            </a:r>
            <a:endParaRPr lang="en-US" dirty="0"/>
          </a:p>
        </p:txBody>
      </p:sp>
      <p:sp>
        <p:nvSpPr>
          <p:cNvPr id="3" name="Subtitle 2"/>
          <p:cNvSpPr>
            <a:spLocks noGrp="1"/>
          </p:cNvSpPr>
          <p:nvPr>
            <p:ph type="subTitle" idx="1"/>
          </p:nvPr>
        </p:nvSpPr>
        <p:spPr/>
        <p:txBody>
          <a:bodyPr/>
          <a:lstStyle/>
          <a:p>
            <a:r>
              <a:rPr lang="en-US" dirty="0" smtClean="0"/>
              <a:t>To get ready to implement the “8 Steps of Implementation” for Tier 1</a:t>
            </a:r>
            <a:endParaRPr lang="en-US" dirty="0"/>
          </a:p>
        </p:txBody>
      </p:sp>
    </p:spTree>
    <p:extLst>
      <p:ext uri="{BB962C8B-B14F-4D97-AF65-F5344CB8AC3E}">
        <p14:creationId xmlns:p14="http://schemas.microsoft.com/office/powerpoint/2010/main" xmlns="" val="36590455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391400" cy="1143000"/>
          </a:xfrm>
        </p:spPr>
        <p:txBody>
          <a:bodyPr/>
          <a:lstStyle/>
          <a:p>
            <a:r>
              <a:rPr lang="en-US" sz="3600" dirty="0" smtClean="0"/>
              <a:t>Implementation Steps: Step 1 of “8 Steps”</a:t>
            </a:r>
            <a:endParaRPr lang="en-US" sz="3600" dirty="0"/>
          </a:p>
        </p:txBody>
      </p:sp>
      <p:sp>
        <p:nvSpPr>
          <p:cNvPr id="3" name="Content Placeholder 2"/>
          <p:cNvSpPr>
            <a:spLocks noGrp="1"/>
          </p:cNvSpPr>
          <p:nvPr>
            <p:ph idx="1"/>
          </p:nvPr>
        </p:nvSpPr>
        <p:spPr>
          <a:xfrm>
            <a:off x="457200" y="1905000"/>
            <a:ext cx="8229600" cy="4267200"/>
          </a:xfrm>
        </p:spPr>
        <p:txBody>
          <a:bodyPr>
            <a:normAutofit fontScale="70000" lnSpcReduction="20000"/>
          </a:bodyPr>
          <a:lstStyle/>
          <a:p>
            <a:pPr marL="457200" indent="-457200">
              <a:lnSpc>
                <a:spcPct val="120000"/>
              </a:lnSpc>
              <a:buFont typeface="+mj-lt"/>
              <a:buAutoNum type="arabicPeriod"/>
            </a:pPr>
            <a:r>
              <a:rPr lang="en-US" sz="3400" b="1" dirty="0" smtClean="0"/>
              <a:t> Establish a school-level PBIS Leadership Team</a:t>
            </a:r>
            <a:endParaRPr lang="en-US" dirty="0" smtClean="0"/>
          </a:p>
          <a:p>
            <a:pPr marL="457200" indent="-457200">
              <a:lnSpc>
                <a:spcPct val="120000"/>
              </a:lnSpc>
              <a:buFont typeface="+mj-lt"/>
              <a:buAutoNum type="arabicPeriod"/>
            </a:pPr>
            <a:r>
              <a:rPr lang="en-US" dirty="0" smtClean="0"/>
              <a:t>School-behavior purpose statement</a:t>
            </a:r>
          </a:p>
          <a:p>
            <a:pPr marL="457200" indent="-457200">
              <a:lnSpc>
                <a:spcPct val="120000"/>
              </a:lnSpc>
              <a:buFont typeface="+mj-lt"/>
              <a:buAutoNum type="arabicPeriod"/>
            </a:pPr>
            <a:r>
              <a:rPr lang="en-US" dirty="0" smtClean="0"/>
              <a:t>Set of positive expectations and behaviors.</a:t>
            </a:r>
          </a:p>
          <a:p>
            <a:pPr marL="457200" indent="-457200">
              <a:lnSpc>
                <a:spcPct val="120000"/>
              </a:lnSpc>
              <a:buFont typeface="+mj-lt"/>
              <a:buAutoNum type="arabicPeriod"/>
            </a:pPr>
            <a:r>
              <a:rPr lang="en-US" dirty="0" smtClean="0"/>
              <a:t>Procedures for teaching school-wide expected behaviors</a:t>
            </a:r>
          </a:p>
          <a:p>
            <a:pPr marL="457200" indent="-457200">
              <a:lnSpc>
                <a:spcPct val="120000"/>
              </a:lnSpc>
              <a:buFont typeface="+mj-lt"/>
              <a:buAutoNum type="arabicPeriod"/>
            </a:pPr>
            <a:r>
              <a:rPr lang="en-US" dirty="0" smtClean="0"/>
              <a:t>Procedures for teaching classroom wide expected behaviors.</a:t>
            </a:r>
          </a:p>
          <a:p>
            <a:pPr marL="457200" indent="-457200">
              <a:lnSpc>
                <a:spcPct val="120000"/>
              </a:lnSpc>
              <a:buFont typeface="+mj-lt"/>
              <a:buAutoNum type="arabicPeriod"/>
            </a:pPr>
            <a:r>
              <a:rPr lang="en-US" dirty="0" smtClean="0"/>
              <a:t>Continuum of procedures for encouraging expected behaviors.</a:t>
            </a:r>
          </a:p>
          <a:p>
            <a:pPr marL="457200" indent="-457200">
              <a:lnSpc>
                <a:spcPct val="120000"/>
              </a:lnSpc>
              <a:buFont typeface="+mj-lt"/>
              <a:buAutoNum type="arabicPeriod"/>
            </a:pPr>
            <a:r>
              <a:rPr lang="en-US" dirty="0" smtClean="0"/>
              <a:t>Continuum of procedures for discouraging rule violations.</a:t>
            </a:r>
          </a:p>
          <a:p>
            <a:pPr marL="457200" indent="-457200">
              <a:lnSpc>
                <a:spcPct val="120000"/>
              </a:lnSpc>
              <a:buFont typeface="+mj-lt"/>
              <a:buAutoNum type="arabicPeriod"/>
            </a:pPr>
            <a:r>
              <a:rPr lang="en-US" dirty="0" smtClean="0"/>
              <a:t>Procedures for on-going data-based monitoring and evaluation.</a:t>
            </a:r>
          </a:p>
          <a:p>
            <a:pPr>
              <a:buNone/>
            </a:pPr>
            <a:endParaRPr lang="en-US" dirty="0" smtClean="0"/>
          </a:p>
        </p:txBody>
      </p:sp>
      <p:sp>
        <p:nvSpPr>
          <p:cNvPr id="4" name="TextBox 3"/>
          <p:cNvSpPr txBox="1"/>
          <p:nvPr/>
        </p:nvSpPr>
        <p:spPr>
          <a:xfrm>
            <a:off x="7010400" y="6400800"/>
            <a:ext cx="1981200" cy="261610"/>
          </a:xfrm>
          <a:prstGeom prst="rect">
            <a:avLst/>
          </a:prstGeom>
          <a:noFill/>
        </p:spPr>
        <p:txBody>
          <a:bodyPr wrap="square" rtlCol="0">
            <a:spAutoFit/>
          </a:bodyPr>
          <a:lstStyle/>
          <a:p>
            <a:r>
              <a:rPr lang="en-US" sz="1100" dirty="0" smtClean="0"/>
              <a:t>www.pbis.org</a:t>
            </a:r>
            <a:endParaRPr lang="en-US" sz="1100" dirty="0"/>
          </a:p>
        </p:txBody>
      </p:sp>
    </p:spTree>
    <p:extLst>
      <p:ext uri="{BB962C8B-B14F-4D97-AF65-F5344CB8AC3E}">
        <p14:creationId xmlns:p14="http://schemas.microsoft.com/office/powerpoint/2010/main" xmlns="" val="30750045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9" name="Subtitle 2"/>
          <p:cNvSpPr txBox="1">
            <a:spLocks/>
          </p:cNvSpPr>
          <p:nvPr/>
        </p:nvSpPr>
        <p:spPr>
          <a:xfrm>
            <a:off x="7772400" y="6553200"/>
            <a:ext cx="1066800" cy="152400"/>
          </a:xfrm>
          <a:prstGeom prst="rect">
            <a:avLst/>
          </a:prstGeom>
        </p:spPr>
        <p:txBody>
          <a:bodyPr tIns="0">
            <a:normAutofit lnSpcReduction="10000"/>
          </a:bodyPr>
          <a:lstStyle/>
          <a:p>
            <a:pPr marL="27432" marR="0" lvl="0" indent="0" algn="l" defTabSz="914400" rtl="0" eaLnBrk="1" fontAlgn="auto" latinLnBrk="0" hangingPunct="1">
              <a:lnSpc>
                <a:spcPct val="80000"/>
              </a:lnSpc>
              <a:spcBef>
                <a:spcPts val="600"/>
              </a:spcBef>
              <a:spcAft>
                <a:spcPts val="0"/>
              </a:spcAft>
              <a:buClr>
                <a:schemeClr val="tx2"/>
              </a:buClr>
              <a:buSzPct val="80000"/>
              <a:buFont typeface="Wingdings 2"/>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31" charset="0"/>
                <a:ea typeface="+mn-ea"/>
                <a:cs typeface="+mn-cs"/>
              </a:rPr>
              <a:t>www.pbis.org</a:t>
            </a: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10" name="Picture 9"/>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 y="632256"/>
            <a:ext cx="7162800" cy="5311344"/>
          </a:xfrm>
          <a:prstGeom prst="rect">
            <a:avLst/>
          </a:prstGeom>
          <a:noFill/>
          <a:ln>
            <a:noFill/>
          </a:ln>
        </p:spPr>
      </p:pic>
    </p:spTree>
    <p:extLst>
      <p:ext uri="{BB962C8B-B14F-4D97-AF65-F5344CB8AC3E}">
        <p14:creationId xmlns:p14="http://schemas.microsoft.com/office/powerpoint/2010/main" xmlns="" val="87447164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3731" name="Object 3"/>
          <p:cNvGraphicFramePr>
            <a:graphicFrameLocks noChangeAspect="1"/>
          </p:cNvGraphicFramePr>
          <p:nvPr>
            <p:ph idx="4294967295"/>
          </p:nvPr>
        </p:nvGraphicFramePr>
        <p:xfrm>
          <a:off x="0" y="0"/>
          <a:ext cx="9144000" cy="6858000"/>
        </p:xfrm>
        <a:graphic>
          <a:graphicData uri="http://schemas.openxmlformats.org/presentationml/2006/ole">
            <p:oleObj spid="_x0000_s73731" name="Slide" r:id="rId3" imgW="4570388" imgH="3427437" progId="PowerPoint.Slide.12">
              <p:embed/>
            </p:oleObj>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SW-PBIS Leadership Team Responsibilities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Develop, facilitate and evaluate the fidelity of implementation of Tier 1 PBIS.</a:t>
            </a:r>
          </a:p>
          <a:p>
            <a:r>
              <a:rPr lang="en-US" dirty="0" smtClean="0"/>
              <a:t>Promote team development and communication across staff to maintain a “common focus and language”.</a:t>
            </a:r>
          </a:p>
          <a:p>
            <a:r>
              <a:rPr lang="en-US" dirty="0" smtClean="0"/>
              <a:t>Create data based action plans.</a:t>
            </a:r>
          </a:p>
          <a:p>
            <a:r>
              <a:rPr lang="en-US" dirty="0" smtClean="0"/>
              <a:t>Promote communication to increase efficiency and consistency through:</a:t>
            </a:r>
          </a:p>
          <a:p>
            <a:pPr lvl="1"/>
            <a:r>
              <a:rPr lang="en-US" dirty="0" smtClean="0"/>
              <a:t>PBIS updates at staff meetings</a:t>
            </a:r>
          </a:p>
          <a:p>
            <a:r>
              <a:rPr lang="en-US" dirty="0" smtClean="0"/>
              <a:t>Write a 1-2 year SW-PBIS plan</a:t>
            </a:r>
          </a:p>
          <a:p>
            <a:r>
              <a:rPr lang="en-US" dirty="0" smtClean="0"/>
              <a:t>Sustaining SW-PBIS implementation.</a:t>
            </a:r>
          </a:p>
        </p:txBody>
      </p:sp>
      <p:sp>
        <p:nvSpPr>
          <p:cNvPr id="4" name="TextBox 3"/>
          <p:cNvSpPr txBox="1"/>
          <p:nvPr/>
        </p:nvSpPr>
        <p:spPr>
          <a:xfrm>
            <a:off x="7620000" y="6468533"/>
            <a:ext cx="1080657" cy="261610"/>
          </a:xfrm>
          <a:prstGeom prst="rect">
            <a:avLst/>
          </a:prstGeom>
          <a:noFill/>
        </p:spPr>
        <p:txBody>
          <a:bodyPr wrap="none" rtlCol="0">
            <a:spAutoFit/>
          </a:bodyPr>
          <a:lstStyle/>
          <a:p>
            <a:r>
              <a:rPr lang="en-US" sz="1100" dirty="0" smtClean="0"/>
              <a:t>www.pbis.org</a:t>
            </a:r>
            <a:endParaRPr lang="en-US" sz="1100" dirty="0"/>
          </a:p>
        </p:txBody>
      </p:sp>
    </p:spTree>
    <p:extLst>
      <p:ext uri="{BB962C8B-B14F-4D97-AF65-F5344CB8AC3E}">
        <p14:creationId xmlns:p14="http://schemas.microsoft.com/office/powerpoint/2010/main" xmlns="" val="3996109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0" y="6400800"/>
            <a:ext cx="2286000" cy="261610"/>
          </a:xfrm>
          <a:prstGeom prst="rect">
            <a:avLst/>
          </a:prstGeom>
          <a:noFill/>
        </p:spPr>
        <p:txBody>
          <a:bodyPr wrap="square" rtlCol="0">
            <a:spAutoFit/>
          </a:bodyPr>
          <a:lstStyle/>
          <a:p>
            <a:r>
              <a:rPr lang="en-US" sz="1100" dirty="0" smtClean="0"/>
              <a:t>www.pbis.org</a:t>
            </a:r>
            <a:endParaRPr lang="en-US" sz="1100" dirty="0"/>
          </a:p>
        </p:txBody>
      </p:sp>
      <p:sp>
        <p:nvSpPr>
          <p:cNvPr id="6" name="Title 5"/>
          <p:cNvSpPr>
            <a:spLocks noGrp="1"/>
          </p:cNvSpPr>
          <p:nvPr>
            <p:ph type="title"/>
          </p:nvPr>
        </p:nvSpPr>
        <p:spPr>
          <a:xfrm>
            <a:off x="549275" y="107576"/>
            <a:ext cx="8042276" cy="1568824"/>
          </a:xfrm>
        </p:spPr>
        <p:txBody>
          <a:bodyPr/>
          <a:lstStyle/>
          <a:p>
            <a:r>
              <a:rPr lang="en-US" sz="3600" b="1" dirty="0"/>
              <a:t>Misconception: </a:t>
            </a:r>
            <a:r>
              <a:rPr lang="en-US" sz="3600" b="1" dirty="0" smtClean="0"/>
              <a:t>“SW-PBIS </a:t>
            </a:r>
            <a:r>
              <a:rPr lang="en-US" sz="3600" b="1" dirty="0"/>
              <a:t>is something new that was designed for students with disabilities.”</a:t>
            </a:r>
            <a:endParaRPr lang="en-US" sz="3600" dirty="0"/>
          </a:p>
        </p:txBody>
      </p:sp>
      <p:sp>
        <p:nvSpPr>
          <p:cNvPr id="7" name="Content Placeholder 6"/>
          <p:cNvSpPr>
            <a:spLocks noGrp="1"/>
          </p:cNvSpPr>
          <p:nvPr>
            <p:ph idx="1"/>
          </p:nvPr>
        </p:nvSpPr>
        <p:spPr>
          <a:xfrm>
            <a:off x="549275" y="1981199"/>
            <a:ext cx="8042276" cy="4343401"/>
          </a:xfrm>
        </p:spPr>
        <p:txBody>
          <a:bodyPr>
            <a:normAutofit fontScale="92500" lnSpcReduction="10000"/>
          </a:bodyPr>
          <a:lstStyle/>
          <a:p>
            <a:r>
              <a:rPr lang="en-US" dirty="0"/>
              <a:t> The phrase “Positive Behavioral Interventions and Supports” was first coined in the reauthorization of the IDEA; however, the practices, principles, and systems that characterize PBIS have been described, studied and implemented since the early 1960s and 1970s (Carr, 2007; Carr et al., 2002; Sugai &amp; Horner, 2002). </a:t>
            </a:r>
            <a:endParaRPr lang="en-US" dirty="0" smtClean="0"/>
          </a:p>
          <a:p>
            <a:r>
              <a:rPr lang="en-US" dirty="0" smtClean="0"/>
              <a:t>PBIS </a:t>
            </a:r>
            <a:r>
              <a:rPr lang="en-US" dirty="0"/>
              <a:t>is a marriage of behavioral theory, behavior analysis, positive behavior supports, and prevention and implementation science that has been developed to improve how schools select, organize, implement, and evaluate behavioral practices in meeting the needs of all students (Sugai et al., 2000).</a:t>
            </a:r>
          </a:p>
          <a:p>
            <a:endParaRPr lang="en-US" dirty="0"/>
          </a:p>
        </p:txBody>
      </p:sp>
    </p:spTree>
    <p:extLst>
      <p:ext uri="{BB962C8B-B14F-4D97-AF65-F5344CB8AC3E}">
        <p14:creationId xmlns:p14="http://schemas.microsoft.com/office/powerpoint/2010/main" xmlns="" val="914096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85800" y="1371600"/>
            <a:ext cx="2057400" cy="381000"/>
            <a:chOff x="432" y="1008"/>
            <a:chExt cx="1296" cy="240"/>
          </a:xfrm>
        </p:grpSpPr>
        <p:sp>
          <p:nvSpPr>
            <p:cNvPr id="28705" name="Text Box 3"/>
            <p:cNvSpPr txBox="1">
              <a:spLocks noChangeArrowheads="1"/>
            </p:cNvSpPr>
            <p:nvPr/>
          </p:nvSpPr>
          <p:spPr bwMode="auto">
            <a:xfrm>
              <a:off x="432" y="1008"/>
              <a:ext cx="1256" cy="231"/>
            </a:xfrm>
            <a:prstGeom prst="rect">
              <a:avLst/>
            </a:prstGeom>
            <a:noFill/>
            <a:ln w="9525">
              <a:noFill/>
              <a:miter lim="800000"/>
              <a:headEnd/>
              <a:tailEnd/>
            </a:ln>
          </p:spPr>
          <p:txBody>
            <a:bodyPr wrap="none">
              <a:prstTxWarp prst="textNoShape">
                <a:avLst/>
              </a:prstTxWarp>
              <a:spAutoFit/>
            </a:bodyPr>
            <a:lstStyle/>
            <a:p>
              <a:pPr eaLnBrk="0" hangingPunct="0"/>
              <a:r>
                <a:rPr lang="en-US" b="1">
                  <a:latin typeface="Times New Roman" pitchFamily="33" charset="0"/>
                </a:rPr>
                <a:t>Academic Systems</a:t>
              </a:r>
              <a:endParaRPr lang="en-US" sz="2400">
                <a:latin typeface="Times New Roman" pitchFamily="33" charset="0"/>
              </a:endParaRPr>
            </a:p>
          </p:txBody>
        </p:sp>
        <p:sp>
          <p:nvSpPr>
            <p:cNvPr id="28706" name="Rectangle 4"/>
            <p:cNvSpPr>
              <a:spLocks noChangeArrowheads="1"/>
            </p:cNvSpPr>
            <p:nvPr/>
          </p:nvSpPr>
          <p:spPr bwMode="auto">
            <a:xfrm>
              <a:off x="432" y="1056"/>
              <a:ext cx="1296" cy="192"/>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pitchFamily="33" charset="0"/>
              </a:endParaRPr>
            </a:p>
          </p:txBody>
        </p:sp>
      </p:grpSp>
      <p:grpSp>
        <p:nvGrpSpPr>
          <p:cNvPr id="3" name="Group 5"/>
          <p:cNvGrpSpPr>
            <a:grpSpLocks/>
          </p:cNvGrpSpPr>
          <p:nvPr/>
        </p:nvGrpSpPr>
        <p:grpSpPr bwMode="auto">
          <a:xfrm>
            <a:off x="5943600" y="1371600"/>
            <a:ext cx="2095500" cy="381000"/>
            <a:chOff x="3744" y="1008"/>
            <a:chExt cx="1320" cy="240"/>
          </a:xfrm>
        </p:grpSpPr>
        <p:sp>
          <p:nvSpPr>
            <p:cNvPr id="28703" name="Text Box 6"/>
            <p:cNvSpPr txBox="1">
              <a:spLocks noChangeArrowheads="1"/>
            </p:cNvSpPr>
            <p:nvPr/>
          </p:nvSpPr>
          <p:spPr bwMode="auto">
            <a:xfrm>
              <a:off x="3744" y="1008"/>
              <a:ext cx="1320" cy="231"/>
            </a:xfrm>
            <a:prstGeom prst="rect">
              <a:avLst/>
            </a:prstGeom>
            <a:noFill/>
            <a:ln w="9525">
              <a:noFill/>
              <a:miter lim="800000"/>
              <a:headEnd/>
              <a:tailEnd/>
            </a:ln>
          </p:spPr>
          <p:txBody>
            <a:bodyPr wrap="none">
              <a:prstTxWarp prst="textNoShape">
                <a:avLst/>
              </a:prstTxWarp>
              <a:spAutoFit/>
            </a:bodyPr>
            <a:lstStyle/>
            <a:p>
              <a:pPr eaLnBrk="0" hangingPunct="0"/>
              <a:r>
                <a:rPr lang="en-US" b="1">
                  <a:latin typeface="Times New Roman" pitchFamily="33" charset="0"/>
                </a:rPr>
                <a:t>Behavioral Systems</a:t>
              </a:r>
              <a:endParaRPr lang="en-US" sz="2400">
                <a:latin typeface="Times New Roman" pitchFamily="33" charset="0"/>
              </a:endParaRPr>
            </a:p>
          </p:txBody>
        </p:sp>
        <p:sp>
          <p:nvSpPr>
            <p:cNvPr id="28704" name="Rectangle 7"/>
            <p:cNvSpPr>
              <a:spLocks noChangeArrowheads="1"/>
            </p:cNvSpPr>
            <p:nvPr/>
          </p:nvSpPr>
          <p:spPr bwMode="auto">
            <a:xfrm>
              <a:off x="3744" y="1056"/>
              <a:ext cx="1296" cy="192"/>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pitchFamily="33" charset="0"/>
              </a:endParaRPr>
            </a:p>
          </p:txBody>
        </p:sp>
      </p:grpSp>
      <p:sp>
        <p:nvSpPr>
          <p:cNvPr id="28678" name="Text Box 8"/>
          <p:cNvSpPr txBox="1">
            <a:spLocks noChangeArrowheads="1"/>
          </p:cNvSpPr>
          <p:nvPr/>
        </p:nvSpPr>
        <p:spPr bwMode="auto">
          <a:xfrm>
            <a:off x="3810000" y="2286000"/>
            <a:ext cx="514350" cy="274638"/>
          </a:xfrm>
          <a:prstGeom prst="rect">
            <a:avLst/>
          </a:prstGeom>
          <a:noFill/>
          <a:ln w="9525">
            <a:noFill/>
            <a:miter lim="800000"/>
            <a:headEnd/>
            <a:tailEnd/>
          </a:ln>
        </p:spPr>
        <p:txBody>
          <a:bodyPr wrap="none">
            <a:prstTxWarp prst="textNoShape">
              <a:avLst/>
            </a:prstTxWarp>
            <a:spAutoFit/>
          </a:bodyPr>
          <a:lstStyle/>
          <a:p>
            <a:pPr eaLnBrk="0" hangingPunct="0"/>
            <a:r>
              <a:rPr lang="en-US" sz="1200">
                <a:latin typeface="Times New Roman" pitchFamily="33" charset="0"/>
              </a:rPr>
              <a:t>1-5%</a:t>
            </a:r>
          </a:p>
        </p:txBody>
      </p:sp>
      <p:sp>
        <p:nvSpPr>
          <p:cNvPr id="28679" name="Text Box 9"/>
          <p:cNvSpPr txBox="1">
            <a:spLocks noChangeArrowheads="1"/>
          </p:cNvSpPr>
          <p:nvPr/>
        </p:nvSpPr>
        <p:spPr bwMode="auto">
          <a:xfrm>
            <a:off x="4876800" y="2286000"/>
            <a:ext cx="514350" cy="274638"/>
          </a:xfrm>
          <a:prstGeom prst="rect">
            <a:avLst/>
          </a:prstGeom>
          <a:noFill/>
          <a:ln w="9525">
            <a:noFill/>
            <a:miter lim="800000"/>
            <a:headEnd/>
            <a:tailEnd/>
          </a:ln>
        </p:spPr>
        <p:txBody>
          <a:bodyPr wrap="none">
            <a:prstTxWarp prst="textNoShape">
              <a:avLst/>
            </a:prstTxWarp>
            <a:spAutoFit/>
          </a:bodyPr>
          <a:lstStyle/>
          <a:p>
            <a:pPr eaLnBrk="0" hangingPunct="0"/>
            <a:r>
              <a:rPr lang="en-US" sz="1200">
                <a:latin typeface="Times New Roman" pitchFamily="33" charset="0"/>
              </a:rPr>
              <a:t>1-5%</a:t>
            </a:r>
          </a:p>
        </p:txBody>
      </p:sp>
      <p:sp>
        <p:nvSpPr>
          <p:cNvPr id="28680" name="Text Box 10"/>
          <p:cNvSpPr txBox="1">
            <a:spLocks noChangeArrowheads="1"/>
          </p:cNvSpPr>
          <p:nvPr/>
        </p:nvSpPr>
        <p:spPr bwMode="auto">
          <a:xfrm>
            <a:off x="3429000" y="3048000"/>
            <a:ext cx="590550" cy="274638"/>
          </a:xfrm>
          <a:prstGeom prst="rect">
            <a:avLst/>
          </a:prstGeom>
          <a:noFill/>
          <a:ln w="9525">
            <a:noFill/>
            <a:miter lim="800000"/>
            <a:headEnd/>
            <a:tailEnd/>
          </a:ln>
        </p:spPr>
        <p:txBody>
          <a:bodyPr wrap="none">
            <a:prstTxWarp prst="textNoShape">
              <a:avLst/>
            </a:prstTxWarp>
            <a:spAutoFit/>
          </a:bodyPr>
          <a:lstStyle/>
          <a:p>
            <a:pPr eaLnBrk="0" hangingPunct="0"/>
            <a:r>
              <a:rPr lang="en-US" sz="1200">
                <a:latin typeface="Times New Roman" pitchFamily="33" charset="0"/>
              </a:rPr>
              <a:t>5-10%</a:t>
            </a:r>
          </a:p>
        </p:txBody>
      </p:sp>
      <p:sp>
        <p:nvSpPr>
          <p:cNvPr id="28681" name="Text Box 11"/>
          <p:cNvSpPr txBox="1">
            <a:spLocks noChangeArrowheads="1"/>
          </p:cNvSpPr>
          <p:nvPr/>
        </p:nvSpPr>
        <p:spPr bwMode="auto">
          <a:xfrm>
            <a:off x="5105400" y="3048000"/>
            <a:ext cx="590550" cy="274638"/>
          </a:xfrm>
          <a:prstGeom prst="rect">
            <a:avLst/>
          </a:prstGeom>
          <a:noFill/>
          <a:ln w="9525">
            <a:noFill/>
            <a:miter lim="800000"/>
            <a:headEnd/>
            <a:tailEnd/>
          </a:ln>
        </p:spPr>
        <p:txBody>
          <a:bodyPr wrap="none">
            <a:prstTxWarp prst="textNoShape">
              <a:avLst/>
            </a:prstTxWarp>
            <a:spAutoFit/>
          </a:bodyPr>
          <a:lstStyle/>
          <a:p>
            <a:pPr eaLnBrk="0" hangingPunct="0"/>
            <a:r>
              <a:rPr lang="en-US" sz="1200">
                <a:latin typeface="Times New Roman" pitchFamily="33" charset="0"/>
              </a:rPr>
              <a:t>5-10%</a:t>
            </a:r>
          </a:p>
        </p:txBody>
      </p:sp>
      <p:sp>
        <p:nvSpPr>
          <p:cNvPr id="28682" name="Text Box 12"/>
          <p:cNvSpPr txBox="1">
            <a:spLocks noChangeArrowheads="1"/>
          </p:cNvSpPr>
          <p:nvPr/>
        </p:nvSpPr>
        <p:spPr bwMode="auto">
          <a:xfrm>
            <a:off x="2879725" y="4684713"/>
            <a:ext cx="666750" cy="274637"/>
          </a:xfrm>
          <a:prstGeom prst="rect">
            <a:avLst/>
          </a:prstGeom>
          <a:noFill/>
          <a:ln w="9525">
            <a:noFill/>
            <a:miter lim="800000"/>
            <a:headEnd/>
            <a:tailEnd/>
          </a:ln>
        </p:spPr>
        <p:txBody>
          <a:bodyPr wrap="none">
            <a:prstTxWarp prst="textNoShape">
              <a:avLst/>
            </a:prstTxWarp>
            <a:spAutoFit/>
          </a:bodyPr>
          <a:lstStyle/>
          <a:p>
            <a:pPr eaLnBrk="0" hangingPunct="0"/>
            <a:r>
              <a:rPr lang="en-US" sz="1200">
                <a:latin typeface="Times New Roman" pitchFamily="33" charset="0"/>
              </a:rPr>
              <a:t>80-90%</a:t>
            </a:r>
          </a:p>
        </p:txBody>
      </p:sp>
      <p:sp>
        <p:nvSpPr>
          <p:cNvPr id="28683" name="Text Box 13"/>
          <p:cNvSpPr txBox="1">
            <a:spLocks noChangeArrowheads="1"/>
          </p:cNvSpPr>
          <p:nvPr/>
        </p:nvSpPr>
        <p:spPr bwMode="auto">
          <a:xfrm>
            <a:off x="5638800" y="4343400"/>
            <a:ext cx="666750" cy="274638"/>
          </a:xfrm>
          <a:prstGeom prst="rect">
            <a:avLst/>
          </a:prstGeom>
          <a:noFill/>
          <a:ln w="9525">
            <a:noFill/>
            <a:miter lim="800000"/>
            <a:headEnd/>
            <a:tailEnd/>
          </a:ln>
        </p:spPr>
        <p:txBody>
          <a:bodyPr wrap="none">
            <a:prstTxWarp prst="textNoShape">
              <a:avLst/>
            </a:prstTxWarp>
            <a:spAutoFit/>
          </a:bodyPr>
          <a:lstStyle/>
          <a:p>
            <a:pPr eaLnBrk="0" hangingPunct="0"/>
            <a:r>
              <a:rPr lang="en-US" sz="1200" dirty="0">
                <a:latin typeface="Times New Roman" pitchFamily="33" charset="0"/>
              </a:rPr>
              <a:t>80-90%</a:t>
            </a:r>
          </a:p>
        </p:txBody>
      </p:sp>
      <p:grpSp>
        <p:nvGrpSpPr>
          <p:cNvPr id="4" name="Group 14"/>
          <p:cNvGrpSpPr>
            <a:grpSpLocks/>
          </p:cNvGrpSpPr>
          <p:nvPr/>
        </p:nvGrpSpPr>
        <p:grpSpPr bwMode="auto">
          <a:xfrm>
            <a:off x="304800" y="2057400"/>
            <a:ext cx="3352800" cy="822325"/>
            <a:chOff x="192" y="1296"/>
            <a:chExt cx="2112" cy="518"/>
          </a:xfrm>
        </p:grpSpPr>
        <p:sp>
          <p:nvSpPr>
            <p:cNvPr id="28701" name="Text Box 15"/>
            <p:cNvSpPr txBox="1">
              <a:spLocks noChangeArrowheads="1"/>
            </p:cNvSpPr>
            <p:nvPr/>
          </p:nvSpPr>
          <p:spPr bwMode="auto">
            <a:xfrm>
              <a:off x="192" y="1296"/>
              <a:ext cx="1441" cy="518"/>
            </a:xfrm>
            <a:prstGeom prst="rect">
              <a:avLst/>
            </a:prstGeom>
            <a:noFill/>
            <a:ln w="9525">
              <a:noFill/>
              <a:miter lim="800000"/>
              <a:headEnd/>
              <a:tailEnd/>
            </a:ln>
          </p:spPr>
          <p:txBody>
            <a:bodyPr wrap="none">
              <a:prstTxWarp prst="textNoShape">
                <a:avLst/>
              </a:prstTxWarp>
              <a:spAutoFit/>
            </a:bodyPr>
            <a:lstStyle/>
            <a:p>
              <a:pPr eaLnBrk="0" hangingPunct="0"/>
              <a:r>
                <a:rPr lang="en-US" sz="1200" u="sng">
                  <a:latin typeface="Times New Roman" pitchFamily="33" charset="0"/>
                </a:rPr>
                <a:t>Intensive, Individual Interventions</a:t>
              </a:r>
              <a:endParaRPr lang="en-US" sz="1200">
                <a:latin typeface="Times New Roman" pitchFamily="33" charset="0"/>
              </a:endParaRPr>
            </a:p>
            <a:p>
              <a:pPr eaLnBrk="0" hangingPunct="0">
                <a:buFontTx/>
                <a:buChar char="•"/>
              </a:pPr>
              <a:r>
                <a:rPr lang="en-US" sz="1200">
                  <a:latin typeface="Times New Roman" pitchFamily="33" charset="0"/>
                </a:rPr>
                <a:t>Individual Students</a:t>
              </a:r>
            </a:p>
            <a:p>
              <a:pPr eaLnBrk="0" hangingPunct="0">
                <a:buFontTx/>
                <a:buChar char="•"/>
              </a:pPr>
              <a:r>
                <a:rPr lang="en-US" sz="1200">
                  <a:latin typeface="Times New Roman" pitchFamily="33" charset="0"/>
                </a:rPr>
                <a:t>Assessment-based</a:t>
              </a:r>
            </a:p>
            <a:p>
              <a:pPr eaLnBrk="0" hangingPunct="0">
                <a:buFontTx/>
                <a:buChar char="•"/>
              </a:pPr>
              <a:r>
                <a:rPr lang="en-US" sz="1200">
                  <a:latin typeface="Times New Roman" pitchFamily="33" charset="0"/>
                </a:rPr>
                <a:t>High Intensity</a:t>
              </a:r>
            </a:p>
          </p:txBody>
        </p:sp>
        <p:sp>
          <p:nvSpPr>
            <p:cNvPr id="28702" name="Line 16"/>
            <p:cNvSpPr>
              <a:spLocks noChangeShapeType="1"/>
            </p:cNvSpPr>
            <p:nvPr/>
          </p:nvSpPr>
          <p:spPr bwMode="auto">
            <a:xfrm>
              <a:off x="1968" y="1536"/>
              <a:ext cx="336" cy="0"/>
            </a:xfrm>
            <a:prstGeom prst="line">
              <a:avLst/>
            </a:prstGeom>
            <a:noFill/>
            <a:ln w="88900">
              <a:solidFill>
                <a:schemeClr val="tx1"/>
              </a:solidFill>
              <a:round/>
              <a:headEnd type="triangle" w="med" len="med"/>
              <a:tailEnd/>
            </a:ln>
          </p:spPr>
          <p:txBody>
            <a:bodyPr wrap="none" anchor="ctr">
              <a:prstTxWarp prst="textNoShape">
                <a:avLst/>
              </a:prstTxWarp>
            </a:bodyPr>
            <a:lstStyle/>
            <a:p>
              <a:endParaRPr lang="en-US"/>
            </a:p>
          </p:txBody>
        </p:sp>
      </p:grpSp>
      <p:grpSp>
        <p:nvGrpSpPr>
          <p:cNvPr id="5" name="Group 17"/>
          <p:cNvGrpSpPr>
            <a:grpSpLocks/>
          </p:cNvGrpSpPr>
          <p:nvPr/>
        </p:nvGrpSpPr>
        <p:grpSpPr bwMode="auto">
          <a:xfrm>
            <a:off x="5484814" y="2133601"/>
            <a:ext cx="2925763" cy="830263"/>
            <a:chOff x="3455" y="1344"/>
            <a:chExt cx="1843" cy="523"/>
          </a:xfrm>
        </p:grpSpPr>
        <p:sp>
          <p:nvSpPr>
            <p:cNvPr id="28699" name="Line 18"/>
            <p:cNvSpPr>
              <a:spLocks noChangeShapeType="1"/>
            </p:cNvSpPr>
            <p:nvPr/>
          </p:nvSpPr>
          <p:spPr bwMode="auto">
            <a:xfrm rot="10779537">
              <a:off x="3455" y="1536"/>
              <a:ext cx="336" cy="1"/>
            </a:xfrm>
            <a:prstGeom prst="line">
              <a:avLst/>
            </a:prstGeom>
            <a:noFill/>
            <a:ln w="88900">
              <a:solidFill>
                <a:schemeClr val="tx1"/>
              </a:solidFill>
              <a:round/>
              <a:headEnd type="triangle" w="med" len="med"/>
              <a:tailEnd/>
            </a:ln>
          </p:spPr>
          <p:txBody>
            <a:bodyPr wrap="none" anchor="ctr">
              <a:prstTxWarp prst="textNoShape">
                <a:avLst/>
              </a:prstTxWarp>
            </a:bodyPr>
            <a:lstStyle/>
            <a:p>
              <a:endParaRPr lang="en-US"/>
            </a:p>
          </p:txBody>
        </p:sp>
        <p:sp>
          <p:nvSpPr>
            <p:cNvPr id="28700" name="Text Box 19"/>
            <p:cNvSpPr txBox="1">
              <a:spLocks noChangeArrowheads="1"/>
            </p:cNvSpPr>
            <p:nvPr/>
          </p:nvSpPr>
          <p:spPr bwMode="auto">
            <a:xfrm>
              <a:off x="3840" y="1344"/>
              <a:ext cx="1458" cy="523"/>
            </a:xfrm>
            <a:prstGeom prst="rect">
              <a:avLst/>
            </a:prstGeom>
            <a:noFill/>
            <a:ln w="9525">
              <a:noFill/>
              <a:miter lim="800000"/>
              <a:headEnd/>
              <a:tailEnd/>
            </a:ln>
          </p:spPr>
          <p:txBody>
            <a:bodyPr wrap="none">
              <a:prstTxWarp prst="textNoShape">
                <a:avLst/>
              </a:prstTxWarp>
              <a:spAutoFit/>
            </a:bodyPr>
            <a:lstStyle/>
            <a:p>
              <a:pPr eaLnBrk="0" hangingPunct="0"/>
              <a:r>
                <a:rPr lang="en-US" sz="1200" u="sng" dirty="0">
                  <a:latin typeface="Times New Roman" pitchFamily="33" charset="0"/>
                </a:rPr>
                <a:t>Intensive, Individual Interventions</a:t>
              </a:r>
              <a:endParaRPr lang="en-US" sz="1200" dirty="0">
                <a:latin typeface="Times New Roman" pitchFamily="33" charset="0"/>
              </a:endParaRPr>
            </a:p>
            <a:p>
              <a:pPr eaLnBrk="0" hangingPunct="0">
                <a:buFontTx/>
                <a:buChar char="•"/>
              </a:pPr>
              <a:r>
                <a:rPr lang="en-US" sz="1200" dirty="0">
                  <a:latin typeface="Times New Roman" pitchFamily="33" charset="0"/>
                </a:rPr>
                <a:t>Individual Students</a:t>
              </a:r>
            </a:p>
            <a:p>
              <a:pPr eaLnBrk="0" hangingPunct="0">
                <a:buFontTx/>
                <a:buChar char="•"/>
              </a:pPr>
              <a:r>
                <a:rPr lang="en-US" sz="1200" dirty="0" smtClean="0">
                  <a:latin typeface="Times New Roman" pitchFamily="33" charset="0"/>
                </a:rPr>
                <a:t>Assessment-based (Data Driven)</a:t>
              </a:r>
              <a:endParaRPr lang="en-US" sz="1200" dirty="0">
                <a:latin typeface="Times New Roman" pitchFamily="33" charset="0"/>
              </a:endParaRPr>
            </a:p>
            <a:p>
              <a:pPr eaLnBrk="0" hangingPunct="0">
                <a:buFontTx/>
                <a:buChar char="•"/>
              </a:pPr>
              <a:r>
                <a:rPr lang="en-US" sz="1200" dirty="0">
                  <a:latin typeface="Times New Roman" pitchFamily="33" charset="0"/>
                </a:rPr>
                <a:t>Intense, durable procedures</a:t>
              </a:r>
            </a:p>
          </p:txBody>
        </p:sp>
      </p:grpSp>
      <p:grpSp>
        <p:nvGrpSpPr>
          <p:cNvPr id="6" name="Group 20"/>
          <p:cNvGrpSpPr>
            <a:grpSpLocks/>
          </p:cNvGrpSpPr>
          <p:nvPr/>
        </p:nvGrpSpPr>
        <p:grpSpPr bwMode="auto">
          <a:xfrm>
            <a:off x="304800" y="3048000"/>
            <a:ext cx="2971800" cy="1004888"/>
            <a:chOff x="192" y="1920"/>
            <a:chExt cx="1872" cy="633"/>
          </a:xfrm>
        </p:grpSpPr>
        <p:sp>
          <p:nvSpPr>
            <p:cNvPr id="28697" name="Text Box 21"/>
            <p:cNvSpPr txBox="1">
              <a:spLocks noChangeArrowheads="1"/>
            </p:cNvSpPr>
            <p:nvPr/>
          </p:nvSpPr>
          <p:spPr bwMode="auto">
            <a:xfrm>
              <a:off x="192" y="1920"/>
              <a:ext cx="1257" cy="633"/>
            </a:xfrm>
            <a:prstGeom prst="rect">
              <a:avLst/>
            </a:prstGeom>
            <a:noFill/>
            <a:ln w="9525">
              <a:noFill/>
              <a:miter lim="800000"/>
              <a:headEnd/>
              <a:tailEnd/>
            </a:ln>
          </p:spPr>
          <p:txBody>
            <a:bodyPr wrap="none">
              <a:prstTxWarp prst="textNoShape">
                <a:avLst/>
              </a:prstTxWarp>
              <a:spAutoFit/>
            </a:bodyPr>
            <a:lstStyle/>
            <a:p>
              <a:pPr eaLnBrk="0" hangingPunct="0"/>
              <a:r>
                <a:rPr lang="en-US" sz="1200" u="sng">
                  <a:latin typeface="Times New Roman" pitchFamily="33" charset="0"/>
                </a:rPr>
                <a:t>Targeted Group Interventions</a:t>
              </a:r>
              <a:endParaRPr lang="en-US" sz="1200">
                <a:latin typeface="Times New Roman" pitchFamily="33" charset="0"/>
              </a:endParaRPr>
            </a:p>
            <a:p>
              <a:pPr eaLnBrk="0" hangingPunct="0">
                <a:buFontTx/>
                <a:buChar char="•"/>
              </a:pPr>
              <a:r>
                <a:rPr lang="en-US" sz="1200">
                  <a:latin typeface="Times New Roman" pitchFamily="33" charset="0"/>
                </a:rPr>
                <a:t>Some students (at-risk)</a:t>
              </a:r>
            </a:p>
            <a:p>
              <a:pPr eaLnBrk="0" hangingPunct="0">
                <a:buFontTx/>
                <a:buChar char="•"/>
              </a:pPr>
              <a:r>
                <a:rPr lang="en-US" sz="1200">
                  <a:latin typeface="Times New Roman" pitchFamily="33" charset="0"/>
                </a:rPr>
                <a:t>High efficiency</a:t>
              </a:r>
            </a:p>
            <a:p>
              <a:pPr eaLnBrk="0" hangingPunct="0">
                <a:buFontTx/>
                <a:buChar char="•"/>
              </a:pPr>
              <a:r>
                <a:rPr lang="en-US" sz="1200">
                  <a:latin typeface="Times New Roman" pitchFamily="33" charset="0"/>
                </a:rPr>
                <a:t>Rapid response</a:t>
              </a:r>
            </a:p>
            <a:p>
              <a:pPr eaLnBrk="0" hangingPunct="0"/>
              <a:endParaRPr lang="en-US" sz="1200">
                <a:latin typeface="Times New Roman" pitchFamily="33" charset="0"/>
              </a:endParaRPr>
            </a:p>
          </p:txBody>
        </p:sp>
        <p:sp>
          <p:nvSpPr>
            <p:cNvPr id="28698" name="Line 22"/>
            <p:cNvSpPr>
              <a:spLocks noChangeShapeType="1"/>
            </p:cNvSpPr>
            <p:nvPr/>
          </p:nvSpPr>
          <p:spPr bwMode="auto">
            <a:xfrm>
              <a:off x="1728" y="2016"/>
              <a:ext cx="336" cy="0"/>
            </a:xfrm>
            <a:prstGeom prst="line">
              <a:avLst/>
            </a:prstGeom>
            <a:noFill/>
            <a:ln w="88900">
              <a:solidFill>
                <a:schemeClr val="tx1"/>
              </a:solidFill>
              <a:round/>
              <a:headEnd type="triangle" w="med" len="med"/>
              <a:tailEnd/>
            </a:ln>
          </p:spPr>
          <p:txBody>
            <a:bodyPr wrap="none" anchor="ctr">
              <a:prstTxWarp prst="textNoShape">
                <a:avLst/>
              </a:prstTxWarp>
            </a:bodyPr>
            <a:lstStyle/>
            <a:p>
              <a:endParaRPr lang="en-US"/>
            </a:p>
          </p:txBody>
        </p:sp>
      </p:grpSp>
      <p:grpSp>
        <p:nvGrpSpPr>
          <p:cNvPr id="7" name="Group 23"/>
          <p:cNvGrpSpPr>
            <a:grpSpLocks/>
          </p:cNvGrpSpPr>
          <p:nvPr/>
        </p:nvGrpSpPr>
        <p:grpSpPr bwMode="auto">
          <a:xfrm>
            <a:off x="5791200" y="3048000"/>
            <a:ext cx="2833688" cy="1004888"/>
            <a:chOff x="3648" y="1920"/>
            <a:chExt cx="1785" cy="633"/>
          </a:xfrm>
        </p:grpSpPr>
        <p:sp>
          <p:nvSpPr>
            <p:cNvPr id="28695" name="Text Box 24"/>
            <p:cNvSpPr txBox="1">
              <a:spLocks noChangeArrowheads="1"/>
            </p:cNvSpPr>
            <p:nvPr/>
          </p:nvSpPr>
          <p:spPr bwMode="auto">
            <a:xfrm>
              <a:off x="4176" y="1920"/>
              <a:ext cx="1257" cy="633"/>
            </a:xfrm>
            <a:prstGeom prst="rect">
              <a:avLst/>
            </a:prstGeom>
            <a:noFill/>
            <a:ln w="9525">
              <a:noFill/>
              <a:miter lim="800000"/>
              <a:headEnd/>
              <a:tailEnd/>
            </a:ln>
          </p:spPr>
          <p:txBody>
            <a:bodyPr wrap="none">
              <a:prstTxWarp prst="textNoShape">
                <a:avLst/>
              </a:prstTxWarp>
              <a:spAutoFit/>
            </a:bodyPr>
            <a:lstStyle/>
            <a:p>
              <a:pPr eaLnBrk="0" hangingPunct="0"/>
              <a:r>
                <a:rPr lang="en-US" sz="1200" u="sng">
                  <a:latin typeface="Times New Roman" pitchFamily="33" charset="0"/>
                </a:rPr>
                <a:t>Targeted Group Interventions</a:t>
              </a:r>
              <a:endParaRPr lang="en-US" sz="1200">
                <a:latin typeface="Times New Roman" pitchFamily="33" charset="0"/>
              </a:endParaRPr>
            </a:p>
            <a:p>
              <a:pPr eaLnBrk="0" hangingPunct="0">
                <a:buFontTx/>
                <a:buChar char="•"/>
              </a:pPr>
              <a:r>
                <a:rPr lang="en-US" sz="1200">
                  <a:latin typeface="Times New Roman" pitchFamily="33" charset="0"/>
                </a:rPr>
                <a:t>Some students (at-risk)</a:t>
              </a:r>
            </a:p>
            <a:p>
              <a:pPr eaLnBrk="0" hangingPunct="0">
                <a:buFontTx/>
                <a:buChar char="•"/>
              </a:pPr>
              <a:r>
                <a:rPr lang="en-US" sz="1200">
                  <a:latin typeface="Times New Roman" pitchFamily="33" charset="0"/>
                </a:rPr>
                <a:t>High efficiency</a:t>
              </a:r>
            </a:p>
            <a:p>
              <a:pPr eaLnBrk="0" hangingPunct="0">
                <a:buFontTx/>
                <a:buChar char="•"/>
              </a:pPr>
              <a:r>
                <a:rPr lang="en-US" sz="1200">
                  <a:latin typeface="Times New Roman" pitchFamily="33" charset="0"/>
                </a:rPr>
                <a:t>Rapid response</a:t>
              </a:r>
            </a:p>
            <a:p>
              <a:pPr eaLnBrk="0" hangingPunct="0"/>
              <a:endParaRPr lang="en-US" sz="1200">
                <a:latin typeface="Times New Roman" pitchFamily="33" charset="0"/>
              </a:endParaRPr>
            </a:p>
          </p:txBody>
        </p:sp>
        <p:sp>
          <p:nvSpPr>
            <p:cNvPr id="28696" name="Line 25"/>
            <p:cNvSpPr>
              <a:spLocks noChangeShapeType="1"/>
            </p:cNvSpPr>
            <p:nvPr/>
          </p:nvSpPr>
          <p:spPr bwMode="auto">
            <a:xfrm rot="10739161">
              <a:off x="3648" y="2016"/>
              <a:ext cx="336" cy="1"/>
            </a:xfrm>
            <a:prstGeom prst="line">
              <a:avLst/>
            </a:prstGeom>
            <a:noFill/>
            <a:ln w="88900">
              <a:solidFill>
                <a:schemeClr val="tx1"/>
              </a:solidFill>
              <a:round/>
              <a:headEnd type="triangle" w="med" len="med"/>
              <a:tailEnd/>
            </a:ln>
          </p:spPr>
          <p:txBody>
            <a:bodyPr wrap="none" anchor="ctr">
              <a:prstTxWarp prst="textNoShape">
                <a:avLst/>
              </a:prstTxWarp>
            </a:bodyPr>
            <a:lstStyle/>
            <a:p>
              <a:endParaRPr lang="en-US"/>
            </a:p>
          </p:txBody>
        </p:sp>
      </p:grpSp>
      <p:grpSp>
        <p:nvGrpSpPr>
          <p:cNvPr id="8" name="Group 26"/>
          <p:cNvGrpSpPr>
            <a:grpSpLocks/>
          </p:cNvGrpSpPr>
          <p:nvPr/>
        </p:nvGrpSpPr>
        <p:grpSpPr bwMode="auto">
          <a:xfrm>
            <a:off x="228600" y="4648200"/>
            <a:ext cx="2514600" cy="639763"/>
            <a:chOff x="144" y="2928"/>
            <a:chExt cx="1584" cy="403"/>
          </a:xfrm>
        </p:grpSpPr>
        <p:sp>
          <p:nvSpPr>
            <p:cNvPr id="28693" name="Text Box 27"/>
            <p:cNvSpPr txBox="1">
              <a:spLocks noChangeArrowheads="1"/>
            </p:cNvSpPr>
            <p:nvPr/>
          </p:nvSpPr>
          <p:spPr bwMode="auto">
            <a:xfrm>
              <a:off x="144" y="2928"/>
              <a:ext cx="1020" cy="403"/>
            </a:xfrm>
            <a:prstGeom prst="rect">
              <a:avLst/>
            </a:prstGeom>
            <a:noFill/>
            <a:ln w="9525">
              <a:noFill/>
              <a:miter lim="800000"/>
              <a:headEnd/>
              <a:tailEnd/>
            </a:ln>
          </p:spPr>
          <p:txBody>
            <a:bodyPr wrap="none">
              <a:prstTxWarp prst="textNoShape">
                <a:avLst/>
              </a:prstTxWarp>
              <a:spAutoFit/>
            </a:bodyPr>
            <a:lstStyle/>
            <a:p>
              <a:pPr eaLnBrk="0" hangingPunct="0"/>
              <a:r>
                <a:rPr lang="en-US" sz="1200" u="sng">
                  <a:latin typeface="Times New Roman" pitchFamily="33" charset="0"/>
                </a:rPr>
                <a:t>Universal Interventions</a:t>
              </a:r>
              <a:endParaRPr lang="en-US" sz="1200">
                <a:latin typeface="Times New Roman" pitchFamily="33" charset="0"/>
              </a:endParaRPr>
            </a:p>
            <a:p>
              <a:pPr eaLnBrk="0" hangingPunct="0">
                <a:buFontTx/>
                <a:buChar char="•"/>
              </a:pPr>
              <a:r>
                <a:rPr lang="en-US" sz="1200">
                  <a:latin typeface="Times New Roman" pitchFamily="33" charset="0"/>
                </a:rPr>
                <a:t>All students</a:t>
              </a:r>
            </a:p>
            <a:p>
              <a:pPr eaLnBrk="0" hangingPunct="0">
                <a:buFontTx/>
                <a:buChar char="•"/>
              </a:pPr>
              <a:r>
                <a:rPr lang="en-US" sz="1200">
                  <a:latin typeface="Times New Roman" pitchFamily="33" charset="0"/>
                </a:rPr>
                <a:t>Preventive,  proactive</a:t>
              </a:r>
            </a:p>
          </p:txBody>
        </p:sp>
        <p:sp>
          <p:nvSpPr>
            <p:cNvPr id="28694" name="Line 28"/>
            <p:cNvSpPr>
              <a:spLocks noChangeShapeType="1"/>
            </p:cNvSpPr>
            <p:nvPr/>
          </p:nvSpPr>
          <p:spPr bwMode="auto">
            <a:xfrm>
              <a:off x="1392" y="3024"/>
              <a:ext cx="336" cy="0"/>
            </a:xfrm>
            <a:prstGeom prst="line">
              <a:avLst/>
            </a:prstGeom>
            <a:noFill/>
            <a:ln w="88900">
              <a:solidFill>
                <a:schemeClr val="tx1"/>
              </a:solidFill>
              <a:round/>
              <a:headEnd type="triangle" w="med" len="med"/>
              <a:tailEnd/>
            </a:ln>
          </p:spPr>
          <p:txBody>
            <a:bodyPr wrap="none" anchor="ctr">
              <a:prstTxWarp prst="textNoShape">
                <a:avLst/>
              </a:prstTxWarp>
            </a:bodyPr>
            <a:lstStyle/>
            <a:p>
              <a:endParaRPr lang="en-US"/>
            </a:p>
          </p:txBody>
        </p:sp>
      </p:grpSp>
      <p:grpSp>
        <p:nvGrpSpPr>
          <p:cNvPr id="9" name="Group 29"/>
          <p:cNvGrpSpPr>
            <a:grpSpLocks/>
          </p:cNvGrpSpPr>
          <p:nvPr/>
        </p:nvGrpSpPr>
        <p:grpSpPr bwMode="auto">
          <a:xfrm>
            <a:off x="6400800" y="4267200"/>
            <a:ext cx="2312988" cy="639763"/>
            <a:chOff x="4032" y="2928"/>
            <a:chExt cx="1457" cy="403"/>
          </a:xfrm>
        </p:grpSpPr>
        <p:sp>
          <p:nvSpPr>
            <p:cNvPr id="28691" name="Text Box 30"/>
            <p:cNvSpPr txBox="1">
              <a:spLocks noChangeArrowheads="1"/>
            </p:cNvSpPr>
            <p:nvPr/>
          </p:nvSpPr>
          <p:spPr bwMode="auto">
            <a:xfrm>
              <a:off x="4416" y="2928"/>
              <a:ext cx="1073" cy="403"/>
            </a:xfrm>
            <a:prstGeom prst="rect">
              <a:avLst/>
            </a:prstGeom>
            <a:noFill/>
            <a:ln w="9525">
              <a:noFill/>
              <a:miter lim="800000"/>
              <a:headEnd/>
              <a:tailEnd/>
            </a:ln>
          </p:spPr>
          <p:txBody>
            <a:bodyPr wrap="none">
              <a:prstTxWarp prst="textNoShape">
                <a:avLst/>
              </a:prstTxWarp>
              <a:spAutoFit/>
            </a:bodyPr>
            <a:lstStyle/>
            <a:p>
              <a:pPr eaLnBrk="0" hangingPunct="0"/>
              <a:r>
                <a:rPr lang="en-US" sz="1200" u="sng" dirty="0">
                  <a:latin typeface="Times New Roman" pitchFamily="33" charset="0"/>
                </a:rPr>
                <a:t>Universal Interventions</a:t>
              </a:r>
              <a:endParaRPr lang="en-US" sz="1200" dirty="0">
                <a:latin typeface="Times New Roman" pitchFamily="33" charset="0"/>
              </a:endParaRPr>
            </a:p>
            <a:p>
              <a:pPr eaLnBrk="0" hangingPunct="0">
                <a:buFontTx/>
                <a:buChar char="•"/>
              </a:pPr>
              <a:r>
                <a:rPr lang="en-US" sz="1200" dirty="0">
                  <a:latin typeface="Times New Roman" pitchFamily="33" charset="0"/>
                </a:rPr>
                <a:t>All settings, all students</a:t>
              </a:r>
            </a:p>
            <a:p>
              <a:pPr eaLnBrk="0" hangingPunct="0">
                <a:buFontTx/>
                <a:buChar char="•"/>
              </a:pPr>
              <a:r>
                <a:rPr lang="en-US" sz="1200" dirty="0">
                  <a:latin typeface="Times New Roman" pitchFamily="33" charset="0"/>
                </a:rPr>
                <a:t>Preventive,  proactive</a:t>
              </a:r>
            </a:p>
          </p:txBody>
        </p:sp>
        <p:sp>
          <p:nvSpPr>
            <p:cNvPr id="28692" name="Line 31"/>
            <p:cNvSpPr>
              <a:spLocks noChangeShapeType="1"/>
            </p:cNvSpPr>
            <p:nvPr/>
          </p:nvSpPr>
          <p:spPr bwMode="auto">
            <a:xfrm rot="10779294">
              <a:off x="4032" y="3024"/>
              <a:ext cx="336" cy="1"/>
            </a:xfrm>
            <a:prstGeom prst="line">
              <a:avLst/>
            </a:prstGeom>
            <a:noFill/>
            <a:ln w="88900">
              <a:solidFill>
                <a:schemeClr val="tx1"/>
              </a:solidFill>
              <a:round/>
              <a:headEnd type="triangle" w="med" len="med"/>
              <a:tailEnd/>
            </a:ln>
          </p:spPr>
          <p:txBody>
            <a:bodyPr wrap="none" anchor="ctr">
              <a:prstTxWarp prst="textNoShape">
                <a:avLst/>
              </a:prstTxWarp>
            </a:bodyPr>
            <a:lstStyle/>
            <a:p>
              <a:endParaRPr lang="en-US"/>
            </a:p>
          </p:txBody>
        </p:sp>
      </p:grpSp>
      <p:graphicFrame>
        <p:nvGraphicFramePr>
          <p:cNvPr id="28674" name="Object 32"/>
          <p:cNvGraphicFramePr>
            <a:graphicFrameLocks noChangeAspect="1"/>
          </p:cNvGraphicFramePr>
          <p:nvPr/>
        </p:nvGraphicFramePr>
        <p:xfrm>
          <a:off x="3226318" y="2057400"/>
          <a:ext cx="1295400" cy="4410075"/>
        </p:xfrm>
        <a:graphic>
          <a:graphicData uri="http://schemas.openxmlformats.org/presentationml/2006/ole">
            <p:oleObj spid="_x0000_s19552" name="Drawing" r:id="rId4" imgW="1295358" imgH="4409518" progId="">
              <p:embed/>
            </p:oleObj>
          </a:graphicData>
        </a:graphic>
      </p:graphicFrame>
      <p:graphicFrame>
        <p:nvGraphicFramePr>
          <p:cNvPr id="28675" name="Object 33"/>
          <p:cNvGraphicFramePr>
            <a:graphicFrameLocks noChangeAspect="1"/>
          </p:cNvGraphicFramePr>
          <p:nvPr/>
        </p:nvGraphicFramePr>
        <p:xfrm>
          <a:off x="4546082" y="2057400"/>
          <a:ext cx="1285875" cy="4410075"/>
        </p:xfrm>
        <a:graphic>
          <a:graphicData uri="http://schemas.openxmlformats.org/presentationml/2006/ole">
            <p:oleObj spid="_x0000_s19553" name="Drawing" r:id="rId5" imgW="1285859" imgH="4409518" progId="">
              <p:embed/>
            </p:oleObj>
          </a:graphicData>
        </a:graphic>
      </p:graphicFrame>
      <p:sp>
        <p:nvSpPr>
          <p:cNvPr id="79890" name="Rectangle 34"/>
          <p:cNvSpPr>
            <a:spLocks noGrp="1" noChangeArrowheads="1"/>
          </p:cNvSpPr>
          <p:nvPr>
            <p:ph type="title"/>
          </p:nvPr>
        </p:nvSpPr>
        <p:spPr>
          <a:xfrm>
            <a:off x="457200" y="457200"/>
            <a:ext cx="7772400" cy="457200"/>
          </a:xfrm>
        </p:spPr>
        <p:txBody>
          <a:bodyPr rtlCol="0">
            <a:normAutofit fontScale="90000"/>
          </a:bodyPr>
          <a:lstStyle/>
          <a:p>
            <a:pPr fontAlgn="auto">
              <a:spcAft>
                <a:spcPts val="0"/>
              </a:spcAft>
              <a:defRPr/>
            </a:pPr>
            <a:r>
              <a:rPr lang="en-US" sz="2800" b="1" dirty="0">
                <a:latin typeface="Times New Roman" pitchFamily="-110" charset="0"/>
                <a:ea typeface="ＭＳ Ｐゴシック" pitchFamily="-110" charset="-128"/>
                <a:cs typeface="ＭＳ Ｐゴシック" pitchFamily="-110" charset="-128"/>
              </a:rPr>
              <a:t>Designing </a:t>
            </a:r>
            <a:r>
              <a:rPr lang="en-US" sz="3600" b="1" dirty="0">
                <a:latin typeface="Times New Roman" pitchFamily="-110" charset="0"/>
                <a:ea typeface="ＭＳ Ｐゴシック" pitchFamily="-110" charset="-128"/>
                <a:cs typeface="ＭＳ Ｐゴシック" pitchFamily="-110" charset="-128"/>
              </a:rPr>
              <a:t>School-Wide</a:t>
            </a:r>
            <a:r>
              <a:rPr lang="en-US" sz="2800" b="1" dirty="0">
                <a:latin typeface="Times New Roman" pitchFamily="-110" charset="0"/>
                <a:ea typeface="ＭＳ Ｐゴシック" pitchFamily="-110" charset="-128"/>
                <a:cs typeface="ＭＳ Ｐゴシック" pitchFamily="-110" charset="-128"/>
              </a:rPr>
              <a:t> Systems for Student Success</a:t>
            </a:r>
          </a:p>
        </p:txBody>
      </p:sp>
      <p:sp>
        <p:nvSpPr>
          <p:cNvPr id="36" name="Subtitle 2"/>
          <p:cNvSpPr txBox="1">
            <a:spLocks/>
          </p:cNvSpPr>
          <p:nvPr/>
        </p:nvSpPr>
        <p:spPr>
          <a:xfrm>
            <a:off x="228600" y="6553200"/>
            <a:ext cx="1066800" cy="152400"/>
          </a:xfrm>
          <a:prstGeom prst="rect">
            <a:avLst/>
          </a:prstGeom>
        </p:spPr>
        <p:txBody>
          <a:bodyPr tIns="0">
            <a:normAutofit lnSpcReduction="10000"/>
          </a:bodyPr>
          <a:lstStyle/>
          <a:p>
            <a:pPr marL="27432" marR="0" lvl="0" indent="0" algn="l" defTabSz="914400" rtl="0" eaLnBrk="1" fontAlgn="auto" latinLnBrk="0" hangingPunct="1">
              <a:lnSpc>
                <a:spcPct val="80000"/>
              </a:lnSpc>
              <a:spcBef>
                <a:spcPts val="600"/>
              </a:spcBef>
              <a:spcAft>
                <a:spcPts val="0"/>
              </a:spcAft>
              <a:buClr>
                <a:schemeClr val="tx2"/>
              </a:buClr>
              <a:buSzPct val="80000"/>
              <a:buFont typeface="Wingdings 2"/>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31" charset="0"/>
                <a:ea typeface="+mn-ea"/>
                <a:cs typeface="+mn-cs"/>
              </a:rPr>
              <a:t>www.pbis.org</a:t>
            </a: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2007684095"/>
      </p:ext>
    </p:extLst>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086600" cy="1143000"/>
          </a:xfrm>
        </p:spPr>
        <p:txBody>
          <a:bodyPr/>
          <a:lstStyle/>
          <a:p>
            <a:r>
              <a:rPr lang="en-US" sz="3600" dirty="0" smtClean="0"/>
              <a:t>Implementation Steps: Step 2 of “8 Steps”</a:t>
            </a:r>
            <a:endParaRPr lang="en-US" sz="3600" dirty="0"/>
          </a:p>
        </p:txBody>
      </p:sp>
      <p:sp>
        <p:nvSpPr>
          <p:cNvPr id="3" name="Content Placeholder 2"/>
          <p:cNvSpPr>
            <a:spLocks noGrp="1"/>
          </p:cNvSpPr>
          <p:nvPr>
            <p:ph idx="1"/>
          </p:nvPr>
        </p:nvSpPr>
        <p:spPr>
          <a:xfrm>
            <a:off x="457200" y="1219200"/>
            <a:ext cx="8229600" cy="4267200"/>
          </a:xfrm>
        </p:spPr>
        <p:txBody>
          <a:bodyPr>
            <a:normAutofit fontScale="70000" lnSpcReduction="20000"/>
          </a:bodyPr>
          <a:lstStyle/>
          <a:p>
            <a:pPr marL="457200" indent="-457200">
              <a:buFont typeface="+mj-lt"/>
              <a:buAutoNum type="arabicPeriod"/>
            </a:pPr>
            <a:r>
              <a:rPr lang="en-US" sz="2600" dirty="0" smtClean="0"/>
              <a:t> Establish a school-level PBIS Leadership Team</a:t>
            </a:r>
            <a:endParaRPr lang="en-US" dirty="0" smtClean="0"/>
          </a:p>
          <a:p>
            <a:pPr marL="457200" indent="-457200">
              <a:buFont typeface="+mj-lt"/>
              <a:buAutoNum type="arabicPeriod"/>
            </a:pPr>
            <a:r>
              <a:rPr lang="en-US" sz="3300" b="1" dirty="0" smtClean="0"/>
              <a:t>School-behavior purpose statement</a:t>
            </a:r>
          </a:p>
          <a:p>
            <a:pPr marL="457200" indent="-457200">
              <a:buFont typeface="+mj-lt"/>
              <a:buAutoNum type="arabicPeriod"/>
            </a:pPr>
            <a:r>
              <a:rPr lang="en-US" sz="3300" b="1" dirty="0" smtClean="0"/>
              <a:t>Set of positive expectations and behaviors.</a:t>
            </a:r>
          </a:p>
          <a:p>
            <a:pPr marL="457200" indent="-457200">
              <a:buFont typeface="+mj-lt"/>
              <a:buAutoNum type="arabicPeriod"/>
            </a:pPr>
            <a:r>
              <a:rPr lang="en-US" sz="3300" b="1" dirty="0" smtClean="0"/>
              <a:t>Procedures for teaching school-wide expected behaviors</a:t>
            </a:r>
          </a:p>
          <a:p>
            <a:pPr marL="457200" indent="-457200">
              <a:buFont typeface="+mj-lt"/>
              <a:buAutoNum type="arabicPeriod"/>
            </a:pPr>
            <a:r>
              <a:rPr lang="en-US" dirty="0" smtClean="0"/>
              <a:t>Procedures for teaching classroom wide expected behaviors.</a:t>
            </a:r>
          </a:p>
          <a:p>
            <a:pPr marL="457200" indent="-457200">
              <a:buFont typeface="+mj-lt"/>
              <a:buAutoNum type="arabicPeriod"/>
            </a:pPr>
            <a:r>
              <a:rPr lang="en-US" dirty="0" smtClean="0"/>
              <a:t>Continuum of procedures for encouraging expected behaviors.</a:t>
            </a:r>
          </a:p>
          <a:p>
            <a:pPr marL="457200" indent="-457200">
              <a:buFont typeface="+mj-lt"/>
              <a:buAutoNum type="arabicPeriod"/>
            </a:pPr>
            <a:r>
              <a:rPr lang="en-US" dirty="0" smtClean="0"/>
              <a:t>Continuum of procedures for discouraging rule violations.</a:t>
            </a:r>
          </a:p>
          <a:p>
            <a:pPr marL="457200" indent="-457200">
              <a:buFont typeface="+mj-lt"/>
              <a:buAutoNum type="arabicPeriod"/>
            </a:pPr>
            <a:r>
              <a:rPr lang="en-US" dirty="0" smtClean="0"/>
              <a:t>Procedures for on-going data-based monitoring and evaluation.</a:t>
            </a:r>
          </a:p>
          <a:p>
            <a:pPr>
              <a:buNone/>
            </a:pPr>
            <a:endParaRPr lang="en-US" dirty="0" smtClean="0"/>
          </a:p>
          <a:p>
            <a:endParaRPr lang="en-US" dirty="0"/>
          </a:p>
        </p:txBody>
      </p:sp>
      <p:sp>
        <p:nvSpPr>
          <p:cNvPr id="4" name="TextBox 3"/>
          <p:cNvSpPr txBox="1"/>
          <p:nvPr/>
        </p:nvSpPr>
        <p:spPr>
          <a:xfrm>
            <a:off x="7467600" y="6172200"/>
            <a:ext cx="1080657" cy="261610"/>
          </a:xfrm>
          <a:prstGeom prst="rect">
            <a:avLst/>
          </a:prstGeom>
          <a:noFill/>
        </p:spPr>
        <p:txBody>
          <a:bodyPr wrap="none" rtlCol="0">
            <a:spAutoFit/>
          </a:bodyPr>
          <a:lstStyle/>
          <a:p>
            <a:r>
              <a:rPr lang="en-US" sz="1100" dirty="0" smtClean="0"/>
              <a:t>www.pbis.org</a:t>
            </a:r>
            <a:endParaRPr lang="en-US" sz="1100" dirty="0"/>
          </a:p>
        </p:txBody>
      </p:sp>
    </p:spTree>
    <p:extLst>
      <p:ext uri="{BB962C8B-B14F-4D97-AF65-F5344CB8AC3E}">
        <p14:creationId xmlns:p14="http://schemas.microsoft.com/office/powerpoint/2010/main" xmlns="" val="30502182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2"/>
          <p:cNvSpPr>
            <a:spLocks noGrp="1"/>
          </p:cNvSpPr>
          <p:nvPr>
            <p:ph type="title"/>
          </p:nvPr>
        </p:nvSpPr>
        <p:spPr>
          <a:xfrm>
            <a:off x="685800" y="228600"/>
            <a:ext cx="7772400" cy="914400"/>
          </a:xfrm>
        </p:spPr>
        <p:txBody>
          <a:bodyPr/>
          <a:lstStyle/>
          <a:p>
            <a:r>
              <a:rPr lang="en-US" sz="3200" dirty="0" smtClean="0">
                <a:latin typeface="Arial" charset="0"/>
              </a:rPr>
              <a:t>What is a </a:t>
            </a:r>
            <a:r>
              <a:rPr lang="en-US" sz="3200" dirty="0">
                <a:latin typeface="Arial" charset="0"/>
              </a:rPr>
              <a:t>Behavior Purpose </a:t>
            </a:r>
            <a:r>
              <a:rPr lang="en-US" sz="3200" dirty="0" smtClean="0">
                <a:latin typeface="Arial" charset="0"/>
              </a:rPr>
              <a:t>Statement?</a:t>
            </a:r>
            <a:endParaRPr lang="en-US" sz="3200" dirty="0">
              <a:latin typeface="Arial" charset="0"/>
            </a:endParaRPr>
          </a:p>
        </p:txBody>
      </p:sp>
      <p:sp>
        <p:nvSpPr>
          <p:cNvPr id="49155" name="Content Placeholder 3"/>
          <p:cNvSpPr>
            <a:spLocks noGrp="1"/>
          </p:cNvSpPr>
          <p:nvPr>
            <p:ph idx="1"/>
          </p:nvPr>
        </p:nvSpPr>
        <p:spPr>
          <a:xfrm>
            <a:off x="609600" y="1371600"/>
            <a:ext cx="7543800" cy="4800600"/>
          </a:xfrm>
        </p:spPr>
        <p:txBody>
          <a:bodyPr>
            <a:normAutofit/>
          </a:bodyPr>
          <a:lstStyle/>
          <a:p>
            <a:pPr>
              <a:lnSpc>
                <a:spcPct val="150000"/>
              </a:lnSpc>
              <a:spcBef>
                <a:spcPts val="0"/>
              </a:spcBef>
            </a:pPr>
            <a:r>
              <a:rPr lang="en-US" sz="2200" dirty="0">
                <a:latin typeface="Arial" charset="0"/>
              </a:rPr>
              <a:t>Positively </a:t>
            </a:r>
            <a:r>
              <a:rPr lang="en-US" sz="2200" dirty="0" smtClean="0">
                <a:latin typeface="Arial" charset="0"/>
              </a:rPr>
              <a:t>stated.</a:t>
            </a:r>
          </a:p>
          <a:p>
            <a:pPr>
              <a:lnSpc>
                <a:spcPct val="150000"/>
              </a:lnSpc>
              <a:spcBef>
                <a:spcPts val="0"/>
              </a:spcBef>
            </a:pPr>
            <a:r>
              <a:rPr lang="en-US" sz="2200" dirty="0" smtClean="0">
                <a:latin typeface="Arial" charset="0"/>
              </a:rPr>
              <a:t>Common focus for student emotional development.</a:t>
            </a:r>
          </a:p>
          <a:p>
            <a:pPr>
              <a:lnSpc>
                <a:spcPct val="150000"/>
              </a:lnSpc>
              <a:spcBef>
                <a:spcPts val="0"/>
              </a:spcBef>
            </a:pPr>
            <a:r>
              <a:rPr lang="en-US" sz="2000" dirty="0"/>
              <a:t>Common </a:t>
            </a:r>
            <a:r>
              <a:rPr lang="en-US" sz="2000" dirty="0" smtClean="0"/>
              <a:t>goal and language</a:t>
            </a:r>
            <a:endParaRPr lang="en-US" sz="2200" dirty="0">
              <a:latin typeface="Arial" charset="0"/>
            </a:endParaRPr>
          </a:p>
          <a:p>
            <a:pPr>
              <a:lnSpc>
                <a:spcPct val="150000"/>
              </a:lnSpc>
              <a:spcBef>
                <a:spcPts val="0"/>
              </a:spcBef>
            </a:pPr>
            <a:r>
              <a:rPr lang="en-US" sz="2200" dirty="0">
                <a:latin typeface="Arial" charset="0"/>
              </a:rPr>
              <a:t>2-3 sentences in </a:t>
            </a:r>
            <a:r>
              <a:rPr lang="en-US" sz="2200" dirty="0" smtClean="0">
                <a:latin typeface="Arial" charset="0"/>
              </a:rPr>
              <a:t>length.</a:t>
            </a:r>
            <a:endParaRPr lang="en-US" sz="2200" dirty="0">
              <a:latin typeface="Arial" charset="0"/>
            </a:endParaRPr>
          </a:p>
          <a:p>
            <a:pPr>
              <a:lnSpc>
                <a:spcPct val="150000"/>
              </a:lnSpc>
              <a:spcBef>
                <a:spcPts val="0"/>
              </a:spcBef>
            </a:pPr>
            <a:r>
              <a:rPr lang="en-US" sz="2200" dirty="0">
                <a:latin typeface="Arial" charset="0"/>
              </a:rPr>
              <a:t>Supportive of academic </a:t>
            </a:r>
            <a:r>
              <a:rPr lang="en-US" sz="2200" dirty="0" smtClean="0">
                <a:latin typeface="Arial" charset="0"/>
              </a:rPr>
              <a:t>achievement.</a:t>
            </a:r>
            <a:endParaRPr lang="en-US" sz="2200" dirty="0">
              <a:latin typeface="Arial" charset="0"/>
            </a:endParaRPr>
          </a:p>
          <a:p>
            <a:pPr>
              <a:lnSpc>
                <a:spcPct val="150000"/>
              </a:lnSpc>
              <a:spcBef>
                <a:spcPts val="0"/>
              </a:spcBef>
            </a:pPr>
            <a:r>
              <a:rPr lang="en-US" sz="2200" dirty="0">
                <a:latin typeface="Arial" charset="0"/>
              </a:rPr>
              <a:t>Contextually/culturally </a:t>
            </a:r>
            <a:r>
              <a:rPr lang="en-US" sz="2200" dirty="0" smtClean="0">
                <a:latin typeface="Arial" charset="0"/>
              </a:rPr>
              <a:t>appropriate.</a:t>
            </a:r>
            <a:endParaRPr lang="en-US" sz="2200" dirty="0">
              <a:latin typeface="Arial" charset="0"/>
            </a:endParaRPr>
          </a:p>
          <a:p>
            <a:pPr>
              <a:lnSpc>
                <a:spcPct val="150000"/>
              </a:lnSpc>
              <a:spcBef>
                <a:spcPts val="0"/>
              </a:spcBef>
            </a:pPr>
            <a:r>
              <a:rPr lang="en-US" sz="2200" dirty="0">
                <a:latin typeface="Arial" charset="0"/>
              </a:rPr>
              <a:t>Comprehensive in scope (school-wide – ALL students, staff, and settings</a:t>
            </a:r>
            <a:r>
              <a:rPr lang="en-US" sz="2200" dirty="0" smtClean="0">
                <a:latin typeface="Arial" charset="0"/>
              </a:rPr>
              <a:t>).</a:t>
            </a:r>
            <a:endParaRPr lang="en-US" sz="2200" dirty="0">
              <a:latin typeface="Arial" charset="0"/>
            </a:endParaRPr>
          </a:p>
          <a:p>
            <a:pPr>
              <a:lnSpc>
                <a:spcPct val="150000"/>
              </a:lnSpc>
              <a:spcBef>
                <a:spcPts val="0"/>
              </a:spcBef>
            </a:pPr>
            <a:r>
              <a:rPr lang="en-US" sz="2200" dirty="0" smtClean="0">
                <a:latin typeface="Arial" charset="0"/>
              </a:rPr>
              <a:t>Supported and taught by faculty </a:t>
            </a:r>
            <a:r>
              <a:rPr lang="en-US" sz="2200" dirty="0">
                <a:latin typeface="Arial" charset="0"/>
              </a:rPr>
              <a:t>and </a:t>
            </a:r>
            <a:r>
              <a:rPr lang="en-US" sz="2200" dirty="0" smtClean="0">
                <a:latin typeface="Arial" charset="0"/>
              </a:rPr>
              <a:t>staff.</a:t>
            </a:r>
            <a:endParaRPr lang="en-US" sz="2200" dirty="0">
              <a:latin typeface="Arial" charset="0"/>
            </a:endParaRPr>
          </a:p>
        </p:txBody>
      </p:sp>
      <p:sp>
        <p:nvSpPr>
          <p:cNvPr id="2" name="TextBox 1"/>
          <p:cNvSpPr txBox="1"/>
          <p:nvPr/>
        </p:nvSpPr>
        <p:spPr>
          <a:xfrm>
            <a:off x="7086600" y="6324600"/>
            <a:ext cx="1752600" cy="261610"/>
          </a:xfrm>
          <a:prstGeom prst="rect">
            <a:avLst/>
          </a:prstGeom>
          <a:noFill/>
        </p:spPr>
        <p:txBody>
          <a:bodyPr wrap="square" rtlCol="0">
            <a:spAutoFit/>
          </a:bodyPr>
          <a:lstStyle/>
          <a:p>
            <a:pPr algn="r"/>
            <a:r>
              <a:rPr lang="en-US" sz="1100" dirty="0" smtClean="0"/>
              <a:t>Adapted from pbis.org</a:t>
            </a:r>
            <a:endParaRPr lang="en-US" sz="1100" dirty="0"/>
          </a:p>
        </p:txBody>
      </p:sp>
    </p:spTree>
    <p:extLst>
      <p:ext uri="{BB962C8B-B14F-4D97-AF65-F5344CB8AC3E}">
        <p14:creationId xmlns:p14="http://schemas.microsoft.com/office/powerpoint/2010/main" xmlns="" val="280026144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Time to Create the District-Wide Behavior Matrix</a:t>
            </a:r>
            <a:endParaRPr lang="en-US" dirty="0"/>
          </a:p>
        </p:txBody>
      </p:sp>
      <p:sp>
        <p:nvSpPr>
          <p:cNvPr id="10" name="Text Placeholder 9"/>
          <p:cNvSpPr>
            <a:spLocks noGrp="1"/>
          </p:cNvSpPr>
          <p:nvPr>
            <p:ph type="body" idx="1"/>
          </p:nvPr>
        </p:nvSpPr>
        <p:spPr/>
        <p:txBody>
          <a:bodyPr>
            <a:normAutofit/>
          </a:bodyPr>
          <a:lstStyle/>
          <a:p>
            <a:r>
              <a:rPr lang="en-US" sz="3600" dirty="0" smtClean="0"/>
              <a:t>What is it?</a:t>
            </a:r>
            <a:endParaRPr lang="en-US" sz="3600" dirty="0"/>
          </a:p>
        </p:txBody>
      </p:sp>
    </p:spTree>
    <p:extLst>
      <p:ext uri="{BB962C8B-B14F-4D97-AF65-F5344CB8AC3E}">
        <p14:creationId xmlns:p14="http://schemas.microsoft.com/office/powerpoint/2010/main" xmlns="" val="32677833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0" y="203200"/>
            <a:ext cx="9144000" cy="6443548"/>
          </a:xfrm>
          <a:prstGeom prst="rect">
            <a:avLst/>
          </a:prstGeom>
        </p:spPr>
      </p:pic>
    </p:spTree>
    <p:extLst>
      <p:ext uri="{BB962C8B-B14F-4D97-AF65-F5344CB8AC3E}">
        <p14:creationId xmlns:p14="http://schemas.microsoft.com/office/powerpoint/2010/main" xmlns="" val="27693850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581400" y="3581400"/>
            <a:ext cx="1981200" cy="19812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Behavior Matrix</a:t>
            </a:r>
            <a:endParaRPr lang="en-US" dirty="0"/>
          </a:p>
        </p:txBody>
      </p:sp>
      <p:sp>
        <p:nvSpPr>
          <p:cNvPr id="3" name="Down Arrow Callout 2"/>
          <p:cNvSpPr/>
          <p:nvPr/>
        </p:nvSpPr>
        <p:spPr>
          <a:xfrm rot="18746754">
            <a:off x="898414" y="2091956"/>
            <a:ext cx="2020868" cy="2499238"/>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b="1" dirty="0" smtClean="0"/>
              <a:t>Teaching</a:t>
            </a:r>
            <a:endParaRPr lang="en-US" b="1" dirty="0"/>
          </a:p>
        </p:txBody>
      </p:sp>
      <p:sp>
        <p:nvSpPr>
          <p:cNvPr id="4" name="Down Arrow Callout 3"/>
          <p:cNvSpPr/>
          <p:nvPr/>
        </p:nvSpPr>
        <p:spPr>
          <a:xfrm>
            <a:off x="3429000" y="914400"/>
            <a:ext cx="2057400" cy="2438400"/>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b="1" dirty="0" smtClean="0"/>
              <a:t>Reward System</a:t>
            </a:r>
            <a:endParaRPr lang="en-US" b="1" dirty="0"/>
          </a:p>
        </p:txBody>
      </p:sp>
      <p:sp>
        <p:nvSpPr>
          <p:cNvPr id="5" name="Down Arrow Callout 4"/>
          <p:cNvSpPr/>
          <p:nvPr/>
        </p:nvSpPr>
        <p:spPr>
          <a:xfrm rot="2767241">
            <a:off x="6132583" y="1940956"/>
            <a:ext cx="1828800" cy="2571515"/>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b="1" dirty="0" smtClean="0"/>
              <a:t>Violation</a:t>
            </a:r>
            <a:r>
              <a:rPr lang="en-US" dirty="0" smtClean="0"/>
              <a:t> </a:t>
            </a:r>
            <a:r>
              <a:rPr lang="en-US" b="1" dirty="0" smtClean="0"/>
              <a:t>System</a:t>
            </a:r>
            <a:endParaRPr lang="en-US" b="1" dirty="0"/>
          </a:p>
        </p:txBody>
      </p:sp>
      <p:sp>
        <p:nvSpPr>
          <p:cNvPr id="6" name="TextBox 5"/>
          <p:cNvSpPr txBox="1"/>
          <p:nvPr/>
        </p:nvSpPr>
        <p:spPr>
          <a:xfrm>
            <a:off x="7391400" y="6019800"/>
            <a:ext cx="914400" cy="261610"/>
          </a:xfrm>
          <a:prstGeom prst="rect">
            <a:avLst/>
          </a:prstGeom>
          <a:noFill/>
        </p:spPr>
        <p:txBody>
          <a:bodyPr wrap="square" rtlCol="0">
            <a:spAutoFit/>
          </a:bodyPr>
          <a:lstStyle/>
          <a:p>
            <a:r>
              <a:rPr lang="en-US" sz="1100" dirty="0" smtClean="0"/>
              <a:t>lroth2012</a:t>
            </a:r>
            <a:endParaRPr lang="en-US" sz="1100" dirty="0"/>
          </a:p>
        </p:txBody>
      </p:sp>
    </p:spTree>
    <p:extLst>
      <p:ext uri="{BB962C8B-B14F-4D97-AF65-F5344CB8AC3E}">
        <p14:creationId xmlns:p14="http://schemas.microsoft.com/office/powerpoint/2010/main" xmlns="" val="26695900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Behavior Purpose Statements</a:t>
            </a:r>
            <a:endParaRPr lang="en-US" dirty="0"/>
          </a:p>
        </p:txBody>
      </p:sp>
      <p:sp>
        <p:nvSpPr>
          <p:cNvPr id="3" name="Content Placeholder 2"/>
          <p:cNvSpPr>
            <a:spLocks noGrp="1"/>
          </p:cNvSpPr>
          <p:nvPr>
            <p:ph idx="1"/>
          </p:nvPr>
        </p:nvSpPr>
        <p:spPr/>
        <p:txBody>
          <a:bodyPr/>
          <a:lstStyle/>
          <a:p>
            <a:r>
              <a:rPr lang="en-US" b="1" dirty="0"/>
              <a:t>W</a:t>
            </a:r>
            <a:r>
              <a:rPr lang="en-US" b="1" dirty="0" smtClean="0"/>
              <a:t>e </a:t>
            </a:r>
            <a:r>
              <a:rPr lang="en-US" b="1" dirty="0"/>
              <a:t>are respectful to the community and ourselves, and we are responsible to our tribe. We value hard work and cooperation. </a:t>
            </a:r>
            <a:endParaRPr lang="en-US" b="1" dirty="0" smtClean="0"/>
          </a:p>
          <a:p>
            <a:r>
              <a:rPr lang="en-US" i="1" dirty="0" smtClean="0">
                <a:solidFill>
                  <a:srgbClr val="0070C0"/>
                </a:solidFill>
              </a:rPr>
              <a:t>At </a:t>
            </a:r>
            <a:r>
              <a:rPr lang="en-US" i="1" dirty="0">
                <a:solidFill>
                  <a:srgbClr val="0070C0"/>
                </a:solidFill>
              </a:rPr>
              <a:t>School is a community of learners and teachers. We are here to learn, grow, and become good citizens.</a:t>
            </a:r>
          </a:p>
          <a:p>
            <a:r>
              <a:rPr lang="en-US" i="1" dirty="0"/>
              <a:t>At </a:t>
            </a:r>
            <a:r>
              <a:rPr lang="en-US" i="1" dirty="0" smtClean="0"/>
              <a:t> </a:t>
            </a:r>
            <a:r>
              <a:rPr lang="en-US" i="1" dirty="0"/>
              <a:t>School, we treat each other with respect, take responsibility for our learning, and strive for a safe and positive school for all!</a:t>
            </a:r>
          </a:p>
          <a:p>
            <a:endParaRPr lang="en-US" dirty="0"/>
          </a:p>
          <a:p>
            <a:endParaRPr lang="en-US" dirty="0"/>
          </a:p>
        </p:txBody>
      </p:sp>
    </p:spTree>
    <p:extLst>
      <p:ext uri="{BB962C8B-B14F-4D97-AF65-F5344CB8AC3E}">
        <p14:creationId xmlns:p14="http://schemas.microsoft.com/office/powerpoint/2010/main" xmlns="" val="14780791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042276" cy="1336956"/>
          </a:xfrm>
        </p:spPr>
        <p:txBody>
          <a:bodyPr/>
          <a:lstStyle/>
          <a:p>
            <a:r>
              <a:rPr lang="en-US" sz="3600" dirty="0" smtClean="0"/>
              <a:t>Work Session: Write a District-Wide Behavior </a:t>
            </a:r>
            <a:r>
              <a:rPr lang="en-US" sz="3600" dirty="0"/>
              <a:t>P</a:t>
            </a:r>
            <a:r>
              <a:rPr lang="en-US" sz="3600" dirty="0" smtClean="0"/>
              <a:t>urpose </a:t>
            </a:r>
            <a:r>
              <a:rPr lang="en-US" sz="3600" dirty="0"/>
              <a:t>S</a:t>
            </a:r>
            <a:r>
              <a:rPr lang="en-US" sz="3600" dirty="0" smtClean="0"/>
              <a:t>tatement</a:t>
            </a:r>
            <a:endParaRPr lang="en-US" sz="3600" dirty="0"/>
          </a:p>
        </p:txBody>
      </p:sp>
      <p:sp>
        <p:nvSpPr>
          <p:cNvPr id="3" name="Content Placeholder 2"/>
          <p:cNvSpPr>
            <a:spLocks noGrp="1"/>
          </p:cNvSpPr>
          <p:nvPr>
            <p:ph idx="1"/>
          </p:nvPr>
        </p:nvSpPr>
        <p:spPr>
          <a:xfrm>
            <a:off x="549275" y="2133599"/>
            <a:ext cx="8042276" cy="4267201"/>
          </a:xfrm>
        </p:spPr>
        <p:txBody>
          <a:bodyPr/>
          <a:lstStyle/>
          <a:p>
            <a:r>
              <a:rPr lang="en-US" dirty="0" smtClean="0"/>
              <a:t>Brainstorm in your group and write a behavior purpose statement.</a:t>
            </a:r>
          </a:p>
          <a:p>
            <a:r>
              <a:rPr lang="en-US" dirty="0" smtClean="0"/>
              <a:t>Return to large group and report out what written.</a:t>
            </a:r>
          </a:p>
          <a:p>
            <a:r>
              <a:rPr lang="en-US" dirty="0" smtClean="0"/>
              <a:t>Group vote to determine your schools Behavior Purpose Statement.</a:t>
            </a:r>
          </a:p>
          <a:p>
            <a:r>
              <a:rPr lang="en-US" dirty="0" smtClean="0"/>
              <a:t>Each person may vote 2 times.</a:t>
            </a:r>
            <a:endParaRPr lang="en-US" dirty="0"/>
          </a:p>
        </p:txBody>
      </p:sp>
    </p:spTree>
    <p:extLst>
      <p:ext uri="{BB962C8B-B14F-4D97-AF65-F5344CB8AC3E}">
        <p14:creationId xmlns:p14="http://schemas.microsoft.com/office/powerpoint/2010/main" xmlns="" val="3114371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 Purpose Statements From Groups</a:t>
            </a:r>
            <a:endParaRPr lang="en-US" dirty="0"/>
          </a:p>
        </p:txBody>
      </p:sp>
      <p:sp>
        <p:nvSpPr>
          <p:cNvPr id="3" name="Content Placeholder 2"/>
          <p:cNvSpPr>
            <a:spLocks noGrp="1"/>
          </p:cNvSpPr>
          <p:nvPr>
            <p:ph idx="1"/>
          </p:nvPr>
        </p:nvSpPr>
        <p:spPr/>
        <p:txBody>
          <a:bodyPr>
            <a:normAutofit/>
          </a:bodyPr>
          <a:lstStyle/>
          <a:p>
            <a:pPr>
              <a:buNone/>
            </a:pPr>
            <a:r>
              <a:rPr lang="en-US" sz="4000" dirty="0" smtClean="0"/>
              <a:t>“Please insert groups statements”</a:t>
            </a:r>
            <a:endParaRPr lang="en-US" sz="4000" dirty="0"/>
          </a:p>
        </p:txBody>
      </p:sp>
    </p:spTree>
    <p:extLst>
      <p:ext uri="{BB962C8B-B14F-4D97-AF65-F5344CB8AC3E}">
        <p14:creationId xmlns:p14="http://schemas.microsoft.com/office/powerpoint/2010/main" xmlns="" val="24325997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467600" cy="1143000"/>
          </a:xfrm>
        </p:spPr>
        <p:txBody>
          <a:bodyPr/>
          <a:lstStyle/>
          <a:p>
            <a:r>
              <a:rPr lang="en-US" sz="3600" dirty="0" smtClean="0"/>
              <a:t>Implementation Steps: Step 3 of “8 Steps”</a:t>
            </a:r>
            <a:endParaRPr lang="en-US" sz="3600" dirty="0"/>
          </a:p>
        </p:txBody>
      </p:sp>
      <p:sp>
        <p:nvSpPr>
          <p:cNvPr id="3" name="Content Placeholder 2"/>
          <p:cNvSpPr>
            <a:spLocks noGrp="1"/>
          </p:cNvSpPr>
          <p:nvPr>
            <p:ph idx="1"/>
          </p:nvPr>
        </p:nvSpPr>
        <p:spPr>
          <a:xfrm>
            <a:off x="533400" y="2133600"/>
            <a:ext cx="8229600" cy="4267200"/>
          </a:xfrm>
        </p:spPr>
        <p:txBody>
          <a:bodyPr>
            <a:normAutofit fontScale="85000" lnSpcReduction="10000"/>
          </a:bodyPr>
          <a:lstStyle/>
          <a:p>
            <a:pPr marL="457200" indent="-457200">
              <a:buFont typeface="+mj-lt"/>
              <a:buAutoNum type="arabicPeriod"/>
            </a:pPr>
            <a:r>
              <a:rPr lang="en-US" sz="2600" dirty="0" smtClean="0"/>
              <a:t> Establish a school-level PBIS Leadership Team</a:t>
            </a:r>
            <a:endParaRPr lang="en-US" dirty="0" smtClean="0"/>
          </a:p>
          <a:p>
            <a:pPr marL="457200" indent="-457200">
              <a:buFont typeface="+mj-lt"/>
              <a:buAutoNum type="arabicPeriod"/>
            </a:pPr>
            <a:r>
              <a:rPr lang="en-US" sz="2600" dirty="0" smtClean="0"/>
              <a:t>School-behavior purpose statement</a:t>
            </a:r>
            <a:endParaRPr lang="en-US" dirty="0" smtClean="0"/>
          </a:p>
          <a:p>
            <a:pPr marL="457200" indent="-457200">
              <a:buFont typeface="+mj-lt"/>
              <a:buAutoNum type="arabicPeriod"/>
            </a:pPr>
            <a:r>
              <a:rPr lang="en-US" sz="3400" b="1" dirty="0" smtClean="0"/>
              <a:t>Set of positive expectations and behaviors.</a:t>
            </a:r>
            <a:endParaRPr lang="en-US" dirty="0" smtClean="0"/>
          </a:p>
          <a:p>
            <a:pPr marL="457200" indent="-457200">
              <a:buFont typeface="+mj-lt"/>
              <a:buAutoNum type="arabicPeriod"/>
            </a:pPr>
            <a:r>
              <a:rPr lang="en-US" dirty="0" smtClean="0"/>
              <a:t>Procedures for teaching school-wide expected behaviors</a:t>
            </a:r>
          </a:p>
          <a:p>
            <a:pPr marL="457200" indent="-457200">
              <a:buFont typeface="+mj-lt"/>
              <a:buAutoNum type="arabicPeriod"/>
            </a:pPr>
            <a:r>
              <a:rPr lang="en-US" dirty="0" smtClean="0"/>
              <a:t>Procedures for teaching classroom wide expected behaviors.</a:t>
            </a:r>
          </a:p>
          <a:p>
            <a:pPr marL="457200" indent="-457200">
              <a:buFont typeface="+mj-lt"/>
              <a:buAutoNum type="arabicPeriod"/>
            </a:pPr>
            <a:r>
              <a:rPr lang="en-US" dirty="0" smtClean="0"/>
              <a:t>Continuum of procedures for encouraging expected behaviors.</a:t>
            </a:r>
          </a:p>
          <a:p>
            <a:pPr marL="457200" indent="-457200">
              <a:buFont typeface="+mj-lt"/>
              <a:buAutoNum type="arabicPeriod"/>
            </a:pPr>
            <a:r>
              <a:rPr lang="en-US" dirty="0" smtClean="0"/>
              <a:t>Continuum of procedures for discouraging rule violations.</a:t>
            </a:r>
          </a:p>
          <a:p>
            <a:pPr marL="457200" indent="-457200">
              <a:buFont typeface="+mj-lt"/>
              <a:buAutoNum type="arabicPeriod"/>
            </a:pPr>
            <a:r>
              <a:rPr lang="en-US" dirty="0" smtClean="0"/>
              <a:t>Procedures for on-going data-based monitoring and evaluation.</a:t>
            </a:r>
          </a:p>
          <a:p>
            <a:pPr>
              <a:buNone/>
            </a:pPr>
            <a:endParaRPr lang="en-US" dirty="0" smtClean="0"/>
          </a:p>
          <a:p>
            <a:endParaRPr lang="en-US" dirty="0"/>
          </a:p>
        </p:txBody>
      </p:sp>
    </p:spTree>
    <p:extLst>
      <p:ext uri="{BB962C8B-B14F-4D97-AF65-F5344CB8AC3E}">
        <p14:creationId xmlns:p14="http://schemas.microsoft.com/office/powerpoint/2010/main" xmlns="" val="11677175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2"/>
          <p:cNvSpPr>
            <a:spLocks noGrp="1"/>
          </p:cNvSpPr>
          <p:nvPr>
            <p:ph type="title"/>
          </p:nvPr>
        </p:nvSpPr>
        <p:spPr>
          <a:xfrm>
            <a:off x="685800" y="228600"/>
            <a:ext cx="7772400" cy="1066800"/>
          </a:xfrm>
        </p:spPr>
        <p:txBody>
          <a:bodyPr/>
          <a:lstStyle/>
          <a:p>
            <a:r>
              <a:rPr lang="en-US" sz="4000" dirty="0" smtClean="0">
                <a:latin typeface="Arial" charset="0"/>
              </a:rPr>
              <a:t> </a:t>
            </a:r>
            <a:r>
              <a:rPr lang="en-US" sz="4000" dirty="0">
                <a:latin typeface="Arial" charset="0"/>
              </a:rPr>
              <a:t>Identify Positive </a:t>
            </a:r>
            <a:r>
              <a:rPr lang="en-US" sz="4000" dirty="0" smtClean="0">
                <a:latin typeface="Arial" charset="0"/>
              </a:rPr>
              <a:t>School Wide Behavior Expectations</a:t>
            </a:r>
            <a:endParaRPr lang="en-US" sz="4000" dirty="0">
              <a:latin typeface="Arial" charset="0"/>
            </a:endParaRPr>
          </a:p>
        </p:txBody>
      </p:sp>
      <p:sp>
        <p:nvSpPr>
          <p:cNvPr id="56323" name="Content Placeholder 3"/>
          <p:cNvSpPr>
            <a:spLocks noGrp="1"/>
          </p:cNvSpPr>
          <p:nvPr>
            <p:ph idx="1"/>
          </p:nvPr>
        </p:nvSpPr>
        <p:spPr>
          <a:xfrm>
            <a:off x="609600" y="1676400"/>
            <a:ext cx="7543800" cy="4495800"/>
          </a:xfrm>
        </p:spPr>
        <p:txBody>
          <a:bodyPr>
            <a:noAutofit/>
          </a:bodyPr>
          <a:lstStyle/>
          <a:p>
            <a:pPr>
              <a:lnSpc>
                <a:spcPct val="120000"/>
              </a:lnSpc>
              <a:spcBef>
                <a:spcPts val="0"/>
              </a:spcBef>
            </a:pPr>
            <a:r>
              <a:rPr lang="en-US" sz="2000" dirty="0">
                <a:latin typeface="Arial" charset="0"/>
              </a:rPr>
              <a:t>Linked to social culture of school (e.g., community, mascot).</a:t>
            </a:r>
          </a:p>
          <a:p>
            <a:pPr>
              <a:lnSpc>
                <a:spcPct val="120000"/>
              </a:lnSpc>
              <a:spcBef>
                <a:spcPts val="0"/>
              </a:spcBef>
            </a:pPr>
            <a:r>
              <a:rPr lang="en-US" sz="2000" dirty="0">
                <a:latin typeface="Arial" charset="0"/>
              </a:rPr>
              <a:t>Considerate of social skills and rules that already exists.</a:t>
            </a:r>
          </a:p>
          <a:p>
            <a:pPr>
              <a:lnSpc>
                <a:spcPct val="120000"/>
              </a:lnSpc>
              <a:spcBef>
                <a:spcPts val="0"/>
              </a:spcBef>
            </a:pPr>
            <a:r>
              <a:rPr lang="en-US" sz="2000" dirty="0">
                <a:latin typeface="Arial" charset="0"/>
              </a:rPr>
              <a:t>3-5 in number</a:t>
            </a:r>
          </a:p>
          <a:p>
            <a:pPr>
              <a:lnSpc>
                <a:spcPct val="120000"/>
              </a:lnSpc>
              <a:spcBef>
                <a:spcPts val="0"/>
              </a:spcBef>
            </a:pPr>
            <a:r>
              <a:rPr lang="en-US" sz="2000" dirty="0">
                <a:latin typeface="Arial" charset="0"/>
              </a:rPr>
              <a:t>1-3 words per expectation</a:t>
            </a:r>
          </a:p>
          <a:p>
            <a:pPr>
              <a:lnSpc>
                <a:spcPct val="120000"/>
              </a:lnSpc>
              <a:spcBef>
                <a:spcPts val="0"/>
              </a:spcBef>
            </a:pPr>
            <a:r>
              <a:rPr lang="en-US" sz="2000" dirty="0">
                <a:latin typeface="Arial" charset="0"/>
              </a:rPr>
              <a:t>Positively stated</a:t>
            </a:r>
          </a:p>
          <a:p>
            <a:pPr>
              <a:lnSpc>
                <a:spcPct val="120000"/>
              </a:lnSpc>
              <a:spcBef>
                <a:spcPts val="0"/>
              </a:spcBef>
            </a:pPr>
            <a:r>
              <a:rPr lang="en-US" sz="2000" dirty="0">
                <a:latin typeface="Arial" charset="0"/>
              </a:rPr>
              <a:t>Supportive of academic achievement</a:t>
            </a:r>
          </a:p>
          <a:p>
            <a:pPr>
              <a:lnSpc>
                <a:spcPct val="120000"/>
              </a:lnSpc>
              <a:spcBef>
                <a:spcPts val="0"/>
              </a:spcBef>
            </a:pPr>
            <a:r>
              <a:rPr lang="en-US" sz="2000" dirty="0">
                <a:latin typeface="Arial" charset="0"/>
              </a:rPr>
              <a:t>Comprehensive in scope (school-wide – ALL students, staff, and settings)</a:t>
            </a:r>
          </a:p>
          <a:p>
            <a:pPr>
              <a:lnSpc>
                <a:spcPct val="120000"/>
              </a:lnSpc>
              <a:spcBef>
                <a:spcPts val="0"/>
              </a:spcBef>
            </a:pPr>
            <a:r>
              <a:rPr lang="en-US" sz="2000" dirty="0">
                <a:latin typeface="Arial" charset="0"/>
              </a:rPr>
              <a:t>Mutually exclusive (minimal overlap)</a:t>
            </a:r>
          </a:p>
          <a:p>
            <a:pPr>
              <a:lnSpc>
                <a:spcPct val="120000"/>
              </a:lnSpc>
              <a:spcBef>
                <a:spcPts val="0"/>
              </a:spcBef>
            </a:pPr>
            <a:r>
              <a:rPr lang="en-US" sz="2000" dirty="0">
                <a:latin typeface="Arial" charset="0"/>
              </a:rPr>
              <a:t>Contextually/culturally appropriate (e.g., age, level, language)</a:t>
            </a:r>
          </a:p>
          <a:p>
            <a:pPr>
              <a:lnSpc>
                <a:spcPct val="120000"/>
              </a:lnSpc>
              <a:spcBef>
                <a:spcPts val="0"/>
              </a:spcBef>
            </a:pPr>
            <a:r>
              <a:rPr lang="en-US" sz="2000" dirty="0">
                <a:latin typeface="Arial" charset="0"/>
              </a:rPr>
              <a:t>Agreement by &gt;80% faculty and </a:t>
            </a:r>
            <a:r>
              <a:rPr lang="en-US" sz="2000" dirty="0" smtClean="0">
                <a:latin typeface="Arial" charset="0"/>
              </a:rPr>
              <a:t>staff</a:t>
            </a:r>
            <a:endParaRPr lang="en-US" sz="2000" dirty="0">
              <a:latin typeface="Arial" charset="0"/>
            </a:endParaRPr>
          </a:p>
        </p:txBody>
      </p:sp>
    </p:spTree>
    <p:extLst>
      <p:ext uri="{BB962C8B-B14F-4D97-AF65-F5344CB8AC3E}">
        <p14:creationId xmlns:p14="http://schemas.microsoft.com/office/powerpoint/2010/main" xmlns="" val="201909195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228600"/>
            <a:ext cx="9144000" cy="1447800"/>
          </a:xfrm>
        </p:spPr>
        <p:txBody>
          <a:bodyPr>
            <a:normAutofit fontScale="90000"/>
          </a:bodyPr>
          <a:lstStyle/>
          <a:p>
            <a:pPr algn="ctr"/>
            <a:r>
              <a:rPr lang="en-US" sz="4000" dirty="0" smtClean="0"/>
              <a:t>What is School-Wide </a:t>
            </a:r>
            <a:br>
              <a:rPr lang="en-US" sz="4000" dirty="0" smtClean="0"/>
            </a:br>
            <a:r>
              <a:rPr lang="en-US" sz="4000" dirty="0" smtClean="0"/>
              <a:t>Positive Behavior Interventions &amp; Supports?</a:t>
            </a:r>
          </a:p>
        </p:txBody>
      </p:sp>
      <p:sp>
        <p:nvSpPr>
          <p:cNvPr id="18435" name="Content Placeholder 2"/>
          <p:cNvSpPr>
            <a:spLocks noGrp="1"/>
          </p:cNvSpPr>
          <p:nvPr>
            <p:ph idx="1"/>
          </p:nvPr>
        </p:nvSpPr>
        <p:spPr>
          <a:xfrm>
            <a:off x="457200" y="1828800"/>
            <a:ext cx="8229600" cy="4495800"/>
          </a:xfrm>
        </p:spPr>
        <p:txBody>
          <a:bodyPr>
            <a:normAutofit fontScale="77500" lnSpcReduction="20000"/>
          </a:bodyPr>
          <a:lstStyle/>
          <a:p>
            <a:pPr>
              <a:buFont typeface="Wingdings 2" charset="2"/>
              <a:buNone/>
            </a:pPr>
            <a:r>
              <a:rPr lang="en-US" b="1" dirty="0" smtClean="0"/>
              <a:t>SW-PBIS is:</a:t>
            </a:r>
          </a:p>
          <a:p>
            <a:pPr lvl="1">
              <a:lnSpc>
                <a:spcPct val="170000"/>
              </a:lnSpc>
            </a:pPr>
            <a:r>
              <a:rPr lang="en-US" dirty="0" smtClean="0"/>
              <a:t>Evidence-based (over 10,000 schools in the US).</a:t>
            </a:r>
          </a:p>
          <a:p>
            <a:pPr lvl="1">
              <a:lnSpc>
                <a:spcPct val="170000"/>
              </a:lnSpc>
            </a:pPr>
            <a:r>
              <a:rPr lang="en-US" dirty="0" smtClean="0"/>
              <a:t>General education initiative.</a:t>
            </a:r>
          </a:p>
          <a:p>
            <a:pPr lvl="1">
              <a:lnSpc>
                <a:spcPct val="170000"/>
              </a:lnSpc>
            </a:pPr>
            <a:r>
              <a:rPr lang="en-US" dirty="0" smtClean="0"/>
              <a:t>A structural framework, NOT a curriculum, intervention, or practice.</a:t>
            </a:r>
          </a:p>
          <a:p>
            <a:pPr lvl="1">
              <a:lnSpc>
                <a:spcPct val="170000"/>
              </a:lnSpc>
            </a:pPr>
            <a:r>
              <a:rPr lang="en-US" dirty="0" smtClean="0"/>
              <a:t>It is a Decision making framework.</a:t>
            </a:r>
          </a:p>
          <a:p>
            <a:pPr lvl="1">
              <a:lnSpc>
                <a:spcPct val="170000"/>
              </a:lnSpc>
            </a:pPr>
            <a:r>
              <a:rPr lang="en-US" dirty="0" smtClean="0"/>
              <a:t>A positive approach based on teaching students appropriate behavior.</a:t>
            </a:r>
          </a:p>
          <a:p>
            <a:pPr lvl="1">
              <a:lnSpc>
                <a:spcPct val="170000"/>
              </a:lnSpc>
            </a:pPr>
            <a:r>
              <a:rPr lang="en-US" dirty="0" smtClean="0"/>
              <a:t>Individualized for each school.</a:t>
            </a:r>
          </a:p>
          <a:p>
            <a:pPr lvl="1">
              <a:lnSpc>
                <a:spcPct val="170000"/>
              </a:lnSpc>
            </a:pPr>
            <a:r>
              <a:rPr lang="en-US" dirty="0" smtClean="0"/>
              <a:t>An excellent match for Alaskan schools:</a:t>
            </a:r>
          </a:p>
          <a:p>
            <a:pPr lvl="2">
              <a:lnSpc>
                <a:spcPct val="170000"/>
              </a:lnSpc>
            </a:pPr>
            <a:r>
              <a:rPr lang="en-US" dirty="0" smtClean="0"/>
              <a:t>Cultural match</a:t>
            </a:r>
          </a:p>
          <a:p>
            <a:pPr lvl="2">
              <a:lnSpc>
                <a:spcPct val="170000"/>
              </a:lnSpc>
            </a:pPr>
            <a:r>
              <a:rPr lang="en-US" dirty="0" smtClean="0"/>
              <a:t>Rural/remote match</a:t>
            </a:r>
          </a:p>
        </p:txBody>
      </p:sp>
      <p:sp>
        <p:nvSpPr>
          <p:cNvPr id="3" name="Rectangle 2"/>
          <p:cNvSpPr/>
          <p:nvPr/>
        </p:nvSpPr>
        <p:spPr>
          <a:xfrm>
            <a:off x="7265874" y="6371596"/>
            <a:ext cx="1689328" cy="261610"/>
          </a:xfrm>
          <a:prstGeom prst="rect">
            <a:avLst/>
          </a:prstGeom>
        </p:spPr>
        <p:txBody>
          <a:bodyPr wrap="none">
            <a:spAutoFit/>
          </a:bodyPr>
          <a:lstStyle/>
          <a:p>
            <a:pPr lvl="0"/>
            <a:r>
              <a:rPr lang="en-US" sz="1100" dirty="0">
                <a:solidFill>
                  <a:prstClr val="black"/>
                </a:solidFill>
              </a:rPr>
              <a:t>Adapted from pbis.org</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620000" cy="1363706"/>
          </a:xfrm>
        </p:spPr>
        <p:txBody>
          <a:bodyPr/>
          <a:lstStyle/>
          <a:p>
            <a:r>
              <a:rPr lang="en-US" dirty="0" smtClean="0"/>
              <a:t>School Wide </a:t>
            </a:r>
            <a:r>
              <a:rPr lang="en-US" dirty="0"/>
              <a:t>Behavior </a:t>
            </a:r>
            <a:r>
              <a:rPr lang="en-US" dirty="0" smtClean="0"/>
              <a:t>Expectations</a:t>
            </a:r>
            <a:endParaRPr lang="en-US" dirty="0"/>
          </a:p>
        </p:txBody>
      </p:sp>
      <p:sp>
        <p:nvSpPr>
          <p:cNvPr id="3" name="Content Placeholder 2"/>
          <p:cNvSpPr>
            <a:spLocks noGrp="1"/>
          </p:cNvSpPr>
          <p:nvPr>
            <p:ph idx="1"/>
          </p:nvPr>
        </p:nvSpPr>
        <p:spPr>
          <a:xfrm>
            <a:off x="381000" y="1905000"/>
            <a:ext cx="8534400" cy="4297363"/>
          </a:xfrm>
        </p:spPr>
        <p:txBody>
          <a:bodyPr>
            <a:normAutofit fontScale="92500" lnSpcReduction="10000"/>
          </a:bodyPr>
          <a:lstStyle/>
          <a:p>
            <a:pPr marL="0" indent="0">
              <a:buNone/>
            </a:pPr>
            <a:r>
              <a:rPr lang="en-US" sz="2800" b="1" dirty="0"/>
              <a:t>Why is this </a:t>
            </a:r>
            <a:r>
              <a:rPr lang="en-US" sz="2800" b="1" dirty="0" smtClean="0"/>
              <a:t>important?</a:t>
            </a:r>
            <a:endParaRPr lang="en-US" sz="2800" dirty="0" smtClean="0"/>
          </a:p>
          <a:p>
            <a:r>
              <a:rPr lang="en-US" dirty="0" smtClean="0"/>
              <a:t>Provides </a:t>
            </a:r>
            <a:r>
              <a:rPr lang="en-US" dirty="0"/>
              <a:t>consistency in language </a:t>
            </a:r>
          </a:p>
          <a:p>
            <a:r>
              <a:rPr lang="en-US" dirty="0"/>
              <a:t> Provides consistency in what to teach </a:t>
            </a:r>
          </a:p>
          <a:p>
            <a:r>
              <a:rPr lang="en-US" dirty="0"/>
              <a:t>Provides consistency in what to recognize </a:t>
            </a:r>
          </a:p>
          <a:p>
            <a:r>
              <a:rPr lang="en-US" dirty="0"/>
              <a:t>Provides consistency in what to correct </a:t>
            </a:r>
            <a:endParaRPr lang="en-US" dirty="0" smtClean="0"/>
          </a:p>
          <a:p>
            <a:r>
              <a:rPr lang="en-US" dirty="0" smtClean="0"/>
              <a:t>Can be implemented and reinforced across environments</a:t>
            </a:r>
            <a:endParaRPr lang="en-US" dirty="0"/>
          </a:p>
          <a:p>
            <a:pPr marL="0" indent="0">
              <a:buNone/>
            </a:pPr>
            <a:r>
              <a:rPr lang="en-US" b="1" dirty="0" smtClean="0"/>
              <a:t>The social/emotional skills your students need to achieve your behavior purpose statement </a:t>
            </a:r>
            <a:endParaRPr lang="en-US" dirty="0"/>
          </a:p>
          <a:p>
            <a:endParaRPr lang="en-US" dirty="0"/>
          </a:p>
        </p:txBody>
      </p:sp>
    </p:spTree>
    <p:extLst>
      <p:ext uri="{BB962C8B-B14F-4D97-AF65-F5344CB8AC3E}">
        <p14:creationId xmlns:p14="http://schemas.microsoft.com/office/powerpoint/2010/main" xmlns="" val="27565632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Session: Identify 3 </a:t>
            </a:r>
            <a:r>
              <a:rPr lang="en-US" dirty="0"/>
              <a:t>B</a:t>
            </a:r>
            <a:r>
              <a:rPr lang="en-US" dirty="0" smtClean="0"/>
              <a:t>ehavior Expectations</a:t>
            </a:r>
            <a:endParaRPr lang="en-US" dirty="0"/>
          </a:p>
        </p:txBody>
      </p:sp>
      <p:sp>
        <p:nvSpPr>
          <p:cNvPr id="3" name="Content Placeholder 2"/>
          <p:cNvSpPr>
            <a:spLocks noGrp="1"/>
          </p:cNvSpPr>
          <p:nvPr>
            <p:ph idx="1"/>
          </p:nvPr>
        </p:nvSpPr>
        <p:spPr/>
        <p:txBody>
          <a:bodyPr/>
          <a:lstStyle/>
          <a:p>
            <a:r>
              <a:rPr lang="en-US" dirty="0" smtClean="0"/>
              <a:t>Brainstorm in your </a:t>
            </a:r>
            <a:r>
              <a:rPr lang="en-US" dirty="0" smtClean="0"/>
              <a:t>group.</a:t>
            </a:r>
          </a:p>
          <a:p>
            <a:r>
              <a:rPr lang="en-US" dirty="0" smtClean="0"/>
              <a:t>Identify </a:t>
            </a:r>
            <a:r>
              <a:rPr lang="en-US" dirty="0" smtClean="0"/>
              <a:t>3 Behavior </a:t>
            </a:r>
            <a:r>
              <a:rPr lang="en-US" dirty="0"/>
              <a:t>E</a:t>
            </a:r>
            <a:r>
              <a:rPr lang="en-US" dirty="0" smtClean="0"/>
              <a:t>xpectations to be taught to all </a:t>
            </a:r>
            <a:r>
              <a:rPr lang="en-US" dirty="0"/>
              <a:t>students (e.g. Be </a:t>
            </a:r>
            <a:r>
              <a:rPr lang="en-US" dirty="0" smtClean="0"/>
              <a:t>respectful).</a:t>
            </a:r>
          </a:p>
          <a:p>
            <a:r>
              <a:rPr lang="en-US" dirty="0" smtClean="0"/>
              <a:t>Behavior Expectations promote social emotional growth to achieve the Behavior Purpose Statement</a:t>
            </a:r>
          </a:p>
          <a:p>
            <a:r>
              <a:rPr lang="en-US" dirty="0" smtClean="0"/>
              <a:t>State all Behavior Expectations in positive terms (2-3 words</a:t>
            </a:r>
            <a:r>
              <a:rPr lang="en-US" dirty="0" smtClean="0"/>
              <a:t>).</a:t>
            </a:r>
          </a:p>
          <a:p>
            <a:r>
              <a:rPr lang="en-US" dirty="0" smtClean="0"/>
              <a:t>Identify spokesperson for reporting out to large group.</a:t>
            </a:r>
            <a:endParaRPr lang="en-US" dirty="0" smtClean="0"/>
          </a:p>
          <a:p>
            <a:endParaRPr lang="en-US" dirty="0"/>
          </a:p>
        </p:txBody>
      </p:sp>
    </p:spTree>
    <p:extLst>
      <p:ext uri="{BB962C8B-B14F-4D97-AF65-F5344CB8AC3E}">
        <p14:creationId xmlns:p14="http://schemas.microsoft.com/office/powerpoint/2010/main" xmlns="" val="23243917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762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5400"/>
            <a:ext cx="9448800" cy="711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87618" name="Picture 2"/>
          <p:cNvPicPr>
            <a:picLocks noChangeAspect="1" noChangeArrowheads="1"/>
          </p:cNvPicPr>
          <p:nvPr/>
        </p:nvPicPr>
        <p:blipFill>
          <a:blip r:embed="rId4" cstate="print">
            <a:lum contrast="6000"/>
            <a:extLst>
              <a:ext uri="{28A0092B-C50C-407E-A947-70E740481C1C}">
                <a14:useLocalDpi xmlns:a14="http://schemas.microsoft.com/office/drawing/2010/main" xmlns="" val="0"/>
              </a:ext>
            </a:extLst>
          </a:blip>
          <a:srcRect/>
          <a:stretch>
            <a:fillRect/>
          </a:stretch>
        </p:blipFill>
        <p:spPr bwMode="auto">
          <a:xfrm>
            <a:off x="0" y="0"/>
            <a:ext cx="9372600" cy="7034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87619"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49213"/>
            <a:ext cx="9277350" cy="7067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349" name="Rectangle 62"/>
          <p:cNvSpPr>
            <a:spLocks noChangeArrowheads="1"/>
          </p:cNvSpPr>
          <p:nvPr/>
        </p:nvSpPr>
        <p:spPr bwMode="auto">
          <a:xfrm>
            <a:off x="211138" y="8093075"/>
            <a:ext cx="18415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l"/>
            <a:r>
              <a:rPr lang="en-US" sz="1200">
                <a:latin typeface="Arial" charset="0"/>
                <a:cs typeface="Times New Roman" charset="0"/>
              </a:rPr>
              <a:t/>
            </a:r>
            <a:br>
              <a:rPr lang="en-US" sz="1200">
                <a:latin typeface="Arial" charset="0"/>
                <a:cs typeface="Times New Roman" charset="0"/>
              </a:rPr>
            </a:br>
            <a:endParaRPr lang="en-US" sz="1800">
              <a:latin typeface="Arial" charset="0"/>
            </a:endParaRPr>
          </a:p>
        </p:txBody>
      </p:sp>
      <p:sp>
        <p:nvSpPr>
          <p:cNvPr id="2287679" name="Text Box 63"/>
          <p:cNvSpPr txBox="1">
            <a:spLocks noChangeArrowheads="1"/>
          </p:cNvSpPr>
          <p:nvPr/>
        </p:nvSpPr>
        <p:spPr bwMode="auto">
          <a:xfrm rot="-5400000">
            <a:off x="-896937" y="3640137"/>
            <a:ext cx="2590800"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algn="ctr"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algn="ctr"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algn="ctr"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algn="ctr"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lnSpc>
                <a:spcPct val="90000"/>
              </a:lnSpc>
              <a:spcBef>
                <a:spcPct val="50000"/>
              </a:spcBef>
              <a:spcAft>
                <a:spcPct val="25000"/>
              </a:spcAft>
              <a:buClr>
                <a:schemeClr val="tx1"/>
              </a:buClr>
            </a:pPr>
            <a:r>
              <a:rPr lang="en-US" sz="1800">
                <a:latin typeface="Arial" charset="0"/>
              </a:rPr>
              <a:t>Expectations</a:t>
            </a:r>
          </a:p>
        </p:txBody>
      </p:sp>
      <p:sp>
        <p:nvSpPr>
          <p:cNvPr id="57351" name="Text Box 64"/>
          <p:cNvSpPr txBox="1">
            <a:spLocks noChangeArrowheads="1"/>
          </p:cNvSpPr>
          <p:nvPr/>
        </p:nvSpPr>
        <p:spPr bwMode="auto">
          <a:xfrm>
            <a:off x="1143000" y="9525"/>
            <a:ext cx="8001000" cy="1190625"/>
          </a:xfrm>
          <a:prstGeom prst="rect">
            <a:avLst/>
          </a:prstGeom>
          <a:solidFill>
            <a:srgbClr val="C0C0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algn="ctr"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algn="ctr"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algn="ctr"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algn="ctr"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sz="3600">
                <a:latin typeface="Arial" charset="0"/>
              </a:rPr>
              <a:t>Expectations &amp; behavioral skills are taught &amp; recognized in natural context</a:t>
            </a:r>
          </a:p>
        </p:txBody>
      </p:sp>
    </p:spTree>
    <p:extLst>
      <p:ext uri="{BB962C8B-B14F-4D97-AF65-F5344CB8AC3E}">
        <p14:creationId xmlns:p14="http://schemas.microsoft.com/office/powerpoint/2010/main" xmlns="" val="31501251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grpId="0" nodeType="withEffect">
                                  <p:stCondLst>
                                    <p:cond delay="0"/>
                                  </p:stCondLst>
                                  <p:childTnLst>
                                    <p:animEffect transition="out" filter="fade">
                                      <p:cBhvr>
                                        <p:cTn id="6" dur="2000"/>
                                        <p:tgtEl>
                                          <p:spTgt spid="2287679"/>
                                        </p:tgtEl>
                                      </p:cBhvr>
                                    </p:animEffect>
                                    <p:set>
                                      <p:cBhvr>
                                        <p:cTn id="7" dur="1" fill="hold">
                                          <p:stCondLst>
                                            <p:cond delay="1999"/>
                                          </p:stCondLst>
                                        </p:cTn>
                                        <p:tgtEl>
                                          <p:spTgt spid="2287679"/>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2287620"/>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xit" presetSubtype="0" fill="hold" nodeType="clickEffect">
                                  <p:stCondLst>
                                    <p:cond delay="0"/>
                                  </p:stCondLst>
                                  <p:childTnLst>
                                    <p:animEffect transition="out" filter="fade">
                                      <p:cBhvr>
                                        <p:cTn id="13" dur="2000"/>
                                        <p:tgtEl>
                                          <p:spTgt spid="2287620"/>
                                        </p:tgtEl>
                                      </p:cBhvr>
                                    </p:animEffect>
                                    <p:set>
                                      <p:cBhvr>
                                        <p:cTn id="14" dur="1" fill="hold">
                                          <p:stCondLst>
                                            <p:cond delay="1999"/>
                                          </p:stCondLst>
                                        </p:cTn>
                                        <p:tgtEl>
                                          <p:spTgt spid="2287620"/>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228761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xit" presetSubtype="0" fill="hold" nodeType="clickEffect">
                                  <p:stCondLst>
                                    <p:cond delay="0"/>
                                  </p:stCondLst>
                                  <p:childTnLst>
                                    <p:animEffect transition="out" filter="fade">
                                      <p:cBhvr>
                                        <p:cTn id="20" dur="2000"/>
                                        <p:tgtEl>
                                          <p:spTgt spid="2287619"/>
                                        </p:tgtEl>
                                      </p:cBhvr>
                                    </p:animEffect>
                                    <p:set>
                                      <p:cBhvr>
                                        <p:cTn id="21" dur="1" fill="hold">
                                          <p:stCondLst>
                                            <p:cond delay="1999"/>
                                          </p:stCondLst>
                                        </p:cTn>
                                        <p:tgtEl>
                                          <p:spTgt spid="2287619"/>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22876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767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Behavior Expectations</a:t>
            </a:r>
            <a:endParaRPr lang="en-US" dirty="0"/>
          </a:p>
        </p:txBody>
      </p:sp>
      <p:sp>
        <p:nvSpPr>
          <p:cNvPr id="3" name="Content Placeholder 2"/>
          <p:cNvSpPr>
            <a:spLocks noGrp="1"/>
          </p:cNvSpPr>
          <p:nvPr>
            <p:ph sz="half" idx="1"/>
          </p:nvPr>
        </p:nvSpPr>
        <p:spPr/>
        <p:txBody>
          <a:bodyPr/>
          <a:lstStyle/>
          <a:p>
            <a:r>
              <a:rPr lang="en-US" dirty="0" smtClean="0"/>
              <a:t>Be respectful</a:t>
            </a:r>
          </a:p>
          <a:p>
            <a:r>
              <a:rPr lang="en-US" dirty="0" smtClean="0"/>
              <a:t>Be safe</a:t>
            </a:r>
          </a:p>
          <a:p>
            <a:r>
              <a:rPr lang="en-US" dirty="0" smtClean="0"/>
              <a:t>Be positive</a:t>
            </a:r>
          </a:p>
          <a:p>
            <a:r>
              <a:rPr lang="en-US" dirty="0" smtClean="0"/>
              <a:t>Be cooperative</a:t>
            </a:r>
          </a:p>
          <a:p>
            <a:r>
              <a:rPr lang="en-US" dirty="0" smtClean="0"/>
              <a:t>Be responsible</a:t>
            </a:r>
          </a:p>
          <a:p>
            <a:r>
              <a:rPr lang="en-US" dirty="0" smtClean="0"/>
              <a:t>Be proud</a:t>
            </a:r>
          </a:p>
          <a:p>
            <a:r>
              <a:rPr lang="en-US" dirty="0" smtClean="0"/>
              <a:t>Be kind</a:t>
            </a:r>
          </a:p>
          <a:p>
            <a:r>
              <a:rPr lang="en-US" dirty="0" smtClean="0"/>
              <a:t>Be cooperative</a:t>
            </a:r>
            <a:endParaRPr lang="en-US" dirty="0"/>
          </a:p>
        </p:txBody>
      </p:sp>
      <p:sp>
        <p:nvSpPr>
          <p:cNvPr id="4" name="Content Placeholder 3"/>
          <p:cNvSpPr>
            <a:spLocks noGrp="1"/>
          </p:cNvSpPr>
          <p:nvPr>
            <p:ph sz="half" idx="2"/>
          </p:nvPr>
        </p:nvSpPr>
        <p:spPr/>
        <p:txBody>
          <a:bodyPr/>
          <a:lstStyle/>
          <a:p>
            <a:r>
              <a:rPr lang="en-US" dirty="0" smtClean="0"/>
              <a:t>Be successful</a:t>
            </a:r>
          </a:p>
          <a:p>
            <a:r>
              <a:rPr lang="en-US" dirty="0" smtClean="0"/>
              <a:t>Be accountable</a:t>
            </a:r>
          </a:p>
          <a:p>
            <a:r>
              <a:rPr lang="en-US" dirty="0" smtClean="0"/>
              <a:t>Be hardworking</a:t>
            </a:r>
          </a:p>
          <a:p>
            <a:r>
              <a:rPr lang="en-US" dirty="0" smtClean="0"/>
              <a:t>Be a </a:t>
            </a:r>
            <a:r>
              <a:rPr lang="en-US" dirty="0"/>
              <a:t>l</a:t>
            </a:r>
            <a:r>
              <a:rPr lang="en-US" dirty="0" smtClean="0"/>
              <a:t>earner</a:t>
            </a:r>
            <a:endParaRPr lang="en-US" dirty="0"/>
          </a:p>
        </p:txBody>
      </p:sp>
    </p:spTree>
    <p:extLst>
      <p:ext uri="{BB962C8B-B14F-4D97-AF65-F5344CB8AC3E}">
        <p14:creationId xmlns:p14="http://schemas.microsoft.com/office/powerpoint/2010/main" xmlns="" val="8820712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042276" cy="1336956"/>
          </a:xfrm>
        </p:spPr>
        <p:txBody>
          <a:bodyPr/>
          <a:lstStyle/>
          <a:p>
            <a:r>
              <a:rPr lang="en-US" sz="4000" dirty="0" smtClean="0"/>
              <a:t>Work Session: </a:t>
            </a:r>
            <a:r>
              <a:rPr lang="en-US" sz="4000" dirty="0"/>
              <a:t>W</a:t>
            </a:r>
            <a:r>
              <a:rPr lang="en-US" sz="4000" dirty="0" smtClean="0"/>
              <a:t>rite 3 District-Wide Behavior </a:t>
            </a:r>
            <a:r>
              <a:rPr lang="en-US" sz="4000" dirty="0"/>
              <a:t>E</a:t>
            </a:r>
            <a:r>
              <a:rPr lang="en-US" sz="4000" dirty="0" smtClean="0"/>
              <a:t>xpectations</a:t>
            </a:r>
            <a:endParaRPr lang="en-US" sz="4000" dirty="0"/>
          </a:p>
        </p:txBody>
      </p:sp>
      <p:sp>
        <p:nvSpPr>
          <p:cNvPr id="3" name="Content Placeholder 2"/>
          <p:cNvSpPr>
            <a:spLocks noGrp="1"/>
          </p:cNvSpPr>
          <p:nvPr>
            <p:ph idx="1"/>
          </p:nvPr>
        </p:nvSpPr>
        <p:spPr>
          <a:xfrm>
            <a:off x="549275" y="2133599"/>
            <a:ext cx="8042276" cy="4267201"/>
          </a:xfrm>
        </p:spPr>
        <p:txBody>
          <a:bodyPr/>
          <a:lstStyle/>
          <a:p>
            <a:r>
              <a:rPr lang="en-US" dirty="0" smtClean="0"/>
              <a:t>Return </a:t>
            </a:r>
            <a:r>
              <a:rPr lang="en-US" dirty="0" smtClean="0"/>
              <a:t>to large group and report out what </a:t>
            </a:r>
            <a:r>
              <a:rPr lang="en-US" dirty="0" smtClean="0"/>
              <a:t>was selected.</a:t>
            </a:r>
            <a:endParaRPr lang="en-US" dirty="0" smtClean="0"/>
          </a:p>
          <a:p>
            <a:r>
              <a:rPr lang="en-US" dirty="0" smtClean="0"/>
              <a:t>Group vote and select top 3 district wide behavior expectations for behavior </a:t>
            </a:r>
            <a:r>
              <a:rPr lang="en-US" dirty="0" smtClean="0"/>
              <a:t>matrix.</a:t>
            </a:r>
            <a:endParaRPr lang="en-US" dirty="0" smtClean="0"/>
          </a:p>
          <a:p>
            <a:r>
              <a:rPr lang="en-US" dirty="0" smtClean="0"/>
              <a:t>Each person may vote 2 times.</a:t>
            </a:r>
            <a:endParaRPr lang="en-US" dirty="0"/>
          </a:p>
        </p:txBody>
      </p:sp>
    </p:spTree>
    <p:extLst>
      <p:ext uri="{BB962C8B-B14F-4D97-AF65-F5344CB8AC3E}">
        <p14:creationId xmlns:p14="http://schemas.microsoft.com/office/powerpoint/2010/main" xmlns="" val="28693731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 Expectations Report Out (insert choices)</a:t>
            </a:r>
            <a:endParaRPr lang="en-US" dirty="0"/>
          </a:p>
        </p:txBody>
      </p:sp>
      <p:sp>
        <p:nvSpPr>
          <p:cNvPr id="4" name="Text Placeholder 3"/>
          <p:cNvSpPr>
            <a:spLocks noGrp="1"/>
          </p:cNvSpPr>
          <p:nvPr>
            <p:ph type="body" idx="1"/>
          </p:nvPr>
        </p:nvSpPr>
        <p:spPr/>
        <p:txBody>
          <a:bodyPr/>
          <a:lstStyle/>
          <a:p>
            <a:endParaRPr lang="en-US"/>
          </a:p>
        </p:txBody>
      </p:sp>
      <p:sp>
        <p:nvSpPr>
          <p:cNvPr id="5" name="Content Placeholder 4"/>
          <p:cNvSpPr>
            <a:spLocks noGrp="1"/>
          </p:cNvSpPr>
          <p:nvPr>
            <p:ph sz="half" idx="2"/>
          </p:nvPr>
        </p:nvSpPr>
        <p:spPr>
          <a:xfrm>
            <a:off x="533400" y="2286000"/>
            <a:ext cx="3840480" cy="3596185"/>
          </a:xfrm>
        </p:spPr>
        <p:txBody>
          <a:bodyPr>
            <a:normAutofit/>
          </a:bodyPr>
          <a:lstStyle/>
          <a:p>
            <a:endParaRPr lang="en-US" dirty="0"/>
          </a:p>
        </p:txBody>
      </p:sp>
      <p:sp>
        <p:nvSpPr>
          <p:cNvPr id="6" name="Text Placeholder 5"/>
          <p:cNvSpPr>
            <a:spLocks noGrp="1"/>
          </p:cNvSpPr>
          <p:nvPr>
            <p:ph type="body" sz="quarter" idx="3"/>
          </p:nvPr>
        </p:nvSpPr>
        <p:spPr/>
        <p:txBody>
          <a:bodyPr/>
          <a:lstStyle/>
          <a:p>
            <a:endParaRPr lang="en-US"/>
          </a:p>
        </p:txBody>
      </p:sp>
      <p:sp>
        <p:nvSpPr>
          <p:cNvPr id="7" name="Content Placeholder 6"/>
          <p:cNvSpPr>
            <a:spLocks noGrp="1"/>
          </p:cNvSpPr>
          <p:nvPr>
            <p:ph sz="quarter" idx="4"/>
          </p:nvPr>
        </p:nvSpPr>
        <p:spPr/>
        <p:txBody>
          <a:bodyPr>
            <a:normAutofit/>
          </a:bodyPr>
          <a:lstStyle/>
          <a:p>
            <a:pPr lvl="3"/>
            <a:endParaRPr lang="en-US" dirty="0" smtClean="0"/>
          </a:p>
          <a:p>
            <a:pPr lvl="3"/>
            <a:endParaRPr lang="en-US" dirty="0"/>
          </a:p>
        </p:txBody>
      </p:sp>
    </p:spTree>
    <p:extLst>
      <p:ext uri="{BB962C8B-B14F-4D97-AF65-F5344CB8AC3E}">
        <p14:creationId xmlns:p14="http://schemas.microsoft.com/office/powerpoint/2010/main" xmlns="" val="15633827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Non-structured locations</a:t>
            </a:r>
            <a:br>
              <a:rPr lang="en-US" dirty="0" smtClean="0"/>
            </a:br>
            <a:r>
              <a:rPr lang="en-US" dirty="0" smtClean="0"/>
              <a:t>Samples</a:t>
            </a:r>
            <a:endParaRPr lang="en-US" dirty="0"/>
          </a:p>
        </p:txBody>
      </p:sp>
      <p:sp>
        <p:nvSpPr>
          <p:cNvPr id="3" name="Content Placeholder 2"/>
          <p:cNvSpPr>
            <a:spLocks noGrp="1"/>
          </p:cNvSpPr>
          <p:nvPr>
            <p:ph sz="half" idx="1"/>
          </p:nvPr>
        </p:nvSpPr>
        <p:spPr/>
        <p:txBody>
          <a:bodyPr/>
          <a:lstStyle/>
          <a:p>
            <a:r>
              <a:rPr lang="en-US" dirty="0" smtClean="0"/>
              <a:t>Hallways</a:t>
            </a:r>
          </a:p>
          <a:p>
            <a:r>
              <a:rPr lang="en-US" dirty="0" smtClean="0"/>
              <a:t>Bathroom</a:t>
            </a:r>
          </a:p>
          <a:p>
            <a:r>
              <a:rPr lang="en-US" dirty="0" smtClean="0"/>
              <a:t>Lunch area</a:t>
            </a:r>
          </a:p>
          <a:p>
            <a:r>
              <a:rPr lang="en-US" dirty="0" smtClean="0"/>
              <a:t>School grounds</a:t>
            </a:r>
          </a:p>
          <a:p>
            <a:r>
              <a:rPr lang="en-US" dirty="0" smtClean="0"/>
              <a:t>School bus</a:t>
            </a:r>
          </a:p>
          <a:p>
            <a:r>
              <a:rPr lang="en-US" dirty="0" smtClean="0"/>
              <a:t>Auditorium</a:t>
            </a:r>
          </a:p>
          <a:p>
            <a:r>
              <a:rPr lang="en-US" dirty="0" smtClean="0"/>
              <a:t>Community</a:t>
            </a:r>
          </a:p>
          <a:p>
            <a:endParaRPr lang="en-US" dirty="0"/>
          </a:p>
        </p:txBody>
      </p:sp>
      <p:sp>
        <p:nvSpPr>
          <p:cNvPr id="4" name="Content Placeholder 3"/>
          <p:cNvSpPr>
            <a:spLocks noGrp="1"/>
          </p:cNvSpPr>
          <p:nvPr>
            <p:ph sz="half" idx="2"/>
          </p:nvPr>
        </p:nvSpPr>
        <p:spPr/>
        <p:txBody>
          <a:bodyPr/>
          <a:lstStyle/>
          <a:p>
            <a:endParaRPr lang="en-US" dirty="0"/>
          </a:p>
        </p:txBody>
      </p:sp>
    </p:spTree>
    <p:extLst>
      <p:ext uri="{BB962C8B-B14F-4D97-AF65-F5344CB8AC3E}">
        <p14:creationId xmlns:p14="http://schemas.microsoft.com/office/powerpoint/2010/main" xmlns="" val="6698705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 Definitions</a:t>
            </a:r>
            <a:endParaRPr lang="en-US" dirty="0"/>
          </a:p>
        </p:txBody>
      </p:sp>
      <p:sp>
        <p:nvSpPr>
          <p:cNvPr id="3" name="Content Placeholder 2"/>
          <p:cNvSpPr>
            <a:spLocks noGrp="1"/>
          </p:cNvSpPr>
          <p:nvPr>
            <p:ph idx="1"/>
          </p:nvPr>
        </p:nvSpPr>
        <p:spPr/>
        <p:txBody>
          <a:bodyPr/>
          <a:lstStyle/>
          <a:p>
            <a:r>
              <a:rPr lang="en-US" dirty="0" smtClean="0"/>
              <a:t>Individual skills that will be taught to students as an alternative to unwanted behaviors for each non-structured environment.</a:t>
            </a:r>
          </a:p>
          <a:p>
            <a:r>
              <a:rPr lang="en-US" dirty="0" smtClean="0"/>
              <a:t>Taught to promote growth towards the behavior expectations for each environment.</a:t>
            </a:r>
          </a:p>
          <a:p>
            <a:endParaRPr lang="en-US" dirty="0"/>
          </a:p>
        </p:txBody>
      </p:sp>
    </p:spTree>
    <p:extLst>
      <p:ext uri="{BB962C8B-B14F-4D97-AF65-F5344CB8AC3E}">
        <p14:creationId xmlns:p14="http://schemas.microsoft.com/office/powerpoint/2010/main" xmlns="" val="123646916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042276" cy="1371600"/>
          </a:xfrm>
        </p:spPr>
        <p:txBody>
          <a:bodyPr/>
          <a:lstStyle/>
          <a:p>
            <a:r>
              <a:rPr lang="en-US" sz="4000" dirty="0" smtClean="0"/>
              <a:t>Work Session: </a:t>
            </a:r>
            <a:r>
              <a:rPr lang="en-US" sz="4000" dirty="0"/>
              <a:t>W</a:t>
            </a:r>
            <a:r>
              <a:rPr lang="en-US" sz="4000" dirty="0" smtClean="0"/>
              <a:t>rite </a:t>
            </a:r>
            <a:r>
              <a:rPr lang="en-US" sz="4000" dirty="0"/>
              <a:t>B</a:t>
            </a:r>
            <a:r>
              <a:rPr lang="en-US" sz="4000" dirty="0" smtClean="0"/>
              <a:t>ehavior </a:t>
            </a:r>
            <a:r>
              <a:rPr lang="en-US" sz="4000" dirty="0"/>
              <a:t>D</a:t>
            </a:r>
            <a:r>
              <a:rPr lang="en-US" sz="4000" dirty="0" smtClean="0"/>
              <a:t>efinitions for Select Location</a:t>
            </a:r>
            <a:endParaRPr lang="en-US" sz="4000" dirty="0"/>
          </a:p>
        </p:txBody>
      </p:sp>
      <p:sp>
        <p:nvSpPr>
          <p:cNvPr id="3" name="Content Placeholder 2"/>
          <p:cNvSpPr>
            <a:spLocks noGrp="1"/>
          </p:cNvSpPr>
          <p:nvPr>
            <p:ph idx="1"/>
          </p:nvPr>
        </p:nvSpPr>
        <p:spPr>
          <a:xfrm>
            <a:off x="549274" y="2286000"/>
            <a:ext cx="8289925" cy="4114800"/>
          </a:xfrm>
        </p:spPr>
        <p:txBody>
          <a:bodyPr>
            <a:normAutofit/>
          </a:bodyPr>
          <a:lstStyle/>
          <a:p>
            <a:r>
              <a:rPr lang="en-US" dirty="0" smtClean="0"/>
              <a:t>1 “location” per group.</a:t>
            </a:r>
          </a:p>
          <a:p>
            <a:r>
              <a:rPr lang="en-US" dirty="0" smtClean="0"/>
              <a:t>Brainstorm in your group to determine 2-3 skills to teach for each behavior expectation.</a:t>
            </a:r>
          </a:p>
          <a:p>
            <a:r>
              <a:rPr lang="en-US" dirty="0" smtClean="0"/>
              <a:t>Return to large group and report out behavior definitions to be placed on matrix.</a:t>
            </a:r>
          </a:p>
        </p:txBody>
      </p:sp>
    </p:spTree>
    <p:extLst>
      <p:ext uri="{BB962C8B-B14F-4D97-AF65-F5344CB8AC3E}">
        <p14:creationId xmlns:p14="http://schemas.microsoft.com/office/powerpoint/2010/main" xmlns="" val="31928428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Completed Matrix!</a:t>
            </a:r>
            <a:endParaRPr lang="en-US" dirty="0"/>
          </a:p>
        </p:txBody>
      </p:sp>
      <p:sp>
        <p:nvSpPr>
          <p:cNvPr id="3" name="Content Placeholder 2"/>
          <p:cNvSpPr>
            <a:spLocks noGrp="1"/>
          </p:cNvSpPr>
          <p:nvPr>
            <p:ph idx="1"/>
          </p:nvPr>
        </p:nvSpPr>
        <p:spPr/>
        <p:txBody>
          <a:bodyPr/>
          <a:lstStyle/>
          <a:p>
            <a:r>
              <a:rPr lang="en-US" dirty="0" smtClean="0"/>
              <a:t>Insert your matrix here.</a:t>
            </a:r>
            <a:endParaRPr lang="en-US" dirty="0"/>
          </a:p>
        </p:txBody>
      </p:sp>
    </p:spTree>
    <p:extLst>
      <p:ext uri="{BB962C8B-B14F-4D97-AF65-F5344CB8AC3E}">
        <p14:creationId xmlns:p14="http://schemas.microsoft.com/office/powerpoint/2010/main" xmlns="" val="717216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SW-PBIS?</a:t>
            </a:r>
            <a:endParaRPr lang="en-US" dirty="0"/>
          </a:p>
        </p:txBody>
      </p:sp>
      <p:sp>
        <p:nvSpPr>
          <p:cNvPr id="3" name="Content Placeholder 2"/>
          <p:cNvSpPr>
            <a:spLocks noGrp="1"/>
          </p:cNvSpPr>
          <p:nvPr>
            <p:ph idx="1"/>
          </p:nvPr>
        </p:nvSpPr>
        <p:spPr/>
        <p:txBody>
          <a:bodyPr/>
          <a:lstStyle/>
          <a:p>
            <a:r>
              <a:rPr lang="en-US" dirty="0">
                <a:solidFill>
                  <a:schemeClr val="tx1">
                    <a:lumMod val="50000"/>
                    <a:lumOff val="50000"/>
                  </a:schemeClr>
                </a:solidFill>
                <a:latin typeface="Arial" charset="0"/>
                <a:ea typeface="ＭＳ Ｐゴシック" charset="0"/>
                <a:cs typeface="ＭＳ Ｐゴシック" charset="0"/>
              </a:rPr>
              <a:t>Decrease development of new problem behaviors</a:t>
            </a:r>
          </a:p>
          <a:p>
            <a:r>
              <a:rPr lang="en-US" dirty="0">
                <a:solidFill>
                  <a:schemeClr val="tx1">
                    <a:lumMod val="50000"/>
                    <a:lumOff val="50000"/>
                  </a:schemeClr>
                </a:solidFill>
                <a:latin typeface="Arial" charset="0"/>
                <a:ea typeface="ＭＳ Ｐゴシック" charset="0"/>
                <a:cs typeface="ＭＳ Ｐゴシック" charset="0"/>
              </a:rPr>
              <a:t>Prevent worsening of existing problem behaviors</a:t>
            </a:r>
          </a:p>
          <a:p>
            <a:r>
              <a:rPr lang="en-US" dirty="0">
                <a:solidFill>
                  <a:schemeClr val="tx1">
                    <a:lumMod val="50000"/>
                    <a:lumOff val="50000"/>
                  </a:schemeClr>
                </a:solidFill>
                <a:latin typeface="Arial" charset="0"/>
                <a:ea typeface="ＭＳ Ｐゴシック" charset="0"/>
                <a:cs typeface="ＭＳ Ｐゴシック" charset="0"/>
              </a:rPr>
              <a:t>Redesign learning/teaching environments to eliminate triggers &amp; maintainers of problem behaviors</a:t>
            </a:r>
          </a:p>
          <a:p>
            <a:r>
              <a:rPr lang="en-US" dirty="0">
                <a:solidFill>
                  <a:schemeClr val="tx1">
                    <a:lumMod val="50000"/>
                    <a:lumOff val="50000"/>
                  </a:schemeClr>
                </a:solidFill>
                <a:latin typeface="Arial" charset="0"/>
                <a:ea typeface="ＭＳ Ｐゴシック" charset="0"/>
                <a:cs typeface="ＭＳ Ｐゴシック" charset="0"/>
              </a:rPr>
              <a:t>Teach, monitor, &amp; acknowledge </a:t>
            </a:r>
            <a:r>
              <a:rPr lang="en-US" dirty="0" smtClean="0">
                <a:solidFill>
                  <a:schemeClr val="tx1">
                    <a:lumMod val="50000"/>
                    <a:lumOff val="50000"/>
                  </a:schemeClr>
                </a:solidFill>
                <a:latin typeface="Arial" charset="0"/>
                <a:ea typeface="ＭＳ Ｐゴシック" charset="0"/>
                <a:cs typeface="ＭＳ Ｐゴシック" charset="0"/>
              </a:rPr>
              <a:t>pro social </a:t>
            </a:r>
            <a:r>
              <a:rPr lang="en-US" dirty="0">
                <a:solidFill>
                  <a:schemeClr val="tx1">
                    <a:lumMod val="50000"/>
                    <a:lumOff val="50000"/>
                  </a:schemeClr>
                </a:solidFill>
                <a:latin typeface="Arial" charset="0"/>
                <a:ea typeface="ＭＳ Ｐゴシック" charset="0"/>
                <a:cs typeface="ＭＳ Ｐゴシック" charset="0"/>
              </a:rPr>
              <a:t>behavior</a:t>
            </a:r>
          </a:p>
          <a:p>
            <a:pPr marL="0" indent="0">
              <a:buNone/>
            </a:pPr>
            <a:endParaRPr lang="en-US" dirty="0"/>
          </a:p>
        </p:txBody>
      </p:sp>
      <p:sp>
        <p:nvSpPr>
          <p:cNvPr id="4" name="TextBox 3"/>
          <p:cNvSpPr txBox="1"/>
          <p:nvPr/>
        </p:nvSpPr>
        <p:spPr>
          <a:xfrm>
            <a:off x="7772400" y="6477000"/>
            <a:ext cx="1080657" cy="261610"/>
          </a:xfrm>
          <a:prstGeom prst="rect">
            <a:avLst/>
          </a:prstGeom>
          <a:noFill/>
        </p:spPr>
        <p:txBody>
          <a:bodyPr wrap="none" rtlCol="0">
            <a:spAutoFit/>
          </a:bodyPr>
          <a:lstStyle/>
          <a:p>
            <a:r>
              <a:rPr lang="en-US" sz="1100" dirty="0" smtClean="0"/>
              <a:t>www.pbis.org</a:t>
            </a:r>
            <a:endParaRPr lang="en-US" sz="1100" dirty="0"/>
          </a:p>
        </p:txBody>
      </p:sp>
    </p:spTree>
    <p:extLst>
      <p:ext uri="{BB962C8B-B14F-4D97-AF65-F5344CB8AC3E}">
        <p14:creationId xmlns:p14="http://schemas.microsoft.com/office/powerpoint/2010/main" xmlns="" val="22349662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Afternoon Session</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354065518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Share District Matrix</a:t>
            </a:r>
            <a:endParaRPr lang="en-US" dirty="0"/>
          </a:p>
        </p:txBody>
      </p:sp>
      <p:sp>
        <p:nvSpPr>
          <p:cNvPr id="5" name="Subtitle 4"/>
          <p:cNvSpPr>
            <a:spLocks noGrp="1"/>
          </p:cNvSpPr>
          <p:nvPr>
            <p:ph type="subTitle" idx="1"/>
          </p:nvPr>
        </p:nvSpPr>
        <p:spPr/>
        <p:txBody>
          <a:bodyPr/>
          <a:lstStyle/>
          <a:p>
            <a:endParaRPr lang="en-US"/>
          </a:p>
        </p:txBody>
      </p:sp>
      <p:sp>
        <p:nvSpPr>
          <p:cNvPr id="6" name="Picture Placeholder 5"/>
          <p:cNvSpPr>
            <a:spLocks noGrp="1"/>
          </p:cNvSpPr>
          <p:nvPr>
            <p:ph type="pic" idx="13"/>
          </p:nvPr>
        </p:nvSpPr>
        <p:spPr/>
      </p:sp>
    </p:spTree>
    <p:extLst>
      <p:ext uri="{BB962C8B-B14F-4D97-AF65-F5344CB8AC3E}">
        <p14:creationId xmlns:p14="http://schemas.microsoft.com/office/powerpoint/2010/main" xmlns="" val="38307658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Participants Will:</a:t>
            </a:r>
            <a:endParaRPr lang="en-US" dirty="0"/>
          </a:p>
        </p:txBody>
      </p:sp>
      <p:sp>
        <p:nvSpPr>
          <p:cNvPr id="3" name="Content Placeholder 2"/>
          <p:cNvSpPr>
            <a:spLocks noGrp="1"/>
          </p:cNvSpPr>
          <p:nvPr>
            <p:ph idx="1"/>
          </p:nvPr>
        </p:nvSpPr>
        <p:spPr/>
        <p:txBody>
          <a:bodyPr/>
          <a:lstStyle/>
          <a:p>
            <a:r>
              <a:rPr lang="en-US" dirty="0" smtClean="0">
                <a:latin typeface="Times"/>
                <a:cs typeface="Times"/>
              </a:rPr>
              <a:t>Develop an understanding of the components of teaching social emotional skills.</a:t>
            </a:r>
          </a:p>
          <a:p>
            <a:r>
              <a:rPr lang="en-US" dirty="0" smtClean="0">
                <a:latin typeface="Times"/>
                <a:cs typeface="Times"/>
              </a:rPr>
              <a:t>Work </a:t>
            </a:r>
            <a:r>
              <a:rPr lang="en-US" dirty="0">
                <a:latin typeface="Times"/>
                <a:cs typeface="Times"/>
              </a:rPr>
              <a:t>session: Develop a template and begin writing lesson plans for teaching non-structured behavior expectations.</a:t>
            </a:r>
          </a:p>
          <a:p>
            <a:r>
              <a:rPr lang="en-US" dirty="0">
                <a:latin typeface="Times"/>
                <a:cs typeface="Times"/>
              </a:rPr>
              <a:t>Write lesson plans for non-structured settings.</a:t>
            </a:r>
          </a:p>
          <a:p>
            <a:r>
              <a:rPr lang="en-US" dirty="0" smtClean="0">
                <a:latin typeface="Times"/>
                <a:cs typeface="Times"/>
              </a:rPr>
              <a:t>Group sharing of at least 2 completed lesson plans.</a:t>
            </a:r>
          </a:p>
          <a:p>
            <a:r>
              <a:rPr lang="en-US" dirty="0" smtClean="0">
                <a:latin typeface="Times"/>
                <a:cs typeface="Times"/>
              </a:rPr>
              <a:t>Model 1 lesson for group.</a:t>
            </a:r>
            <a:endParaRPr lang="en-US" dirty="0"/>
          </a:p>
        </p:txBody>
      </p:sp>
    </p:spTree>
    <p:extLst>
      <p:ext uri="{BB962C8B-B14F-4D97-AF65-F5344CB8AC3E}">
        <p14:creationId xmlns:p14="http://schemas.microsoft.com/office/powerpoint/2010/main" xmlns="" val="222379172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6934200" cy="1143000"/>
          </a:xfrm>
        </p:spPr>
        <p:txBody>
          <a:bodyPr/>
          <a:lstStyle/>
          <a:p>
            <a:r>
              <a:rPr lang="en-US" sz="3600" dirty="0" smtClean="0"/>
              <a:t>Implementation Steps: Step 4 of “8 Steps”</a:t>
            </a:r>
            <a:endParaRPr lang="en-US" sz="3600" dirty="0"/>
          </a:p>
        </p:txBody>
      </p:sp>
      <p:sp>
        <p:nvSpPr>
          <p:cNvPr id="3" name="Content Placeholder 2"/>
          <p:cNvSpPr>
            <a:spLocks noGrp="1"/>
          </p:cNvSpPr>
          <p:nvPr>
            <p:ph idx="1"/>
          </p:nvPr>
        </p:nvSpPr>
        <p:spPr>
          <a:xfrm>
            <a:off x="457200" y="1524000"/>
            <a:ext cx="8229600" cy="4876800"/>
          </a:xfrm>
        </p:spPr>
        <p:txBody>
          <a:bodyPr>
            <a:normAutofit fontScale="85000" lnSpcReduction="10000"/>
          </a:bodyPr>
          <a:lstStyle/>
          <a:p>
            <a:pPr marL="457200" indent="-457200">
              <a:buFont typeface="+mj-lt"/>
              <a:buAutoNum type="arabicPeriod"/>
            </a:pPr>
            <a:r>
              <a:rPr lang="en-US" sz="2600" dirty="0" smtClean="0"/>
              <a:t> Establish a school-level PBIS Leadership Team</a:t>
            </a:r>
            <a:endParaRPr lang="en-US" dirty="0" smtClean="0"/>
          </a:p>
          <a:p>
            <a:pPr marL="457200" indent="-457200">
              <a:buFont typeface="+mj-lt"/>
              <a:buAutoNum type="arabicPeriod"/>
            </a:pPr>
            <a:r>
              <a:rPr lang="en-US" sz="2600" dirty="0" smtClean="0"/>
              <a:t>School-behavior purpose statement</a:t>
            </a:r>
            <a:endParaRPr lang="en-US" dirty="0" smtClean="0"/>
          </a:p>
          <a:p>
            <a:pPr marL="457200" indent="-457200">
              <a:buFont typeface="+mj-lt"/>
              <a:buAutoNum type="arabicPeriod"/>
            </a:pPr>
            <a:r>
              <a:rPr lang="en-US" sz="2600" dirty="0" smtClean="0"/>
              <a:t>Set of positive expectations and behaviors.</a:t>
            </a:r>
            <a:endParaRPr lang="en-US" dirty="0" smtClean="0"/>
          </a:p>
          <a:p>
            <a:pPr marL="457200" indent="-457200">
              <a:buFont typeface="+mj-lt"/>
              <a:buAutoNum type="arabicPeriod"/>
            </a:pPr>
            <a:r>
              <a:rPr lang="en-US" sz="3400" b="1" dirty="0" smtClean="0"/>
              <a:t>Procedures for teaching school-wide expected behaviors</a:t>
            </a:r>
            <a:endParaRPr lang="en-US" dirty="0" smtClean="0"/>
          </a:p>
          <a:p>
            <a:pPr marL="457200" indent="-457200">
              <a:buFont typeface="+mj-lt"/>
              <a:buAutoNum type="arabicPeriod"/>
            </a:pPr>
            <a:r>
              <a:rPr lang="en-US" dirty="0" smtClean="0"/>
              <a:t>Procedures for teaching classroom wide expected behaviors.</a:t>
            </a:r>
          </a:p>
          <a:p>
            <a:pPr marL="457200" indent="-457200">
              <a:buFont typeface="+mj-lt"/>
              <a:buAutoNum type="arabicPeriod"/>
            </a:pPr>
            <a:r>
              <a:rPr lang="en-US" dirty="0" smtClean="0"/>
              <a:t>Continuum of procedures for encouraging expected behaviors.</a:t>
            </a:r>
          </a:p>
          <a:p>
            <a:pPr marL="457200" indent="-457200">
              <a:buFont typeface="+mj-lt"/>
              <a:buAutoNum type="arabicPeriod"/>
            </a:pPr>
            <a:r>
              <a:rPr lang="en-US" dirty="0" smtClean="0"/>
              <a:t>Continuum of procedures for discouraging rule violations.</a:t>
            </a:r>
          </a:p>
          <a:p>
            <a:pPr marL="457200" indent="-457200">
              <a:buFont typeface="+mj-lt"/>
              <a:buAutoNum type="arabicPeriod"/>
            </a:pPr>
            <a:r>
              <a:rPr lang="en-US" dirty="0" smtClean="0"/>
              <a:t>Procedures for on-going data-based monitoring and evaluation.</a:t>
            </a:r>
          </a:p>
          <a:p>
            <a:pPr>
              <a:buNone/>
            </a:pPr>
            <a:endParaRPr lang="en-US" dirty="0" smtClean="0"/>
          </a:p>
          <a:p>
            <a:endParaRPr lang="en-US" dirty="0"/>
          </a:p>
        </p:txBody>
      </p:sp>
    </p:spTree>
    <p:extLst>
      <p:ext uri="{BB962C8B-B14F-4D97-AF65-F5344CB8AC3E}">
        <p14:creationId xmlns:p14="http://schemas.microsoft.com/office/powerpoint/2010/main" xmlns="" val="98693498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5800" y="213720"/>
            <a:ext cx="7772400" cy="1143000"/>
          </a:xfrm>
          <a:prstGeom prst="rect">
            <a:avLst/>
          </a:prstGeom>
        </p:spPr>
        <p:txBody>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4400" smtClean="0"/>
              <a:t>Phases of Learning</a:t>
            </a:r>
            <a:br>
              <a:rPr lang="en-US" sz="4400" smtClean="0"/>
            </a:br>
            <a:r>
              <a:rPr lang="en-US" sz="2400" smtClean="0"/>
              <a:t>White &amp; Haring, 1980</a:t>
            </a:r>
            <a:endParaRPr lang="en-US" sz="4400" dirty="0"/>
          </a:p>
        </p:txBody>
      </p:sp>
      <p:graphicFrame>
        <p:nvGraphicFramePr>
          <p:cNvPr id="4" name="Content Placeholder 3"/>
          <p:cNvGraphicFramePr>
            <a:graphicFrameLocks/>
          </p:cNvGraphicFramePr>
          <p:nvPr/>
        </p:nvGraphicFramePr>
        <p:xfrm>
          <a:off x="0" y="1475251"/>
          <a:ext cx="9144000" cy="49940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10293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389B6B3F-6FAD-984D-8781-AB9D94F0F07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EDA6A798-B63A-564A-8978-37691B7BEBE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FFBE932E-7B30-A549-B8A2-9BBC97F615B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D659DBA6-4EAD-214D-8666-5747F067DB3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B325B21E-CEFB-B84E-B55A-F5365E9A06FA}"/>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1834714D-D649-B044-A023-7B73CAF9E8E6}"/>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85871339-3892-5C40-9896-9F3924F905D2}"/>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E78084BC-7A7F-2D4A-AD04-D99EB43C23F1}"/>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graphicEl>
                                              <a:dgm id="{E0EA792A-C9C7-3245-8D53-8372E21E0E24}"/>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graphicEl>
                                              <a:dgm id="{A146EB36-99BC-B54C-941D-C5BCCE51D57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2"/>
          <p:cNvSpPr>
            <a:spLocks noGrp="1"/>
          </p:cNvSpPr>
          <p:nvPr>
            <p:ph type="title"/>
          </p:nvPr>
        </p:nvSpPr>
        <p:spPr>
          <a:xfrm>
            <a:off x="685800" y="533400"/>
            <a:ext cx="7772400" cy="685800"/>
          </a:xfrm>
        </p:spPr>
        <p:txBody>
          <a:bodyPr/>
          <a:lstStyle/>
          <a:p>
            <a:r>
              <a:rPr lang="en-US" sz="2800" dirty="0">
                <a:latin typeface="Arial" charset="0"/>
              </a:rPr>
              <a:t>STEP 4 – Develop Lesson Plan for Teaching </a:t>
            </a:r>
            <a:r>
              <a:rPr lang="en-US" sz="2800" dirty="0" smtClean="0">
                <a:latin typeface="Arial" charset="0"/>
              </a:rPr>
              <a:t>School Wide </a:t>
            </a:r>
            <a:r>
              <a:rPr lang="en-US" sz="2800" dirty="0">
                <a:latin typeface="Arial" charset="0"/>
              </a:rPr>
              <a:t>Positive </a:t>
            </a:r>
            <a:r>
              <a:rPr lang="en-US" sz="2800" dirty="0" smtClean="0">
                <a:latin typeface="Arial" charset="0"/>
              </a:rPr>
              <a:t>Behavior Expectations</a:t>
            </a:r>
            <a:endParaRPr lang="en-US" sz="2800" dirty="0">
              <a:latin typeface="Arial" charset="0"/>
            </a:endParaRPr>
          </a:p>
        </p:txBody>
      </p:sp>
      <p:sp>
        <p:nvSpPr>
          <p:cNvPr id="60419" name="Content Placeholder 3"/>
          <p:cNvSpPr>
            <a:spLocks noGrp="1"/>
          </p:cNvSpPr>
          <p:nvPr>
            <p:ph idx="1"/>
          </p:nvPr>
        </p:nvSpPr>
        <p:spPr>
          <a:xfrm>
            <a:off x="381000" y="1447800"/>
            <a:ext cx="8382000" cy="5181600"/>
          </a:xfrm>
        </p:spPr>
        <p:txBody>
          <a:bodyPr>
            <a:noAutofit/>
          </a:bodyPr>
          <a:lstStyle/>
          <a:p>
            <a:pPr indent="-347472">
              <a:spcBef>
                <a:spcPts val="1200"/>
              </a:spcBef>
            </a:pPr>
            <a:r>
              <a:rPr lang="en-US" sz="2000" dirty="0">
                <a:latin typeface="Arial" charset="0"/>
              </a:rPr>
              <a:t>Considerate of main school settings and contexts (e.g., classroom, common areas, hallways, cafeteria, bus)</a:t>
            </a:r>
          </a:p>
          <a:p>
            <a:pPr indent="-347472">
              <a:spcBef>
                <a:spcPts val="1200"/>
              </a:spcBef>
            </a:pPr>
            <a:r>
              <a:rPr lang="en-US" sz="2000" dirty="0">
                <a:latin typeface="Arial" charset="0"/>
              </a:rPr>
              <a:t>Considerate of lessons that already exists.</a:t>
            </a:r>
          </a:p>
          <a:p>
            <a:pPr indent="-347472">
              <a:spcBef>
                <a:spcPts val="1200"/>
              </a:spcBef>
            </a:pPr>
            <a:r>
              <a:rPr lang="en-US" sz="2000" dirty="0">
                <a:latin typeface="Arial" charset="0"/>
              </a:rPr>
              <a:t>Specification of 2-3 positive observable behavior examples for each expectation and each setting/context.</a:t>
            </a:r>
          </a:p>
          <a:p>
            <a:pPr indent="-347472">
              <a:spcBef>
                <a:spcPts val="1200"/>
              </a:spcBef>
            </a:pPr>
            <a:r>
              <a:rPr lang="en-US" sz="2000" dirty="0">
                <a:latin typeface="Arial" charset="0"/>
              </a:rPr>
              <a:t>Teach social behavior like academic skills.</a:t>
            </a:r>
          </a:p>
          <a:p>
            <a:pPr indent="-347472">
              <a:spcBef>
                <a:spcPts val="1200"/>
              </a:spcBef>
            </a:pPr>
            <a:r>
              <a:rPr lang="en-US" sz="2000" dirty="0">
                <a:latin typeface="Arial" charset="0"/>
              </a:rPr>
              <a:t>Involvement by staff, students, families in development</a:t>
            </a:r>
          </a:p>
          <a:p>
            <a:pPr indent="-347472">
              <a:spcBef>
                <a:spcPts val="1200"/>
              </a:spcBef>
            </a:pPr>
            <a:r>
              <a:rPr lang="en-US" sz="2000" dirty="0">
                <a:latin typeface="Arial" charset="0"/>
              </a:rPr>
              <a:t>Contextually/culturally appropriate (e.g., age, level, language)</a:t>
            </a:r>
          </a:p>
          <a:p>
            <a:pPr indent="-347472">
              <a:spcBef>
                <a:spcPts val="1200"/>
              </a:spcBef>
            </a:pPr>
            <a:r>
              <a:rPr lang="en-US" sz="2000" dirty="0">
                <a:latin typeface="Arial" charset="0"/>
              </a:rPr>
              <a:t>Schedule for initial instruction in natural and typical </a:t>
            </a:r>
            <a:r>
              <a:rPr lang="en-US" sz="2000" dirty="0" smtClean="0">
                <a:latin typeface="Arial" charset="0"/>
              </a:rPr>
              <a:t>contexts</a:t>
            </a:r>
          </a:p>
          <a:p>
            <a:pPr indent="-347472">
              <a:spcBef>
                <a:spcPts val="1200"/>
              </a:spcBef>
            </a:pPr>
            <a:r>
              <a:rPr lang="en-US" sz="2000" dirty="0" smtClean="0">
                <a:latin typeface="Arial" charset="0"/>
              </a:rPr>
              <a:t>Include in lesson planning as academics.</a:t>
            </a:r>
          </a:p>
          <a:p>
            <a:pPr indent="-347472">
              <a:spcBef>
                <a:spcPts val="1200"/>
              </a:spcBef>
            </a:pPr>
            <a:endParaRPr lang="en-US" dirty="0">
              <a:latin typeface="Arial" charset="0"/>
            </a:endParaRPr>
          </a:p>
        </p:txBody>
      </p:sp>
    </p:spTree>
    <p:extLst>
      <p:ext uri="{BB962C8B-B14F-4D97-AF65-F5344CB8AC3E}">
        <p14:creationId xmlns:p14="http://schemas.microsoft.com/office/powerpoint/2010/main" xmlns="" val="1277993167"/>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Arial" charset="0"/>
              </a:rPr>
              <a:t>Lesson </a:t>
            </a:r>
            <a:r>
              <a:rPr lang="en-US" sz="3200" dirty="0">
                <a:latin typeface="Arial" charset="0"/>
              </a:rPr>
              <a:t>Plan for Teaching </a:t>
            </a:r>
            <a:r>
              <a:rPr lang="en-US" sz="3200" dirty="0" smtClean="0">
                <a:latin typeface="Arial" charset="0"/>
              </a:rPr>
              <a:t>School Wide </a:t>
            </a:r>
            <a:r>
              <a:rPr lang="en-US" sz="3200" dirty="0">
                <a:latin typeface="Arial" charset="0"/>
              </a:rPr>
              <a:t>Positive </a:t>
            </a:r>
            <a:r>
              <a:rPr lang="en-US" sz="3200" dirty="0" smtClean="0">
                <a:latin typeface="Arial" charset="0"/>
              </a:rPr>
              <a:t>Behavior Expectations</a:t>
            </a:r>
            <a:endParaRPr lang="en-US" sz="3200" dirty="0"/>
          </a:p>
        </p:txBody>
      </p:sp>
      <p:sp>
        <p:nvSpPr>
          <p:cNvPr id="3" name="Content Placeholder 2"/>
          <p:cNvSpPr>
            <a:spLocks noGrp="1"/>
          </p:cNvSpPr>
          <p:nvPr>
            <p:ph idx="1"/>
          </p:nvPr>
        </p:nvSpPr>
        <p:spPr/>
        <p:txBody>
          <a:bodyPr>
            <a:normAutofit lnSpcReduction="10000"/>
          </a:bodyPr>
          <a:lstStyle/>
          <a:p>
            <a:pPr marL="457200" indent="-347472">
              <a:lnSpc>
                <a:spcPct val="120000"/>
              </a:lnSpc>
              <a:spcBef>
                <a:spcPts val="1200"/>
              </a:spcBef>
            </a:pPr>
            <a:r>
              <a:rPr lang="en-US" dirty="0">
                <a:latin typeface="Arial" charset="0"/>
              </a:rPr>
              <a:t>Schedule </a:t>
            </a:r>
            <a:r>
              <a:rPr lang="en-US" dirty="0" smtClean="0">
                <a:latin typeface="Arial" charset="0"/>
              </a:rPr>
              <a:t>instruction for </a:t>
            </a:r>
            <a:r>
              <a:rPr lang="en-US" dirty="0">
                <a:latin typeface="Arial" charset="0"/>
              </a:rPr>
              <a:t>regular review, practice, and follow-up </a:t>
            </a:r>
            <a:r>
              <a:rPr lang="en-US" dirty="0" smtClean="0">
                <a:latin typeface="Arial" charset="0"/>
              </a:rPr>
              <a:t>instruction.</a:t>
            </a:r>
            <a:endParaRPr lang="en-US" dirty="0">
              <a:latin typeface="Arial" charset="0"/>
            </a:endParaRPr>
          </a:p>
          <a:p>
            <a:pPr marL="457200" indent="-347472">
              <a:lnSpc>
                <a:spcPct val="120000"/>
              </a:lnSpc>
              <a:spcBef>
                <a:spcPts val="0"/>
              </a:spcBef>
            </a:pPr>
            <a:r>
              <a:rPr lang="en-US" dirty="0" smtClean="0">
                <a:latin typeface="Arial" charset="0"/>
              </a:rPr>
              <a:t>for </a:t>
            </a:r>
            <a:r>
              <a:rPr lang="en-US" dirty="0">
                <a:latin typeface="Arial" charset="0"/>
              </a:rPr>
              <a:t>display of behaviors in natural contexts and </a:t>
            </a:r>
            <a:r>
              <a:rPr lang="en-US" dirty="0" smtClean="0">
                <a:latin typeface="Arial" charset="0"/>
              </a:rPr>
              <a:t>settings.</a:t>
            </a:r>
            <a:endParaRPr lang="en-US" dirty="0">
              <a:latin typeface="Arial" charset="0"/>
            </a:endParaRPr>
          </a:p>
          <a:p>
            <a:pPr marL="457200">
              <a:lnSpc>
                <a:spcPct val="120000"/>
              </a:lnSpc>
              <a:spcBef>
                <a:spcPts val="0"/>
              </a:spcBef>
            </a:pPr>
            <a:r>
              <a:rPr lang="en-US" dirty="0">
                <a:latin typeface="Arial" charset="0"/>
              </a:rPr>
              <a:t>Feedback (corrections and positive acknowledgements) for displays of behaviors in natural contexts and </a:t>
            </a:r>
            <a:r>
              <a:rPr lang="en-US" dirty="0" smtClean="0">
                <a:latin typeface="Arial" charset="0"/>
              </a:rPr>
              <a:t>settings.</a:t>
            </a:r>
            <a:endParaRPr lang="en-US" dirty="0">
              <a:latin typeface="Arial" charset="0"/>
            </a:endParaRPr>
          </a:p>
          <a:p>
            <a:pPr marL="457200">
              <a:lnSpc>
                <a:spcPct val="120000"/>
              </a:lnSpc>
              <a:spcBef>
                <a:spcPts val="0"/>
              </a:spcBef>
            </a:pPr>
            <a:r>
              <a:rPr lang="en-US" dirty="0" smtClean="0">
                <a:latin typeface="Arial" charset="0"/>
              </a:rPr>
              <a:t>Procedures </a:t>
            </a:r>
            <a:r>
              <a:rPr lang="en-US" dirty="0">
                <a:latin typeface="Arial" charset="0"/>
              </a:rPr>
              <a:t>in place for identifying and supporting students whose behaviors do not respond to teaching school-wide behavior </a:t>
            </a:r>
            <a:r>
              <a:rPr lang="en-US" dirty="0" smtClean="0">
                <a:latin typeface="Arial" charset="0"/>
              </a:rPr>
              <a:t>expectations</a:t>
            </a:r>
            <a:r>
              <a:rPr lang="en-US" sz="1600" dirty="0" smtClean="0">
                <a:latin typeface="Arial" charset="0"/>
              </a:rPr>
              <a:t>.</a:t>
            </a:r>
            <a:endParaRPr lang="en-US" sz="1600" dirty="0">
              <a:latin typeface="Arial" charset="0"/>
            </a:endParaRPr>
          </a:p>
        </p:txBody>
      </p:sp>
    </p:spTree>
    <p:extLst>
      <p:ext uri="{BB962C8B-B14F-4D97-AF65-F5344CB8AC3E}">
        <p14:creationId xmlns:p14="http://schemas.microsoft.com/office/powerpoint/2010/main" xmlns="" val="312246310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thoughts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latin typeface="Arial" charset="0"/>
              </a:rPr>
              <a:t>Processes </a:t>
            </a:r>
            <a:r>
              <a:rPr lang="en-US" dirty="0">
                <a:latin typeface="Arial" charset="0"/>
              </a:rPr>
              <a:t>for </a:t>
            </a:r>
            <a:r>
              <a:rPr lang="en-US" dirty="0" smtClean="0">
                <a:latin typeface="Arial" charset="0"/>
              </a:rPr>
              <a:t>teaching substitutes, </a:t>
            </a:r>
            <a:r>
              <a:rPr lang="en-US" dirty="0">
                <a:latin typeface="Arial" charset="0"/>
              </a:rPr>
              <a:t>new faculty, staff, </a:t>
            </a:r>
            <a:r>
              <a:rPr lang="en-US" dirty="0" smtClean="0">
                <a:latin typeface="Arial" charset="0"/>
              </a:rPr>
              <a:t>students, etc.</a:t>
            </a:r>
          </a:p>
          <a:p>
            <a:r>
              <a:rPr lang="en-US" dirty="0">
                <a:latin typeface="Arial" charset="0"/>
              </a:rPr>
              <a:t>Procedures for informing others (e.g. families, community, district administrators, substitute teachers &amp; staff)</a:t>
            </a:r>
          </a:p>
          <a:p>
            <a:r>
              <a:rPr lang="en-US" dirty="0">
                <a:latin typeface="Arial" charset="0"/>
              </a:rPr>
              <a:t>Schedule for continuous evaluation of effectiveness, efficiency, and relevance of </a:t>
            </a:r>
            <a:r>
              <a:rPr lang="en-US" dirty="0" smtClean="0">
                <a:latin typeface="Arial" charset="0"/>
              </a:rPr>
              <a:t>teaching</a:t>
            </a:r>
          </a:p>
          <a:p>
            <a:r>
              <a:rPr lang="en-US" dirty="0" smtClean="0">
                <a:latin typeface="Arial" charset="0"/>
              </a:rPr>
              <a:t>Schedule of teaching behavior expectations across schools/building.</a:t>
            </a:r>
          </a:p>
          <a:p>
            <a:r>
              <a:rPr lang="en-US" dirty="0" smtClean="0">
                <a:latin typeface="Arial" charset="0"/>
              </a:rPr>
              <a:t>Include in school publications, etc.</a:t>
            </a:r>
          </a:p>
          <a:p>
            <a:pPr lvl="1"/>
            <a:r>
              <a:rPr lang="en-US" dirty="0" smtClean="0">
                <a:latin typeface="Arial" charset="0"/>
              </a:rPr>
              <a:t>Ex. As part of our PBIS initiative, this week we will be teaching……..</a:t>
            </a:r>
            <a:endParaRPr lang="en-US" dirty="0">
              <a:latin typeface="Arial" charset="0"/>
            </a:endParaRPr>
          </a:p>
          <a:p>
            <a:endParaRPr lang="en-US" dirty="0">
              <a:latin typeface="Arial" charset="0"/>
            </a:endParaRPr>
          </a:p>
          <a:p>
            <a:endParaRPr lang="en-US" dirty="0"/>
          </a:p>
        </p:txBody>
      </p:sp>
    </p:spTree>
    <p:extLst>
      <p:ext uri="{BB962C8B-B14F-4D97-AF65-F5344CB8AC3E}">
        <p14:creationId xmlns:p14="http://schemas.microsoft.com/office/powerpoint/2010/main" xmlns="" val="37930144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to teach social emotional skills</a:t>
            </a:r>
            <a:endParaRPr lang="en-US" dirty="0"/>
          </a:p>
        </p:txBody>
      </p:sp>
      <p:sp>
        <p:nvSpPr>
          <p:cNvPr id="3" name="Content Placeholder 2"/>
          <p:cNvSpPr>
            <a:spLocks noGrp="1"/>
          </p:cNvSpPr>
          <p:nvPr>
            <p:ph idx="1"/>
          </p:nvPr>
        </p:nvSpPr>
        <p:spPr/>
        <p:txBody>
          <a:bodyPr>
            <a:normAutofit lnSpcReduction="10000"/>
          </a:bodyPr>
          <a:lstStyle/>
          <a:p>
            <a:r>
              <a:rPr lang="en-US" sz="3600" dirty="0" smtClean="0"/>
              <a:t>Tell + </a:t>
            </a:r>
          </a:p>
          <a:p>
            <a:r>
              <a:rPr lang="en-US" sz="3600" dirty="0" smtClean="0"/>
              <a:t>Show + </a:t>
            </a:r>
          </a:p>
          <a:p>
            <a:r>
              <a:rPr lang="en-US" sz="3600" dirty="0" smtClean="0"/>
              <a:t>Practice + </a:t>
            </a:r>
          </a:p>
          <a:p>
            <a:r>
              <a:rPr lang="en-US" sz="3600" dirty="0" smtClean="0"/>
              <a:t>Feedback + </a:t>
            </a:r>
          </a:p>
          <a:p>
            <a:r>
              <a:rPr lang="en-US" sz="3600" dirty="0" smtClean="0"/>
              <a:t>Re-Teach and </a:t>
            </a:r>
          </a:p>
          <a:p>
            <a:r>
              <a:rPr lang="en-US" sz="3600" dirty="0" smtClean="0"/>
              <a:t>Don’t forget to reinforce!</a:t>
            </a:r>
            <a:endParaRPr lang="en-US" sz="3600" dirty="0"/>
          </a:p>
        </p:txBody>
      </p:sp>
    </p:spTree>
    <p:extLst>
      <p:ext uri="{BB962C8B-B14F-4D97-AF65-F5344CB8AC3E}">
        <p14:creationId xmlns:p14="http://schemas.microsoft.com/office/powerpoint/2010/main" xmlns="" val="355819233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304800" y="0"/>
            <a:ext cx="8686800" cy="6629400"/>
          </a:xfrm>
          <a:prstGeom prst="rect">
            <a:avLst/>
          </a:prstGeom>
        </p:spPr>
      </p:pic>
    </p:spTree>
    <p:extLst>
      <p:ext uri="{BB962C8B-B14F-4D97-AF65-F5344CB8AC3E}">
        <p14:creationId xmlns:p14="http://schemas.microsoft.com/office/powerpoint/2010/main" xmlns="" val="28845468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br>
              <a:rPr lang="en-US" dirty="0"/>
            </a:br>
            <a:r>
              <a:rPr lang="en-US" sz="4400" b="1" dirty="0"/>
              <a:t>Misconception: </a:t>
            </a:r>
            <a:r>
              <a:rPr lang="en-US" sz="4400" b="1" dirty="0" smtClean="0"/>
              <a:t>“SW-PBIS </a:t>
            </a:r>
            <a:r>
              <a:rPr lang="en-US" sz="4400" b="1" dirty="0"/>
              <a:t>is an intervention or practice.”</a:t>
            </a:r>
            <a:endParaRPr lang="en-US" sz="4400" dirty="0"/>
          </a:p>
        </p:txBody>
      </p:sp>
      <p:sp>
        <p:nvSpPr>
          <p:cNvPr id="3" name="Content Placeholder 2"/>
          <p:cNvSpPr>
            <a:spLocks noGrp="1"/>
          </p:cNvSpPr>
          <p:nvPr>
            <p:ph idx="1"/>
          </p:nvPr>
        </p:nvSpPr>
        <p:spPr/>
        <p:txBody>
          <a:bodyPr>
            <a:normAutofit lnSpcReduction="10000"/>
          </a:bodyPr>
          <a:lstStyle/>
          <a:p>
            <a:r>
              <a:rPr lang="en-US" dirty="0" smtClean="0"/>
              <a:t>Comprised of research-based behavioral practices and interventions that have been shown to improve social behavior and academic achievement, </a:t>
            </a:r>
          </a:p>
          <a:p>
            <a:r>
              <a:rPr lang="en-US" dirty="0" smtClean="0"/>
              <a:t>“Framework</a:t>
            </a:r>
            <a:r>
              <a:rPr lang="en-US" dirty="0"/>
              <a:t>” or “approach” that provides the means of selecting, organizing and implementing these evidence-practices by giving equal attention </a:t>
            </a:r>
            <a:r>
              <a:rPr lang="en-US" dirty="0" smtClean="0"/>
              <a:t>to:</a:t>
            </a:r>
          </a:p>
          <a:p>
            <a:pPr lvl="1"/>
            <a:r>
              <a:rPr lang="en-US" dirty="0" smtClean="0"/>
              <a:t>clearly </a:t>
            </a:r>
            <a:r>
              <a:rPr lang="en-US" dirty="0"/>
              <a:t>defined and meaningful student </a:t>
            </a:r>
            <a:r>
              <a:rPr lang="en-US" dirty="0" smtClean="0"/>
              <a:t>outcomes </a:t>
            </a:r>
          </a:p>
          <a:p>
            <a:pPr lvl="1"/>
            <a:r>
              <a:rPr lang="en-US" dirty="0" smtClean="0"/>
              <a:t>data</a:t>
            </a:r>
            <a:r>
              <a:rPr lang="en-US" dirty="0"/>
              <a:t>-driven decision making and problem solving </a:t>
            </a:r>
            <a:r>
              <a:rPr lang="en-US" dirty="0" smtClean="0"/>
              <a:t>processes</a:t>
            </a:r>
          </a:p>
          <a:p>
            <a:pPr lvl="1"/>
            <a:r>
              <a:rPr lang="en-US" dirty="0" smtClean="0"/>
              <a:t>systems </a:t>
            </a:r>
            <a:r>
              <a:rPr lang="en-US" dirty="0"/>
              <a:t>that prepare and support implementers to use these practices with high fidelity and durability.</a:t>
            </a:r>
          </a:p>
        </p:txBody>
      </p:sp>
      <p:sp>
        <p:nvSpPr>
          <p:cNvPr id="4" name="TextBox 3"/>
          <p:cNvSpPr txBox="1"/>
          <p:nvPr/>
        </p:nvSpPr>
        <p:spPr>
          <a:xfrm>
            <a:off x="6324600" y="6324600"/>
            <a:ext cx="2286000" cy="369332"/>
          </a:xfrm>
          <a:prstGeom prst="rect">
            <a:avLst/>
          </a:prstGeom>
          <a:noFill/>
        </p:spPr>
        <p:txBody>
          <a:bodyPr wrap="square" rtlCol="0">
            <a:spAutoFit/>
          </a:bodyPr>
          <a:lstStyle/>
          <a:p>
            <a:r>
              <a:rPr lang="en-US" dirty="0" smtClean="0"/>
              <a:t>www.pbis.org</a:t>
            </a:r>
            <a:endParaRPr lang="en-US" dirty="0"/>
          </a:p>
        </p:txBody>
      </p:sp>
    </p:spTree>
    <p:extLst>
      <p:ext uri="{BB962C8B-B14F-4D97-AF65-F5344CB8AC3E}">
        <p14:creationId xmlns:p14="http://schemas.microsoft.com/office/powerpoint/2010/main" xmlns="" val="35352108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Session: </a:t>
            </a:r>
            <a:r>
              <a:rPr lang="en-US" dirty="0" smtClean="0"/>
              <a:t>Lesson Planning</a:t>
            </a:r>
            <a:endParaRPr lang="en-US" dirty="0"/>
          </a:p>
        </p:txBody>
      </p:sp>
      <p:sp>
        <p:nvSpPr>
          <p:cNvPr id="3" name="Content Placeholder 2"/>
          <p:cNvSpPr>
            <a:spLocks noGrp="1"/>
          </p:cNvSpPr>
          <p:nvPr>
            <p:ph type="body" idx="1"/>
          </p:nvPr>
        </p:nvSpPr>
        <p:spPr/>
        <p:txBody>
          <a:bodyPr/>
          <a:lstStyle/>
          <a:p>
            <a:r>
              <a:rPr lang="en-US" dirty="0" smtClean="0"/>
              <a:t>Write lesson plans</a:t>
            </a:r>
            <a:endParaRPr lang="en-US" dirty="0"/>
          </a:p>
        </p:txBody>
      </p:sp>
    </p:spTree>
    <p:extLst>
      <p:ext uri="{BB962C8B-B14F-4D97-AF65-F5344CB8AC3E}">
        <p14:creationId xmlns:p14="http://schemas.microsoft.com/office/powerpoint/2010/main" xmlns="" val="237294997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Out </a:t>
            </a:r>
            <a:endParaRPr lang="en-US" dirty="0"/>
          </a:p>
        </p:txBody>
      </p:sp>
      <p:sp>
        <p:nvSpPr>
          <p:cNvPr id="3" name="Content Placeholder 2"/>
          <p:cNvSpPr>
            <a:spLocks noGrp="1"/>
          </p:cNvSpPr>
          <p:nvPr>
            <p:ph idx="1"/>
          </p:nvPr>
        </p:nvSpPr>
        <p:spPr/>
        <p:txBody>
          <a:bodyPr/>
          <a:lstStyle/>
          <a:p>
            <a:r>
              <a:rPr lang="en-US" dirty="0" smtClean="0"/>
              <a:t>Each group share:</a:t>
            </a:r>
          </a:p>
          <a:p>
            <a:pPr lvl="1"/>
            <a:r>
              <a:rPr lang="en-US" dirty="0" smtClean="0"/>
              <a:t>Share template and how it fits into SW-PBIS instructional format.</a:t>
            </a:r>
          </a:p>
          <a:p>
            <a:pPr lvl="1"/>
            <a:r>
              <a:rPr lang="en-US" dirty="0" smtClean="0"/>
              <a:t>2 lesson plans</a:t>
            </a:r>
          </a:p>
          <a:p>
            <a:pPr lvl="1"/>
            <a:r>
              <a:rPr lang="en-US" dirty="0" smtClean="0"/>
              <a:t>Model 1 lesson plan for group.</a:t>
            </a:r>
            <a:endParaRPr lang="en-US" dirty="0"/>
          </a:p>
        </p:txBody>
      </p:sp>
    </p:spTree>
    <p:extLst>
      <p:ext uri="{BB962C8B-B14F-4D97-AF65-F5344CB8AC3E}">
        <p14:creationId xmlns:p14="http://schemas.microsoft.com/office/powerpoint/2010/main" xmlns="" val="332876718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prepared by:</a:t>
            </a:r>
            <a:endParaRPr lang="en-US" dirty="0"/>
          </a:p>
        </p:txBody>
      </p:sp>
      <p:sp>
        <p:nvSpPr>
          <p:cNvPr id="3" name="Content Placeholder 2"/>
          <p:cNvSpPr>
            <a:spLocks noGrp="1"/>
          </p:cNvSpPr>
          <p:nvPr>
            <p:ph sz="half" idx="1"/>
          </p:nvPr>
        </p:nvSpPr>
        <p:spPr/>
        <p:txBody>
          <a:bodyPr/>
          <a:lstStyle/>
          <a:p>
            <a:pPr marL="0" indent="0">
              <a:buNone/>
            </a:pPr>
            <a:r>
              <a:rPr lang="en-US" dirty="0"/>
              <a:t>Lori </a:t>
            </a:r>
            <a:r>
              <a:rPr lang="en-US" dirty="0" smtClean="0"/>
              <a:t>Roth, </a:t>
            </a:r>
            <a:r>
              <a:rPr lang="en-US" dirty="0" err="1" smtClean="0"/>
              <a:t>MEd.</a:t>
            </a:r>
            <a:endParaRPr lang="en-US" dirty="0" smtClean="0"/>
          </a:p>
          <a:p>
            <a:pPr marL="0" indent="0">
              <a:buNone/>
            </a:pPr>
            <a:r>
              <a:rPr lang="en-US" dirty="0" smtClean="0"/>
              <a:t>PBIS Data &amp; Implementation Coach</a:t>
            </a:r>
            <a:endParaRPr lang="en-US" dirty="0"/>
          </a:p>
          <a:p>
            <a:pPr marL="0" indent="0">
              <a:buNone/>
            </a:pPr>
            <a:r>
              <a:rPr lang="en-US" dirty="0"/>
              <a:t>Education Consultation Services of Alaska</a:t>
            </a:r>
          </a:p>
          <a:p>
            <a:pPr marL="0" indent="0">
              <a:buNone/>
            </a:pPr>
            <a:r>
              <a:rPr lang="en-US" dirty="0"/>
              <a:t>lroth507@</a:t>
            </a:r>
            <a:r>
              <a:rPr lang="en-US" dirty="0" smtClean="0"/>
              <a:t>gmail.com</a:t>
            </a:r>
            <a:endParaRPr lang="en-US" dirty="0"/>
          </a:p>
        </p:txBody>
      </p:sp>
      <p:sp>
        <p:nvSpPr>
          <p:cNvPr id="4" name="Content Placeholder 3"/>
          <p:cNvSpPr>
            <a:spLocks noGrp="1"/>
          </p:cNvSpPr>
          <p:nvPr>
            <p:ph sz="half" idx="2"/>
          </p:nvPr>
        </p:nvSpPr>
        <p:spPr/>
        <p:txBody>
          <a:bodyPr/>
          <a:lstStyle/>
          <a:p>
            <a:pPr>
              <a:buNone/>
            </a:pPr>
            <a:r>
              <a:rPr lang="en-US" dirty="0" smtClean="0"/>
              <a:t>Sharon Fishel</a:t>
            </a:r>
          </a:p>
          <a:p>
            <a:pPr>
              <a:buNone/>
            </a:pPr>
            <a:r>
              <a:rPr lang="en-US" dirty="0" smtClean="0"/>
              <a:t>State SW-PBS Coordinator</a:t>
            </a:r>
          </a:p>
          <a:p>
            <a:pPr>
              <a:buNone/>
            </a:pPr>
            <a:r>
              <a:rPr lang="en-US" dirty="0" smtClean="0"/>
              <a:t>Alaska Department of Education &amp; Early Development</a:t>
            </a:r>
          </a:p>
          <a:p>
            <a:pPr>
              <a:buNone/>
            </a:pPr>
            <a:r>
              <a:rPr lang="en-US" dirty="0" smtClean="0"/>
              <a:t>Education Specialist II</a:t>
            </a:r>
          </a:p>
          <a:p>
            <a:pPr>
              <a:buNone/>
            </a:pPr>
            <a:r>
              <a:rPr lang="en-US" dirty="0" smtClean="0"/>
              <a:t>Sharon.Fishel@alaska.gov</a:t>
            </a:r>
          </a:p>
          <a:p>
            <a:pPr>
              <a:buNone/>
            </a:pPr>
            <a:r>
              <a:rPr lang="en-US" dirty="0" smtClean="0">
                <a:hlinkClick r:id="rId2"/>
              </a:rPr>
              <a:t>www.education.alaska.gov</a:t>
            </a:r>
            <a:r>
              <a:rPr lang="en-US" dirty="0" smtClean="0"/>
              <a:t> </a:t>
            </a:r>
          </a:p>
          <a:p>
            <a:endParaRPr lang="en-US" dirty="0"/>
          </a:p>
        </p:txBody>
      </p:sp>
    </p:spTree>
    <p:extLst>
      <p:ext uri="{BB962C8B-B14F-4D97-AF65-F5344CB8AC3E}">
        <p14:creationId xmlns="" xmlns:p14="http://schemas.microsoft.com/office/powerpoint/2010/main" val="988983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04800" y="304800"/>
            <a:ext cx="8686800" cy="1219200"/>
          </a:xfrm>
        </p:spPr>
        <p:txBody>
          <a:bodyPr>
            <a:normAutofit/>
          </a:bodyPr>
          <a:lstStyle/>
          <a:p>
            <a:pPr algn="ctr"/>
            <a:r>
              <a:rPr lang="en-US" sz="3600" dirty="0" smtClean="0"/>
              <a:t>Evidence-based features </a:t>
            </a:r>
            <a:br>
              <a:rPr lang="en-US" sz="3600" dirty="0" smtClean="0"/>
            </a:br>
            <a:r>
              <a:rPr lang="en-US" sz="3600" dirty="0" smtClean="0"/>
              <a:t>of SW-PBIS?</a:t>
            </a:r>
          </a:p>
        </p:txBody>
      </p:sp>
      <p:sp>
        <p:nvSpPr>
          <p:cNvPr id="17411" name="Rectangle 3"/>
          <p:cNvSpPr>
            <a:spLocks noGrp="1" noChangeArrowheads="1"/>
          </p:cNvSpPr>
          <p:nvPr>
            <p:ph idx="1"/>
          </p:nvPr>
        </p:nvSpPr>
        <p:spPr>
          <a:xfrm>
            <a:off x="152400" y="1524000"/>
            <a:ext cx="8839200" cy="4648200"/>
          </a:xfrm>
        </p:spPr>
        <p:txBody>
          <a:bodyPr>
            <a:normAutofit fontScale="92500" lnSpcReduction="10000"/>
          </a:bodyPr>
          <a:lstStyle/>
          <a:p>
            <a:pPr marL="457200" lvl="2" indent="-457200">
              <a:lnSpc>
                <a:spcPct val="120000"/>
              </a:lnSpc>
            </a:pPr>
            <a:r>
              <a:rPr lang="en-US" sz="2600" dirty="0" smtClean="0"/>
              <a:t>Prevention</a:t>
            </a:r>
          </a:p>
          <a:p>
            <a:pPr marL="469900" lvl="2" indent="-469900" eaLnBrk="1" hangingPunct="1">
              <a:lnSpc>
                <a:spcPct val="120000"/>
              </a:lnSpc>
            </a:pPr>
            <a:r>
              <a:rPr lang="en-US" sz="2600" dirty="0" smtClean="0"/>
              <a:t>Basic principles of applied behavior analysis.</a:t>
            </a:r>
          </a:p>
          <a:p>
            <a:pPr marL="469900" lvl="2" indent="-469900" eaLnBrk="1" hangingPunct="1">
              <a:lnSpc>
                <a:spcPct val="120000"/>
              </a:lnSpc>
            </a:pPr>
            <a:r>
              <a:rPr lang="en-US" sz="2600" dirty="0" smtClean="0"/>
              <a:t>Define and teach positive social expectations</a:t>
            </a:r>
          </a:p>
          <a:p>
            <a:pPr marL="469900" lvl="2" indent="-469900" eaLnBrk="1" hangingPunct="1">
              <a:lnSpc>
                <a:spcPct val="120000"/>
              </a:lnSpc>
            </a:pPr>
            <a:r>
              <a:rPr lang="en-US" sz="2600" dirty="0" smtClean="0"/>
              <a:t>Acknowledge positive behavior</a:t>
            </a:r>
          </a:p>
          <a:p>
            <a:pPr marL="469900" lvl="2" indent="-469900" eaLnBrk="1" hangingPunct="1">
              <a:lnSpc>
                <a:spcPct val="120000"/>
              </a:lnSpc>
            </a:pPr>
            <a:r>
              <a:rPr lang="en-US" sz="2600" dirty="0" smtClean="0"/>
              <a:t>Arrange consistent consequences for problem behavior</a:t>
            </a:r>
          </a:p>
          <a:p>
            <a:pPr marL="469900" lvl="2" indent="-469900" eaLnBrk="1" hangingPunct="1">
              <a:lnSpc>
                <a:spcPct val="120000"/>
              </a:lnSpc>
            </a:pPr>
            <a:r>
              <a:rPr lang="en-US" sz="2600" dirty="0" smtClean="0"/>
              <a:t>On-going collection, self-evaluations and use of data for decision-making</a:t>
            </a:r>
          </a:p>
          <a:p>
            <a:pPr marL="469900" lvl="2" indent="-469900" eaLnBrk="1" hangingPunct="1">
              <a:lnSpc>
                <a:spcPct val="120000"/>
              </a:lnSpc>
            </a:pPr>
            <a:r>
              <a:rPr lang="en-US" sz="2600" dirty="0" smtClean="0"/>
              <a:t>Continuum of intensive, individual interventions </a:t>
            </a:r>
          </a:p>
          <a:p>
            <a:pPr marL="469900" lvl="2" indent="-469900" eaLnBrk="1" hangingPunct="1">
              <a:lnSpc>
                <a:spcPct val="120000"/>
              </a:lnSpc>
            </a:pPr>
            <a:r>
              <a:rPr lang="en-US" sz="2600" dirty="0" smtClean="0"/>
              <a:t>Administrative leadership and Team-based implementation (systems that support effective practices</a:t>
            </a:r>
            <a:r>
              <a:rPr lang="en-US" sz="2000" dirty="0" smtClean="0"/>
              <a:t>)</a:t>
            </a:r>
          </a:p>
        </p:txBody>
      </p:sp>
    </p:spTree>
    <p:extLst>
      <p:ext uri="{BB962C8B-B14F-4D97-AF65-F5344CB8AC3E}">
        <p14:creationId xmlns:p14="http://schemas.microsoft.com/office/powerpoint/2010/main" xmlns="" val="387626833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atin typeface="Arial" charset="0"/>
              </a:rPr>
              <a:t>What </a:t>
            </a:r>
            <a:r>
              <a:rPr lang="en-US" sz="4800" dirty="0" smtClean="0">
                <a:latin typeface="Arial" charset="0"/>
              </a:rPr>
              <a:t>Does </a:t>
            </a:r>
            <a:r>
              <a:rPr lang="en-US" sz="4800" dirty="0">
                <a:latin typeface="Arial" charset="0"/>
              </a:rPr>
              <a:t>E</a:t>
            </a:r>
            <a:r>
              <a:rPr lang="en-US" sz="4800" dirty="0" smtClean="0">
                <a:latin typeface="Arial" charset="0"/>
              </a:rPr>
              <a:t>ffective SW-PBIS </a:t>
            </a:r>
            <a:r>
              <a:rPr lang="en-US" sz="4800" dirty="0">
                <a:latin typeface="Arial" charset="0"/>
              </a:rPr>
              <a:t>L</a:t>
            </a:r>
            <a:r>
              <a:rPr lang="en-US" sz="4800" dirty="0" smtClean="0">
                <a:latin typeface="Arial" charset="0"/>
              </a:rPr>
              <a:t>ook </a:t>
            </a:r>
            <a:r>
              <a:rPr lang="en-US" sz="4800" dirty="0">
                <a:latin typeface="Arial" charset="0"/>
              </a:rPr>
              <a:t>L</a:t>
            </a:r>
            <a:r>
              <a:rPr lang="en-US" sz="4800" dirty="0" smtClean="0">
                <a:latin typeface="Arial" charset="0"/>
              </a:rPr>
              <a:t>ike ?</a:t>
            </a:r>
            <a:r>
              <a:rPr lang="en-US" dirty="0" smtClean="0">
                <a:latin typeface="Arial" charset="0"/>
              </a:rPr>
              <a:t> </a:t>
            </a:r>
            <a:endParaRPr lang="en-US" dirty="0"/>
          </a:p>
        </p:txBody>
      </p:sp>
      <p:sp>
        <p:nvSpPr>
          <p:cNvPr id="3" name="Content Placeholder 2"/>
          <p:cNvSpPr>
            <a:spLocks noGrp="1"/>
          </p:cNvSpPr>
          <p:nvPr>
            <p:ph idx="1"/>
          </p:nvPr>
        </p:nvSpPr>
        <p:spPr/>
        <p:txBody>
          <a:bodyPr>
            <a:normAutofit fontScale="85000" lnSpcReduction="10000"/>
          </a:bodyPr>
          <a:lstStyle/>
          <a:p>
            <a:pPr>
              <a:lnSpc>
                <a:spcPct val="90000"/>
              </a:lnSpc>
            </a:pPr>
            <a:r>
              <a:rPr lang="en-US" dirty="0">
                <a:latin typeface="Arial" charset="0"/>
                <a:cs typeface="Times New Roman" charset="0"/>
              </a:rPr>
              <a:t>&gt;80% of students can tell you what is expected of them &amp; give behavioral example because they have been taught, actively supervised, practiced, &amp; acknowledged.</a:t>
            </a:r>
          </a:p>
          <a:p>
            <a:pPr>
              <a:lnSpc>
                <a:spcPct val="90000"/>
              </a:lnSpc>
            </a:pPr>
            <a:r>
              <a:rPr lang="en-US" dirty="0">
                <a:latin typeface="Arial" charset="0"/>
                <a:cs typeface="Times New Roman" charset="0"/>
              </a:rPr>
              <a:t>Positive adult-to-student interactions exceed </a:t>
            </a:r>
            <a:r>
              <a:rPr lang="en-US" dirty="0" smtClean="0">
                <a:latin typeface="Arial" charset="0"/>
                <a:cs typeface="Times New Roman" charset="0"/>
              </a:rPr>
              <a:t>negative.</a:t>
            </a:r>
            <a:endParaRPr lang="en-US" dirty="0">
              <a:latin typeface="Arial" charset="0"/>
              <a:cs typeface="Times New Roman" charset="0"/>
            </a:endParaRPr>
          </a:p>
          <a:p>
            <a:pPr>
              <a:lnSpc>
                <a:spcPct val="90000"/>
              </a:lnSpc>
            </a:pPr>
            <a:r>
              <a:rPr lang="en-US" dirty="0">
                <a:latin typeface="Arial" charset="0"/>
                <a:cs typeface="Times New Roman" charset="0"/>
              </a:rPr>
              <a:t>Function based behavior support is foundation for addressing problem behavior.</a:t>
            </a:r>
          </a:p>
          <a:p>
            <a:pPr>
              <a:lnSpc>
                <a:spcPct val="90000"/>
              </a:lnSpc>
            </a:pPr>
            <a:r>
              <a:rPr lang="en-US" dirty="0">
                <a:latin typeface="Arial" charset="0"/>
                <a:cs typeface="Times New Roman" charset="0"/>
              </a:rPr>
              <a:t>Data- &amp; team-based action planning &amp; implementation are operating.</a:t>
            </a:r>
          </a:p>
          <a:p>
            <a:pPr>
              <a:lnSpc>
                <a:spcPct val="90000"/>
              </a:lnSpc>
            </a:pPr>
            <a:r>
              <a:rPr lang="en-US" dirty="0">
                <a:latin typeface="Arial" charset="0"/>
                <a:cs typeface="Times New Roman" charset="0"/>
              </a:rPr>
              <a:t>Administrators are active participants.</a:t>
            </a:r>
          </a:p>
          <a:p>
            <a:pPr>
              <a:lnSpc>
                <a:spcPct val="90000"/>
              </a:lnSpc>
            </a:pPr>
            <a:r>
              <a:rPr lang="en-US" dirty="0">
                <a:latin typeface="Arial" charset="0"/>
                <a:cs typeface="Times New Roman" charset="0"/>
              </a:rPr>
              <a:t>Full continuum of behavior support is available to all </a:t>
            </a:r>
            <a:r>
              <a:rPr lang="en-US" dirty="0" smtClean="0">
                <a:latin typeface="Arial" charset="0"/>
                <a:cs typeface="Times New Roman" charset="0"/>
              </a:rPr>
              <a:t>students</a:t>
            </a:r>
          </a:p>
          <a:p>
            <a:pPr>
              <a:lnSpc>
                <a:spcPct val="90000"/>
              </a:lnSpc>
            </a:pPr>
            <a:r>
              <a:rPr lang="en-US" dirty="0" smtClean="0">
                <a:latin typeface="Arial" charset="0"/>
                <a:cs typeface="Times New Roman" charset="0"/>
              </a:rPr>
              <a:t>Common language among students, staff, community, and family.</a:t>
            </a:r>
          </a:p>
        </p:txBody>
      </p:sp>
      <p:sp>
        <p:nvSpPr>
          <p:cNvPr id="4" name="TextBox 3"/>
          <p:cNvSpPr txBox="1"/>
          <p:nvPr/>
        </p:nvSpPr>
        <p:spPr>
          <a:xfrm>
            <a:off x="7391400" y="6248400"/>
            <a:ext cx="1524000" cy="261610"/>
          </a:xfrm>
          <a:prstGeom prst="rect">
            <a:avLst/>
          </a:prstGeom>
          <a:noFill/>
        </p:spPr>
        <p:txBody>
          <a:bodyPr wrap="square" rtlCol="0">
            <a:spAutoFit/>
          </a:bodyPr>
          <a:lstStyle/>
          <a:p>
            <a:r>
              <a:rPr lang="en-US" sz="1100" dirty="0" smtClean="0"/>
              <a:t>www.pbis.org</a:t>
            </a:r>
            <a:endParaRPr lang="en-US" sz="1100" dirty="0"/>
          </a:p>
        </p:txBody>
      </p:sp>
    </p:spTree>
    <p:extLst>
      <p:ext uri="{BB962C8B-B14F-4D97-AF65-F5344CB8AC3E}">
        <p14:creationId xmlns:p14="http://schemas.microsoft.com/office/powerpoint/2010/main" xmlns="" val="23889666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NE Leadership team presentation">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08DA1AC-25E6-4B26-8A3D-23AC8839F8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HNE Leadership team presentation.thmx</Template>
  <TotalTime>2470</TotalTime>
  <Words>3937</Words>
  <Application>Microsoft Office PowerPoint</Application>
  <PresentationFormat>On-screen Show (4:3)</PresentationFormat>
  <Paragraphs>578</Paragraphs>
  <Slides>72</Slides>
  <Notes>43</Notes>
  <HiddenSlides>1</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72</vt:i4>
      </vt:variant>
    </vt:vector>
  </HeadingPairs>
  <TitlesOfParts>
    <vt:vector size="76" baseType="lpstr">
      <vt:lpstr>HNE Leadership team presentation</vt:lpstr>
      <vt:lpstr>Drawing</vt:lpstr>
      <vt:lpstr>Document</vt:lpstr>
      <vt:lpstr>Slide</vt:lpstr>
      <vt:lpstr> </vt:lpstr>
      <vt:lpstr> Day 1 Participants will:</vt:lpstr>
      <vt:lpstr>Slide 3</vt:lpstr>
      <vt:lpstr>Designing School-Wide Systems for Student Success</vt:lpstr>
      <vt:lpstr>What is School-Wide  Positive Behavior Interventions &amp; Supports?</vt:lpstr>
      <vt:lpstr>Why SW-PBIS?</vt:lpstr>
      <vt:lpstr>  Misconception: “SW-PBIS is an intervention or practice.”</vt:lpstr>
      <vt:lpstr>Evidence-based features  of SW-PBIS?</vt:lpstr>
      <vt:lpstr>What Does Effective SW-PBIS Look Like ? </vt:lpstr>
      <vt:lpstr>How Families and Community can Support SW-PBIS Initiative</vt:lpstr>
      <vt:lpstr>Slide 11</vt:lpstr>
      <vt:lpstr>Slide 12</vt:lpstr>
      <vt:lpstr>Stages of Implementation</vt:lpstr>
      <vt:lpstr>Slide 14</vt:lpstr>
      <vt:lpstr>Slide 15</vt:lpstr>
      <vt:lpstr>What Types of data are suggested?</vt:lpstr>
      <vt:lpstr>www.pbisassessment.org</vt:lpstr>
      <vt:lpstr>The School Wide Assessment Survey (SAS) </vt:lpstr>
      <vt:lpstr>The School Wide Evaluation Tool (SET) </vt:lpstr>
      <vt:lpstr>Team Implementation Checklist (TIC) </vt:lpstr>
      <vt:lpstr>School Safety Survey (SSS) </vt:lpstr>
      <vt:lpstr>Slide 22</vt:lpstr>
      <vt:lpstr>2. Student Behavior Data</vt:lpstr>
      <vt:lpstr>Key features of discipline data systems that works.</vt:lpstr>
      <vt:lpstr>Minor vs. Major: what’s the difference?</vt:lpstr>
      <vt:lpstr>Behavior Incident types.</vt:lpstr>
      <vt:lpstr>Sneak Peak at SWIS™</vt:lpstr>
      <vt:lpstr>Basic Features of SWIS™</vt:lpstr>
      <vt:lpstr>SWIS “Big 5 Reports”</vt:lpstr>
      <vt:lpstr>Sample Graph: referrals by time</vt:lpstr>
      <vt:lpstr>Sample Graph: referrals by student</vt:lpstr>
      <vt:lpstr>Slide 32</vt:lpstr>
      <vt:lpstr>Slide 33</vt:lpstr>
      <vt:lpstr>What do we need to do?</vt:lpstr>
      <vt:lpstr>Implementation Steps: Step 1 of “8 Steps”</vt:lpstr>
      <vt:lpstr>Slide 36</vt:lpstr>
      <vt:lpstr>Slide 37</vt:lpstr>
      <vt:lpstr>SW-PBIS Leadership Team Responsibilities</vt:lpstr>
      <vt:lpstr>Misconception: “SW-PBIS is something new that was designed for students with disabilities.”</vt:lpstr>
      <vt:lpstr>Implementation Steps: Step 2 of “8 Steps”</vt:lpstr>
      <vt:lpstr>What is a Behavior Purpose Statement?</vt:lpstr>
      <vt:lpstr>Time to Create the District-Wide Behavior Matrix</vt:lpstr>
      <vt:lpstr>Slide 43</vt:lpstr>
      <vt:lpstr>Slide 44</vt:lpstr>
      <vt:lpstr>Sample Behavior Purpose Statements</vt:lpstr>
      <vt:lpstr>Work Session: Write a District-Wide Behavior Purpose Statement</vt:lpstr>
      <vt:lpstr>Behavior Purpose Statements From Groups</vt:lpstr>
      <vt:lpstr>Implementation Steps: Step 3 of “8 Steps”</vt:lpstr>
      <vt:lpstr> Identify Positive School Wide Behavior Expectations</vt:lpstr>
      <vt:lpstr>School Wide Behavior Expectations</vt:lpstr>
      <vt:lpstr>Work Session: Identify 3 Behavior Expectations</vt:lpstr>
      <vt:lpstr>Slide 52</vt:lpstr>
      <vt:lpstr>Sample Behavior Expectations</vt:lpstr>
      <vt:lpstr>Work Session: Write 3 District-Wide Behavior Expectations</vt:lpstr>
      <vt:lpstr>Behavior Expectations Report Out (insert choices)</vt:lpstr>
      <vt:lpstr>Non-structured locations Samples</vt:lpstr>
      <vt:lpstr>Behavior Definitions</vt:lpstr>
      <vt:lpstr>Work Session: Write Behavior Definitions for Select Location</vt:lpstr>
      <vt:lpstr>Completed Matrix!</vt:lpstr>
      <vt:lpstr>Afternoon Session</vt:lpstr>
      <vt:lpstr>Share District Matrix</vt:lpstr>
      <vt:lpstr>Participants Will:</vt:lpstr>
      <vt:lpstr>Implementation Steps: Step 4 of “8 Steps”</vt:lpstr>
      <vt:lpstr>Slide 64</vt:lpstr>
      <vt:lpstr>STEP 4 – Develop Lesson Plan for Teaching School Wide Positive Behavior Expectations</vt:lpstr>
      <vt:lpstr>Lesson Plan for Teaching School Wide Positive Behavior Expectations</vt:lpstr>
      <vt:lpstr>Other thoughts</vt:lpstr>
      <vt:lpstr>Method to teach social emotional skills</vt:lpstr>
      <vt:lpstr>Slide 69</vt:lpstr>
      <vt:lpstr>Work Session: Lesson Planning</vt:lpstr>
      <vt:lpstr>Report Out </vt:lpstr>
      <vt:lpstr>Presentation prepared by:</vt:lpstr>
    </vt:vector>
  </TitlesOfParts>
  <Company>DEC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Sjfishel</dc:creator>
  <cp:lastModifiedBy>Sjfishel</cp:lastModifiedBy>
  <cp:revision>126</cp:revision>
  <dcterms:created xsi:type="dcterms:W3CDTF">2012-04-17T21:19:16Z</dcterms:created>
  <dcterms:modified xsi:type="dcterms:W3CDTF">2012-10-05T19:49:34Z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TC019169599991</vt:lpwstr>
  </property>
</Properties>
</file>