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1"/>
  </p:sldMasterIdLst>
  <p:notesMasterIdLst>
    <p:notesMasterId r:id="rId52"/>
  </p:notesMasterIdLst>
  <p:handoutMasterIdLst>
    <p:handoutMasterId r:id="rId53"/>
  </p:handoutMasterIdLst>
  <p:sldIdLst>
    <p:sldId id="256" r:id="rId2"/>
    <p:sldId id="432" r:id="rId3"/>
    <p:sldId id="434" r:id="rId4"/>
    <p:sldId id="435" r:id="rId5"/>
    <p:sldId id="436" r:id="rId6"/>
    <p:sldId id="404" r:id="rId7"/>
    <p:sldId id="367" r:id="rId8"/>
    <p:sldId id="303" r:id="rId9"/>
    <p:sldId id="418" r:id="rId10"/>
    <p:sldId id="331" r:id="rId11"/>
    <p:sldId id="363" r:id="rId12"/>
    <p:sldId id="300" r:id="rId13"/>
    <p:sldId id="412" r:id="rId14"/>
    <p:sldId id="411" r:id="rId15"/>
    <p:sldId id="430" r:id="rId16"/>
    <p:sldId id="467" r:id="rId17"/>
    <p:sldId id="368" r:id="rId18"/>
    <p:sldId id="465" r:id="rId19"/>
    <p:sldId id="340" r:id="rId20"/>
    <p:sldId id="393" r:id="rId21"/>
    <p:sldId id="438" r:id="rId22"/>
    <p:sldId id="269" r:id="rId23"/>
    <p:sldId id="396" r:id="rId24"/>
    <p:sldId id="389" r:id="rId25"/>
    <p:sldId id="440" r:id="rId26"/>
    <p:sldId id="397" r:id="rId27"/>
    <p:sldId id="372" r:id="rId28"/>
    <p:sldId id="381" r:id="rId29"/>
    <p:sldId id="417" r:id="rId30"/>
    <p:sldId id="419" r:id="rId31"/>
    <p:sldId id="398" r:id="rId32"/>
    <p:sldId id="427" r:id="rId33"/>
    <p:sldId id="429" r:id="rId34"/>
    <p:sldId id="441" r:id="rId35"/>
    <p:sldId id="423" r:id="rId36"/>
    <p:sldId id="425" r:id="rId37"/>
    <p:sldId id="399" r:id="rId38"/>
    <p:sldId id="394" r:id="rId39"/>
    <p:sldId id="422" r:id="rId40"/>
    <p:sldId id="400" r:id="rId41"/>
    <p:sldId id="374" r:id="rId42"/>
    <p:sldId id="442" r:id="rId43"/>
    <p:sldId id="375" r:id="rId44"/>
    <p:sldId id="401" r:id="rId45"/>
    <p:sldId id="373" r:id="rId46"/>
    <p:sldId id="414" r:id="rId47"/>
    <p:sldId id="378" r:id="rId48"/>
    <p:sldId id="431" r:id="rId49"/>
    <p:sldId id="464" r:id="rId50"/>
    <p:sldId id="463" r:id="rId5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99FF"/>
    <a:srgbClr val="66FF33"/>
    <a:srgbClr val="FFCC66"/>
    <a:srgbClr val="FF66FF"/>
    <a:srgbClr val="FFCCFF"/>
    <a:srgbClr val="99FF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1" autoAdjust="0"/>
    <p:restoredTop sz="99467" autoAdjust="0"/>
  </p:normalViewPr>
  <p:slideViewPr>
    <p:cSldViewPr>
      <p:cViewPr>
        <p:scale>
          <a:sx n="80" d="100"/>
          <a:sy n="80" d="100"/>
        </p:scale>
        <p:origin x="-126" y="-72"/>
      </p:cViewPr>
      <p:guideLst>
        <p:guide orient="horz" pos="2160"/>
        <p:guide pos="2880"/>
      </p:guideLst>
    </p:cSldViewPr>
  </p:slideViewPr>
  <p:outlineViewPr>
    <p:cViewPr>
      <p:scale>
        <a:sx n="33" d="100"/>
        <a:sy n="33" d="100"/>
      </p:scale>
      <p:origin x="0" y="2936"/>
    </p:cViewPr>
  </p:outlineViewPr>
  <p:notesTextViewPr>
    <p:cViewPr>
      <p:scale>
        <a:sx n="100" d="100"/>
        <a:sy n="100" d="100"/>
      </p:scale>
      <p:origin x="0" y="0"/>
    </p:cViewPr>
  </p:notesTextViewPr>
  <p:sorterViewPr>
    <p:cViewPr>
      <p:scale>
        <a:sx n="130" d="100"/>
        <a:sy n="130" d="100"/>
      </p:scale>
      <p:origin x="0" y="6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C3DBACC-ADE3-4B4F-8C93-60AC2AB4D454}" type="datetimeFigureOut">
              <a:rPr lang="en-US" smtClean="0"/>
              <a:pPr/>
              <a:t>5/13/2013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7848A0F-5013-421A-9406-314742CABCFC}" type="slidenum">
              <a:rPr lang="en-US" smtClean="0"/>
              <a:pPr/>
              <a:t>‹#›</a:t>
            </a:fld>
            <a:endParaRPr lang="en-US"/>
          </a:p>
        </p:txBody>
      </p:sp>
    </p:spTree>
    <p:extLst>
      <p:ext uri="{BB962C8B-B14F-4D97-AF65-F5344CB8AC3E}">
        <p14:creationId xmlns:p14="http://schemas.microsoft.com/office/powerpoint/2010/main" val="1501722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0CD778-909D-4C75-BA08-2EE1750447B1}" type="datetimeFigureOut">
              <a:rPr lang="en-US" smtClean="0"/>
              <a:pPr/>
              <a:t>5/13/2013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2AEB433-77CF-419B-962D-D6CC464681C1}" type="slidenum">
              <a:rPr lang="en-US" smtClean="0"/>
              <a:pPr/>
              <a:t>‹#›</a:t>
            </a:fld>
            <a:endParaRPr lang="en-US" dirty="0"/>
          </a:p>
        </p:txBody>
      </p:sp>
    </p:spTree>
    <p:extLst>
      <p:ext uri="{BB962C8B-B14F-4D97-AF65-F5344CB8AC3E}">
        <p14:creationId xmlns:p14="http://schemas.microsoft.com/office/powerpoint/2010/main" val="374675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1</a:t>
            </a:fld>
            <a:endParaRPr lang="en-US" dirty="0"/>
          </a:p>
        </p:txBody>
      </p:sp>
    </p:spTree>
    <p:extLst>
      <p:ext uri="{BB962C8B-B14F-4D97-AF65-F5344CB8AC3E}">
        <p14:creationId xmlns:p14="http://schemas.microsoft.com/office/powerpoint/2010/main" val="4179708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pitchFamily="29" charset="0"/>
                <a:ea typeface="MS PGothic" pitchFamily="34" charset="-128"/>
                <a:cs typeface="MS PGothic" pitchFamily="34" charset="-128"/>
              </a:rPr>
              <a:t>Explain the long-term commitment. A school can expect to work on SW-PBIS for up to 10 years until sustainable within school culture. Depending</a:t>
            </a:r>
            <a:r>
              <a:rPr lang="en-US" baseline="0" dirty="0" smtClean="0">
                <a:latin typeface="Times" pitchFamily="29" charset="0"/>
                <a:ea typeface="MS PGothic" pitchFamily="34" charset="-128"/>
                <a:cs typeface="MS PGothic" pitchFamily="34" charset="-128"/>
              </a:rPr>
              <a:t> on when Behavioral Health Agencies become involved they may not be in the same place as the school and that is OK.</a:t>
            </a:r>
            <a:endParaRPr lang="en-US" dirty="0">
              <a:latin typeface="Times" pitchFamily="29" charset="0"/>
              <a:ea typeface="MS PGothic" pitchFamily="34" charset="-128"/>
              <a:cs typeface="MS PGothic" pitchFamily="34" charset="-128"/>
            </a:endParaRPr>
          </a:p>
        </p:txBody>
      </p:sp>
      <p:sp>
        <p:nvSpPr>
          <p:cNvPr id="59395" name="Slide Number Placeholder 3"/>
          <p:cNvSpPr>
            <a:spLocks noGrp="1"/>
          </p:cNvSpPr>
          <p:nvPr>
            <p:ph type="sldNum" sz="quarter" idx="5"/>
          </p:nvPr>
        </p:nvSpPr>
        <p:spPr bwMode="auto">
          <a:noFill/>
          <a:ln>
            <a:miter lim="800000"/>
            <a:headEnd/>
            <a:tailEnd/>
          </a:ln>
        </p:spPr>
        <p:txBody>
          <a:bodyPr/>
          <a:lstStyle/>
          <a:p>
            <a:fld id="{9E7D3823-4271-F84D-BD65-D6F5BCD8F497}" type="slidenum">
              <a:rPr lang="en-US">
                <a:latin typeface="Times" pitchFamily="29" charset="0"/>
                <a:ea typeface="MS PGothic" pitchFamily="34" charset="-128"/>
                <a:cs typeface="MS PGothic" pitchFamily="34" charset="-128"/>
              </a:rPr>
              <a:pPr/>
              <a:t>11</a:t>
            </a:fld>
            <a:endParaRPr lang="en-US">
              <a:latin typeface="Times" pitchFamily="29" charset="0"/>
              <a:ea typeface="MS PGothic" pitchFamily="34" charset="-128"/>
              <a:cs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it simple.</a:t>
            </a:r>
          </a:p>
          <a:p>
            <a:r>
              <a:rPr lang="en-US" dirty="0" smtClean="0"/>
              <a:t>Why need students involved?</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12</a:t>
            </a:fld>
            <a:endParaRPr lang="en-US" dirty="0"/>
          </a:p>
        </p:txBody>
      </p:sp>
    </p:spTree>
    <p:extLst>
      <p:ext uri="{BB962C8B-B14F-4D97-AF65-F5344CB8AC3E}">
        <p14:creationId xmlns:p14="http://schemas.microsoft.com/office/powerpoint/2010/main" val="674413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3A510-C5CD-804D-ACBA-A048281F00F3}" type="slidenum">
              <a:rPr lang="en-US"/>
              <a:pPr/>
              <a:t>13</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pPr defTabSz="931672">
              <a:defRPr/>
            </a:pPr>
            <a:r>
              <a:rPr lang="en-US" dirty="0" smtClean="0"/>
              <a:t>In general, SWPBS emphasizes four integrated elements: (a) </a:t>
            </a:r>
            <a:r>
              <a:rPr lang="en-US" u="sng" dirty="0" smtClean="0"/>
              <a:t>data</a:t>
            </a:r>
            <a:r>
              <a:rPr lang="en-US" dirty="0" smtClean="0"/>
              <a:t> for decision making, (b) measurable </a:t>
            </a:r>
            <a:r>
              <a:rPr lang="en-US" u="sng" dirty="0" smtClean="0"/>
              <a:t>outcomes</a:t>
            </a:r>
            <a:r>
              <a:rPr lang="en-US" dirty="0" smtClean="0"/>
              <a:t> supported and evaluated by data, (c) </a:t>
            </a:r>
            <a:r>
              <a:rPr lang="en-US" u="sng" dirty="0" smtClean="0"/>
              <a:t>practices</a:t>
            </a:r>
            <a:r>
              <a:rPr lang="en-US" dirty="0" smtClean="0"/>
              <a:t> with evidence that these outcomes are achievable, and (d) </a:t>
            </a:r>
            <a:r>
              <a:rPr lang="en-US" u="sng" dirty="0" smtClean="0"/>
              <a:t>systems</a:t>
            </a:r>
            <a:r>
              <a:rPr lang="en-US" dirty="0" smtClean="0"/>
              <a:t> that efficiently and effectively support implementation of these practices.</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99B666-2874-3748-A353-3CE9F78A9D79}" type="slidenum">
              <a:rPr lang="en-US">
                <a:ea typeface="ＭＳ Ｐゴシック" pitchFamily="33" charset="-128"/>
                <a:cs typeface="ＭＳ Ｐゴシック" pitchFamily="33" charset="-128"/>
              </a:rPr>
              <a:pPr fontAlgn="base">
                <a:spcBef>
                  <a:spcPct val="0"/>
                </a:spcBef>
                <a:spcAft>
                  <a:spcPct val="0"/>
                </a:spcAft>
              </a:pPr>
              <a:t>14</a:t>
            </a:fld>
            <a:endParaRPr lang="en-US">
              <a:ea typeface="ＭＳ Ｐゴシック" pitchFamily="33" charset="-128"/>
              <a:cs typeface="ＭＳ Ｐゴシック" pitchFamily="33" charset="-128"/>
            </a:endParaRPr>
          </a:p>
        </p:txBody>
      </p:sp>
      <p:sp>
        <p:nvSpPr>
          <p:cNvPr id="296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700" name="Rectangle 3"/>
          <p:cNvSpPr>
            <a:spLocks noGrp="1" noChangeArrowheads="1"/>
          </p:cNvSpPr>
          <p:nvPr>
            <p:ph type="body" idx="1"/>
          </p:nvPr>
        </p:nvSpPr>
        <p:spPr bwMode="auto">
          <a:xfrm>
            <a:off x="934720" y="4415790"/>
            <a:ext cx="5140960" cy="418338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Arial" pitchFamily="33" charset="0"/>
              </a:rPr>
              <a:t>If</a:t>
            </a:r>
            <a:r>
              <a:rPr lang="en-US" baseline="0" dirty="0" smtClean="0">
                <a:latin typeface="Arial" pitchFamily="33" charset="0"/>
              </a:rPr>
              <a:t> s child’s antisocial behavior is not changed by the end of grade 3 it should be treated as a chronic condition and managed with continued supports and interventions (Walker, Colvin, Ramsey, 1995)</a:t>
            </a:r>
          </a:p>
          <a:p>
            <a:pPr>
              <a:spcBef>
                <a:spcPct val="0"/>
              </a:spcBef>
            </a:pPr>
            <a:r>
              <a:rPr lang="en-US" baseline="0" dirty="0" smtClean="0">
                <a:latin typeface="Arial" pitchFamily="33" charset="0"/>
              </a:rPr>
              <a:t>Like academic instruction, students will need differing levels of behavioral intervention and supports throughout their educational career to be successful.</a:t>
            </a:r>
            <a:endParaRPr lang="en-US" dirty="0" smtClean="0">
              <a:latin typeface="Arial" pitchFamily="3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this slide please add school district specific interventions these listed are just a sample.</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shows service delivery options by tier of support.</a:t>
            </a:r>
          </a:p>
          <a:p>
            <a:r>
              <a:rPr lang="en-US" baseline="0" dirty="0" smtClean="0"/>
              <a:t>Please remember that students can move from one tier to another.</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16</a:t>
            </a:fld>
            <a:endParaRPr lang="en-US" dirty="0"/>
          </a:p>
        </p:txBody>
      </p:sp>
    </p:spTree>
    <p:extLst>
      <p:ext uri="{BB962C8B-B14F-4D97-AF65-F5344CB8AC3E}">
        <p14:creationId xmlns:p14="http://schemas.microsoft.com/office/powerpoint/2010/main" val="1040458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20</a:t>
            </a:fld>
            <a:endParaRPr lang="en-US" dirty="0"/>
          </a:p>
        </p:txBody>
      </p:sp>
    </p:spTree>
    <p:extLst>
      <p:ext uri="{BB962C8B-B14F-4D97-AF65-F5344CB8AC3E}">
        <p14:creationId xmlns:p14="http://schemas.microsoft.com/office/powerpoint/2010/main" val="3769255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 staff understand these are the necessary steps to</a:t>
            </a:r>
            <a:r>
              <a:rPr lang="en-US" baseline="0" dirty="0" smtClean="0"/>
              <a:t> implement SW-PBIS. It is evidence-based and supported through research. This is very comprehensive and may require some school systems to be reviewed and refined. Want to make systems better and not replace what is already working.</a:t>
            </a:r>
          </a:p>
          <a:p>
            <a:r>
              <a:rPr lang="en-US" baseline="0" dirty="0" smtClean="0"/>
              <a:t>Consistent or implementing with fidelity will screen out 80% of students having their needs met through the discipline referral process. Allow to identify students requiring more support such as….School based leadership team to monitor the implementation of the eight steps</a:t>
            </a:r>
          </a:p>
          <a:p>
            <a:r>
              <a:rPr lang="en-US" baseline="0" dirty="0" smtClean="0"/>
              <a:t>If staff on board can be in place in a few months.</a:t>
            </a:r>
          </a:p>
          <a:p>
            <a:endParaRPr lang="en-US" dirty="0"/>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shows the collaboration that can happen on the leadership team and the different perspectives they can bring.</a:t>
            </a:r>
            <a:endParaRPr lang="en-US" dirty="0"/>
          </a:p>
        </p:txBody>
      </p:sp>
      <p:sp>
        <p:nvSpPr>
          <p:cNvPr id="4" name="Slide Number Placeholder 3"/>
          <p:cNvSpPr>
            <a:spLocks noGrp="1"/>
          </p:cNvSpPr>
          <p:nvPr>
            <p:ph type="sldNum" sz="quarter" idx="10"/>
          </p:nvPr>
        </p:nvSpPr>
        <p:spPr/>
        <p:txBody>
          <a:bodyPr/>
          <a:lstStyle/>
          <a:p>
            <a:fld id="{E13897D1-3F4A-4F2B-9E67-B8B6F2E72724}"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to 10 minute group discussion to determine common focus.</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25</a:t>
            </a:fld>
            <a:endParaRPr lang="en-US" dirty="0"/>
          </a:p>
        </p:txBody>
      </p:sp>
    </p:spTree>
    <p:extLst>
      <p:ext uri="{BB962C8B-B14F-4D97-AF65-F5344CB8AC3E}">
        <p14:creationId xmlns:p14="http://schemas.microsoft.com/office/powerpoint/2010/main" val="1044352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a:t>
            </a:r>
            <a:r>
              <a:rPr lang="en-US" baseline="0" dirty="0" smtClean="0"/>
              <a:t> your schools matrix here and create a matrix for your agency.</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27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a:t>
            </a:r>
            <a:r>
              <a:rPr lang="en-US" baseline="0" dirty="0" smtClean="0"/>
              <a:t> your schools matrix here</a:t>
            </a:r>
            <a:endParaRPr lang="en-US" dirty="0" smtClean="0"/>
          </a:p>
          <a:p>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28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sample of what a matrix might look like in a</a:t>
            </a:r>
            <a:r>
              <a:rPr lang="en-US" baseline="0" dirty="0" smtClean="0"/>
              <a:t> counseling </a:t>
            </a:r>
            <a:r>
              <a:rPr lang="en-US" dirty="0" smtClean="0"/>
              <a:t>office setting.</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29</a:t>
            </a:fld>
            <a:endParaRPr lang="en-US" dirty="0"/>
          </a:p>
        </p:txBody>
      </p:sp>
    </p:spTree>
    <p:extLst>
      <p:ext uri="{BB962C8B-B14F-4D97-AF65-F5344CB8AC3E}">
        <p14:creationId xmlns:p14="http://schemas.microsoft.com/office/powerpoint/2010/main" val="1071485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to 10 minute group discussion to begin</a:t>
            </a:r>
            <a:r>
              <a:rPr lang="en-US" baseline="0" dirty="0" smtClean="0"/>
              <a:t> action planning on how SW-PBIS will be implemented in your agency’s culture.</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30</a:t>
            </a:fld>
            <a:endParaRPr lang="en-US" dirty="0"/>
          </a:p>
        </p:txBody>
      </p:sp>
    </p:spTree>
    <p:extLst>
      <p:ext uri="{BB962C8B-B14F-4D97-AF65-F5344CB8AC3E}">
        <p14:creationId xmlns:p14="http://schemas.microsoft.com/office/powerpoint/2010/main" val="1044352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additional lesson plan samples go to http://education.alaska.gov/tls/swpbs/tiers.html  </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32</a:t>
            </a:fld>
            <a:endParaRPr lang="en-US" dirty="0"/>
          </a:p>
        </p:txBody>
      </p:sp>
    </p:spTree>
    <p:extLst>
      <p:ext uri="{BB962C8B-B14F-4D97-AF65-F5344CB8AC3E}">
        <p14:creationId xmlns:p14="http://schemas.microsoft.com/office/powerpoint/2010/main" val="2644871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r>
              <a:rPr lang="en-US" baseline="0" dirty="0" smtClean="0"/>
              <a:t> to 10 minute discussion on how behavior expectations and teaching of those expectations fit into treatment planning.</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33</a:t>
            </a:fld>
            <a:endParaRPr lang="en-US" dirty="0"/>
          </a:p>
        </p:txBody>
      </p:sp>
    </p:spTree>
    <p:extLst>
      <p:ext uri="{BB962C8B-B14F-4D97-AF65-F5344CB8AC3E}">
        <p14:creationId xmlns:p14="http://schemas.microsoft.com/office/powerpoint/2010/main" val="3972440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35</a:t>
            </a:fld>
            <a:endParaRPr lang="en-US" dirty="0"/>
          </a:p>
        </p:txBody>
      </p:sp>
    </p:spTree>
    <p:extLst>
      <p:ext uri="{BB962C8B-B14F-4D97-AF65-F5344CB8AC3E}">
        <p14:creationId xmlns:p14="http://schemas.microsoft.com/office/powerpoint/2010/main" val="3671247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to 10 minute discussion </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36</a:t>
            </a:fld>
            <a:endParaRPr lang="en-US" dirty="0"/>
          </a:p>
        </p:txBody>
      </p:sp>
    </p:spTree>
    <p:extLst>
      <p:ext uri="{BB962C8B-B14F-4D97-AF65-F5344CB8AC3E}">
        <p14:creationId xmlns:p14="http://schemas.microsoft.com/office/powerpoint/2010/main" val="918882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a:t>
            </a:r>
            <a:r>
              <a:rPr lang="en-US" baseline="0" dirty="0" smtClean="0"/>
              <a:t> re</a:t>
            </a:r>
            <a:r>
              <a:rPr lang="en-US" dirty="0" smtClean="0"/>
              <a:t>ward system pictures…… what do the PBIS reward systems</a:t>
            </a:r>
            <a:r>
              <a:rPr lang="en-US" baseline="0" dirty="0" smtClean="0"/>
              <a:t> look like </a:t>
            </a:r>
            <a:r>
              <a:rPr lang="en-US" dirty="0" smtClean="0"/>
              <a:t> in your school please insert</a:t>
            </a:r>
            <a:r>
              <a:rPr lang="en-US" baseline="0" dirty="0" smtClean="0"/>
              <a:t> your own artifacts</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38</a:t>
            </a:fld>
            <a:endParaRPr lang="en-US" dirty="0"/>
          </a:p>
        </p:txBody>
      </p:sp>
    </p:spTree>
    <p:extLst>
      <p:ext uri="{BB962C8B-B14F-4D97-AF65-F5344CB8AC3E}">
        <p14:creationId xmlns:p14="http://schemas.microsoft.com/office/powerpoint/2010/main" val="100920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to 10 minute discussion on how your agency can implement /replicate the school based PBIS reward system in the agency and how can your agency staff can implement the reward system when in the school building.</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39</a:t>
            </a:fld>
            <a:endParaRPr lang="en-US" dirty="0"/>
          </a:p>
        </p:txBody>
      </p:sp>
    </p:spTree>
    <p:extLst>
      <p:ext uri="{BB962C8B-B14F-4D97-AF65-F5344CB8AC3E}">
        <p14:creationId xmlns:p14="http://schemas.microsoft.com/office/powerpoint/2010/main" val="3921454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Sample please insert your schools behavior</a:t>
            </a:r>
            <a:r>
              <a:rPr lang="en-US" baseline="0" dirty="0" smtClean="0"/>
              <a:t> flow chart here</a:t>
            </a:r>
            <a:endParaRPr lang="en-US" dirty="0" smtClean="0"/>
          </a:p>
          <a:p>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41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dirty="0" smtClean="0"/>
              <a:t>Please insert your schools office discipline referral form</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43</a:t>
            </a:fld>
            <a:endParaRPr lang="en-US" dirty="0"/>
          </a:p>
        </p:txBody>
      </p:sp>
    </p:spTree>
    <p:extLst>
      <p:ext uri="{BB962C8B-B14F-4D97-AF65-F5344CB8AC3E}">
        <p14:creationId xmlns:p14="http://schemas.microsoft.com/office/powerpoint/2010/main" val="907496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45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46</a:t>
            </a:fld>
            <a:endParaRPr lang="en-US" dirty="0"/>
          </a:p>
        </p:txBody>
      </p:sp>
    </p:spTree>
    <p:extLst>
      <p:ext uri="{BB962C8B-B14F-4D97-AF65-F5344CB8AC3E}">
        <p14:creationId xmlns:p14="http://schemas.microsoft.com/office/powerpoint/2010/main" val="1346152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might these relate to your clients treatment plans?</a:t>
            </a:r>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47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to 10 minute discussion on….. How might these relate to your clients treatment plans?</a:t>
            </a:r>
          </a:p>
          <a:p>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48</a:t>
            </a:fld>
            <a:endParaRPr lang="en-US" dirty="0"/>
          </a:p>
        </p:txBody>
      </p:sp>
    </p:spTree>
    <p:extLst>
      <p:ext uri="{BB962C8B-B14F-4D97-AF65-F5344CB8AC3E}">
        <p14:creationId xmlns:p14="http://schemas.microsoft.com/office/powerpoint/2010/main" val="3972440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kelly</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49</a:t>
            </a:fld>
            <a:endParaRPr lang="en-US" dirty="0"/>
          </a:p>
        </p:txBody>
      </p:sp>
    </p:spTree>
    <p:extLst>
      <p:ext uri="{BB962C8B-B14F-4D97-AF65-F5344CB8AC3E}">
        <p14:creationId xmlns:p14="http://schemas.microsoft.com/office/powerpoint/2010/main" val="397244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0CF8BA-257B-1540-8483-E22FFB8D1C70}" type="slidenum">
              <a:rPr lang="en-US">
                <a:ea typeface="ＭＳ Ｐゴシック" pitchFamily="33" charset="-128"/>
                <a:cs typeface="ＭＳ Ｐゴシック" pitchFamily="33" charset="-128"/>
              </a:rPr>
              <a:pPr fontAlgn="base">
                <a:spcBef>
                  <a:spcPct val="0"/>
                </a:spcBef>
                <a:spcAft>
                  <a:spcPct val="0"/>
                </a:spcAft>
              </a:pPr>
              <a:t>5</a:t>
            </a:fld>
            <a:endParaRPr lang="en-US" dirty="0">
              <a:ea typeface="ＭＳ Ｐゴシック" pitchFamily="33" charset="-128"/>
              <a:cs typeface="ＭＳ Ｐゴシック" pitchFamily="33" charset="-128"/>
            </a:endParaRPr>
          </a:p>
        </p:txBody>
      </p:sp>
      <p:sp>
        <p:nvSpPr>
          <p:cNvPr id="3" name="Notes Placeholder 2"/>
          <p:cNvSpPr>
            <a:spLocks noGrp="1"/>
          </p:cNvSpPr>
          <p:nvPr>
            <p:ph type="body" idx="1"/>
          </p:nvPr>
        </p:nvSpPr>
        <p:spPr/>
        <p:txBody>
          <a:bodyPr>
            <a:normAutofit lnSpcReduction="10000"/>
          </a:bodyPr>
          <a:lstStyle/>
          <a:p>
            <a:pPr>
              <a:buFont typeface="Wingdings 2" charset="2"/>
              <a:buNone/>
            </a:pPr>
            <a:r>
              <a:rPr lang="en-US" sz="2400" b="1" dirty="0" smtClean="0"/>
              <a:t>SW-PBS is:</a:t>
            </a:r>
          </a:p>
          <a:p>
            <a:pPr lvl="1"/>
            <a:r>
              <a:rPr lang="en-US" sz="2400" dirty="0" smtClean="0"/>
              <a:t>Evidence-based (over 10,000 schools in the US)</a:t>
            </a:r>
          </a:p>
          <a:p>
            <a:pPr lvl="1"/>
            <a:r>
              <a:rPr lang="en-US" sz="2400" b="1" dirty="0" smtClean="0"/>
              <a:t>A structural framework, NOT a curriculum, intervention, or practice</a:t>
            </a:r>
          </a:p>
          <a:p>
            <a:pPr lvl="1"/>
            <a:r>
              <a:rPr lang="en-US" sz="2400" b="1" dirty="0" smtClean="0"/>
              <a:t>It is a Decision making framework</a:t>
            </a:r>
          </a:p>
          <a:p>
            <a:pPr lvl="1"/>
            <a:r>
              <a:rPr lang="en-US" sz="2400" dirty="0" smtClean="0"/>
              <a:t>A positive approach based on teaching students appropriate behavior</a:t>
            </a:r>
          </a:p>
          <a:p>
            <a:pPr lvl="1"/>
            <a:r>
              <a:rPr lang="en-US" sz="2400" dirty="0" smtClean="0"/>
              <a:t>Individualized for each school </a:t>
            </a:r>
          </a:p>
          <a:p>
            <a:pPr lvl="1"/>
            <a:r>
              <a:rPr lang="en-US" sz="2400" dirty="0" smtClean="0"/>
              <a:t>An excellent match for Alaskan schools</a:t>
            </a:r>
          </a:p>
          <a:p>
            <a:pPr lvl="2"/>
            <a:r>
              <a:rPr lang="en-US" dirty="0" smtClean="0"/>
              <a:t>Cultural match</a:t>
            </a:r>
          </a:p>
          <a:p>
            <a:pPr lvl="2"/>
            <a:r>
              <a:rPr lang="en-US" dirty="0" smtClean="0"/>
              <a:t>Rural/remote match</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that it is proactive, preventative</a:t>
            </a:r>
            <a:r>
              <a:rPr lang="en-US" baseline="0" dirty="0" smtClean="0"/>
              <a:t> and positive.</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6</a:t>
            </a:fld>
            <a:endParaRPr lang="en-US" dirty="0"/>
          </a:p>
        </p:txBody>
      </p:sp>
    </p:spTree>
    <p:extLst>
      <p:ext uri="{BB962C8B-B14F-4D97-AF65-F5344CB8AC3E}">
        <p14:creationId xmlns:p14="http://schemas.microsoft.com/office/powerpoint/2010/main" val="352308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Behavioral health staff could share this with parents. Helps to gain an understanding</a:t>
            </a:r>
            <a:r>
              <a:rPr lang="en-US" baseline="0" dirty="0" smtClean="0"/>
              <a:t> of the short and long term positive effects.</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Through this the agencies can speak the same language as</a:t>
            </a:r>
            <a:r>
              <a:rPr lang="en-US" baseline="0" dirty="0" smtClean="0"/>
              <a:t> school staff.</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8</a:t>
            </a:fld>
            <a:endParaRPr lang="en-US" dirty="0"/>
          </a:p>
        </p:txBody>
      </p:sp>
    </p:spTree>
    <p:extLst>
      <p:ext uri="{BB962C8B-B14F-4D97-AF65-F5344CB8AC3E}">
        <p14:creationId xmlns:p14="http://schemas.microsoft.com/office/powerpoint/2010/main" val="1177034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Everyone needs to work together for a common focus.</a:t>
            </a:r>
            <a:endParaRPr lang="en-US" dirty="0"/>
          </a:p>
        </p:txBody>
      </p:sp>
      <p:sp>
        <p:nvSpPr>
          <p:cNvPr id="4" name="Slide Number Placeholder 3"/>
          <p:cNvSpPr>
            <a:spLocks noGrp="1"/>
          </p:cNvSpPr>
          <p:nvPr>
            <p:ph type="sldNum" sz="quarter" idx="10"/>
          </p:nvPr>
        </p:nvSpPr>
        <p:spPr/>
        <p:txBody>
          <a:bodyPr/>
          <a:lstStyle/>
          <a:p>
            <a:fld id="{B2AEB433-77CF-419B-962D-D6CC464681C1}"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language: all say the same thing </a:t>
            </a:r>
          </a:p>
          <a:p>
            <a:r>
              <a:rPr lang="en-US" dirty="0" smtClean="0"/>
              <a:t>Common vision: instruction going the same way</a:t>
            </a:r>
          </a:p>
          <a:p>
            <a:r>
              <a:rPr lang="en-US" dirty="0" smtClean="0"/>
              <a:t>Common experience: everyone knows everyone knows (kids expect others to behave well and staff expect staff to model and teach)</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10</a:t>
            </a:fld>
            <a:endParaRPr lang="en-US" dirty="0"/>
          </a:p>
        </p:txBody>
      </p:sp>
    </p:spTree>
    <p:extLst>
      <p:ext uri="{BB962C8B-B14F-4D97-AF65-F5344CB8AC3E}">
        <p14:creationId xmlns:p14="http://schemas.microsoft.com/office/powerpoint/2010/main" val="297949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737D3F8-3919-4B79-AF42-84BF73508B47}"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EC7AD-B44E-4525-A13E-D16E705CC9BB}"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0F03DD-40B5-4B86-A1BC-E434C2CF9FD4}"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B7197C-604C-46EF-B201-06121C6E5B07}"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0632B39-4FD8-4F0A-927F-45DF2D4FC1A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C4D2E2-78AF-4E17-A866-D0CB9F77D7DE}"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EAA3A1-2267-4D5D-AD26-0A20F5C96CF7}"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E3D705-1E0F-4E98-8F26-63F3B8650043}"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F93C8-2A34-41CF-B411-0E664E394FA8}"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85FB20-0B4B-40AE-B184-181D1D30A59F}"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4C9371C5-3EF7-4357-A954-469EF18C74ED}"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9E1ED48-5C45-4040-94D3-0629A6C8886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thruBlk="1"/>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jpeg"/><Relationship Id="rId4" Type="http://schemas.openxmlformats.org/officeDocument/2006/relationships/hyperlink" Target="http://www.pbis.org/about_us/default.asp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pbis.org/about_us/default.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47800"/>
            <a:ext cx="8915400" cy="1524000"/>
          </a:xfrm>
        </p:spPr>
        <p:txBody>
          <a:bodyPr>
            <a:normAutofit fontScale="90000"/>
          </a:bodyPr>
          <a:lstStyle/>
          <a:p>
            <a:r>
              <a:rPr lang="en-US" sz="3600" dirty="0" smtClean="0">
                <a:latin typeface="Comic Sans MS" pitchFamily="66" charset="0"/>
              </a:rPr>
              <a:t>Your Agency can Support a </a:t>
            </a:r>
            <a:r>
              <a:rPr lang="en-US" sz="3600" dirty="0">
                <a:latin typeface="Comic Sans MS" pitchFamily="66" charset="0"/>
              </a:rPr>
              <a:t>S</a:t>
            </a:r>
            <a:r>
              <a:rPr lang="en-US" sz="3600" dirty="0" smtClean="0">
                <a:latin typeface="Comic Sans MS" pitchFamily="66" charset="0"/>
              </a:rPr>
              <a:t>chool-wide Positive Behavior Interventions &amp; Supports (PBIS) Initiative</a:t>
            </a:r>
            <a:r>
              <a:rPr lang="en-US" sz="3600" dirty="0" smtClean="0">
                <a:latin typeface="Comic Sans MS"/>
                <a:cs typeface="Comic Sans MS"/>
              </a:rPr>
              <a:t>: Here is how!</a:t>
            </a:r>
            <a:endParaRPr lang="en-US" sz="3600" dirty="0">
              <a:latin typeface="Comic Sans MS"/>
              <a:cs typeface="Comic Sans MS"/>
            </a:endParaRPr>
          </a:p>
        </p:txBody>
      </p:sp>
      <p:sp>
        <p:nvSpPr>
          <p:cNvPr id="5" name="TextBox 4"/>
          <p:cNvSpPr txBox="1"/>
          <p:nvPr/>
        </p:nvSpPr>
        <p:spPr>
          <a:xfrm>
            <a:off x="3886200" y="4419600"/>
            <a:ext cx="1447800" cy="923330"/>
          </a:xfrm>
          <a:prstGeom prst="rect">
            <a:avLst/>
          </a:prstGeom>
          <a:noFill/>
        </p:spPr>
        <p:txBody>
          <a:bodyPr wrap="square" rtlCol="0">
            <a:spAutoFit/>
          </a:bodyPr>
          <a:lstStyle/>
          <a:p>
            <a:r>
              <a:rPr lang="en-US" dirty="0" smtClean="0"/>
              <a:t>Insert school/BHA graphic here</a:t>
            </a:r>
            <a:endParaRPr 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
            <a:ext cx="8763000" cy="6400800"/>
          </a:xfrm>
        </p:spPr>
        <p:txBody>
          <a:bodyPr/>
          <a:lstStyle/>
          <a:p>
            <a:pPr marL="0" indent="0" algn="ctr">
              <a:buNone/>
            </a:pPr>
            <a:r>
              <a:rPr lang="en-US" dirty="0" smtClean="0">
                <a:latin typeface="Comic Sans MS"/>
                <a:cs typeface="Comic Sans MS"/>
              </a:rPr>
              <a:t>Learn and practice </a:t>
            </a:r>
            <a:r>
              <a:rPr lang="en-US" dirty="0">
                <a:latin typeface="Comic Sans MS"/>
                <a:cs typeface="Comic Sans MS"/>
              </a:rPr>
              <a:t>a</a:t>
            </a:r>
            <a:r>
              <a:rPr lang="en-US" dirty="0" smtClean="0">
                <a:latin typeface="Comic Sans MS"/>
                <a:cs typeface="Comic Sans MS"/>
              </a:rPr>
              <a:t> “common focus &amp; language” used by everyone in building…including behavioral health staff! </a:t>
            </a:r>
            <a:endParaRPr lang="en-US" dirty="0">
              <a:latin typeface="Comic Sans MS"/>
              <a:cs typeface="Comic Sans MS"/>
            </a:endParaRPr>
          </a:p>
        </p:txBody>
      </p:sp>
      <p:sp>
        <p:nvSpPr>
          <p:cNvPr id="4" name="Rectangle 2"/>
          <p:cNvSpPr txBox="1">
            <a:spLocks noChangeArrowheads="1"/>
          </p:cNvSpPr>
          <p:nvPr/>
        </p:nvSpPr>
        <p:spPr>
          <a:xfrm>
            <a:off x="685800" y="304800"/>
            <a:ext cx="7772400" cy="6858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defRPr/>
            </a:pPr>
            <a:endParaRPr lang="en-US" sz="2700" dirty="0" smtClean="0">
              <a:latin typeface="Comic Sans MS Bold" pitchFamily="66" charset="0"/>
            </a:endParaRPr>
          </a:p>
        </p:txBody>
      </p:sp>
      <p:sp>
        <p:nvSpPr>
          <p:cNvPr id="5" name="Oval 3"/>
          <p:cNvSpPr>
            <a:spLocks noChangeArrowheads="1"/>
          </p:cNvSpPr>
          <p:nvPr/>
        </p:nvSpPr>
        <p:spPr bwMode="auto">
          <a:xfrm>
            <a:off x="2971800" y="1524000"/>
            <a:ext cx="2552700" cy="4191000"/>
          </a:xfrm>
          <a:prstGeom prst="ellipse">
            <a:avLst/>
          </a:prstGeom>
          <a:solidFill>
            <a:srgbClr val="00CC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6" name="Oval 4"/>
          <p:cNvSpPr>
            <a:spLocks noChangeArrowheads="1"/>
          </p:cNvSpPr>
          <p:nvPr/>
        </p:nvSpPr>
        <p:spPr bwMode="auto">
          <a:xfrm rot="18322051">
            <a:off x="3581400" y="2555875"/>
            <a:ext cx="2743200" cy="4267200"/>
          </a:xfrm>
          <a:prstGeom prst="ellipse">
            <a:avLst/>
          </a:prstGeom>
          <a:solidFill>
            <a:srgbClr val="00FF00">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7" name="Oval 5"/>
          <p:cNvSpPr>
            <a:spLocks noChangeArrowheads="1"/>
          </p:cNvSpPr>
          <p:nvPr/>
        </p:nvSpPr>
        <p:spPr bwMode="auto">
          <a:xfrm rot="3454772">
            <a:off x="2087611" y="2441934"/>
            <a:ext cx="2743200" cy="4648200"/>
          </a:xfrm>
          <a:prstGeom prst="ellipse">
            <a:avLst/>
          </a:prstGeom>
          <a:solidFill>
            <a:srgbClr val="FF00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8" name="Text Box 6"/>
          <p:cNvSpPr txBox="1">
            <a:spLocks noChangeArrowheads="1"/>
          </p:cNvSpPr>
          <p:nvPr/>
        </p:nvSpPr>
        <p:spPr bwMode="auto">
          <a:xfrm>
            <a:off x="4648200" y="5029200"/>
            <a:ext cx="2209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2400" b="1" i="1" dirty="0">
                <a:latin typeface="Arial" charset="0"/>
                <a:cs typeface="Arial" charset="0"/>
              </a:rPr>
              <a:t>Common Vision/Values</a:t>
            </a:r>
          </a:p>
        </p:txBody>
      </p:sp>
      <p:sp>
        <p:nvSpPr>
          <p:cNvPr id="9" name="Text Box 7"/>
          <p:cNvSpPr txBox="1">
            <a:spLocks noChangeArrowheads="1"/>
          </p:cNvSpPr>
          <p:nvPr/>
        </p:nvSpPr>
        <p:spPr bwMode="auto">
          <a:xfrm>
            <a:off x="3429000" y="21336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2400" b="1" i="1" dirty="0">
                <a:latin typeface="Arial" charset="0"/>
                <a:cs typeface="Arial" charset="0"/>
              </a:rPr>
              <a:t>Common Language</a:t>
            </a:r>
          </a:p>
        </p:txBody>
      </p:sp>
      <p:sp>
        <p:nvSpPr>
          <p:cNvPr id="10" name="Text Box 8"/>
          <p:cNvSpPr txBox="1">
            <a:spLocks noChangeArrowheads="1"/>
          </p:cNvSpPr>
          <p:nvPr/>
        </p:nvSpPr>
        <p:spPr bwMode="auto">
          <a:xfrm>
            <a:off x="1524000" y="4953000"/>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2400" b="1" i="1" dirty="0">
                <a:latin typeface="Arial" charset="0"/>
                <a:cs typeface="Arial" charset="0"/>
              </a:rPr>
              <a:t>Common Experience</a:t>
            </a:r>
          </a:p>
        </p:txBody>
      </p:sp>
      <p:sp>
        <p:nvSpPr>
          <p:cNvPr id="11" name="Text Box 9"/>
          <p:cNvSpPr txBox="1">
            <a:spLocks noChangeArrowheads="1"/>
          </p:cNvSpPr>
          <p:nvPr/>
        </p:nvSpPr>
        <p:spPr bwMode="auto">
          <a:xfrm>
            <a:off x="2857500" y="3825875"/>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US" sz="2400" b="1" i="1" dirty="0">
                <a:latin typeface="Arial" charset="0"/>
                <a:cs typeface="Arial" charset="0"/>
              </a:rPr>
              <a:t>MEMBERSHIP</a:t>
            </a:r>
          </a:p>
        </p:txBody>
      </p:sp>
      <p:sp>
        <p:nvSpPr>
          <p:cNvPr id="2" name="TextBox 1"/>
          <p:cNvSpPr txBox="1"/>
          <p:nvPr/>
        </p:nvSpPr>
        <p:spPr>
          <a:xfrm>
            <a:off x="6781800" y="6096000"/>
            <a:ext cx="1843010" cy="538609"/>
          </a:xfrm>
          <a:prstGeom prst="rect">
            <a:avLst/>
          </a:prstGeom>
          <a:noFill/>
        </p:spPr>
        <p:txBody>
          <a:bodyPr wrap="none" rtlCol="0">
            <a:spAutoFit/>
          </a:bodyPr>
          <a:lstStyle/>
          <a:p>
            <a:r>
              <a:rPr lang="en-US" sz="1100" dirty="0" smtClean="0"/>
              <a:t>Adapted from  </a:t>
            </a:r>
            <a:r>
              <a:rPr lang="en-US" sz="1100" dirty="0"/>
              <a:t>www.pbis.org</a:t>
            </a:r>
          </a:p>
          <a:p>
            <a:endParaRPr lang="en-US" dirty="0"/>
          </a:p>
        </p:txBody>
      </p:sp>
    </p:spTree>
    <p:extLst>
      <p:ext uri="{BB962C8B-B14F-4D97-AF65-F5344CB8AC3E}">
        <p14:creationId xmlns:p14="http://schemas.microsoft.com/office/powerpoint/2010/main" val="385810046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0" y="381000"/>
            <a:ext cx="8839200" cy="852488"/>
          </a:xfrm>
        </p:spPr>
        <p:txBody>
          <a:bodyPr>
            <a:normAutofit fontScale="90000"/>
          </a:bodyPr>
          <a:lstStyle/>
          <a:p>
            <a:pPr eaLnBrk="1" hangingPunct="1"/>
            <a:r>
              <a:rPr lang="en-US" dirty="0" smtClean="0">
                <a:latin typeface="Arial" pitchFamily="29" charset="0"/>
                <a:ea typeface="MS PGothic" pitchFamily="34" charset="-128"/>
                <a:cs typeface="MS PGothic" pitchFamily="34" charset="-128"/>
              </a:rPr>
              <a:t>Understand the S</a:t>
            </a:r>
            <a:r>
              <a:rPr lang="en-US" sz="4000" dirty="0" smtClean="0">
                <a:latin typeface="Arial" pitchFamily="29" charset="0"/>
                <a:ea typeface="MS PGothic" pitchFamily="34" charset="-128"/>
                <a:cs typeface="MS PGothic" pitchFamily="34" charset="-128"/>
              </a:rPr>
              <a:t>tages </a:t>
            </a:r>
            <a:r>
              <a:rPr lang="en-US" sz="4000" dirty="0">
                <a:latin typeface="Arial" pitchFamily="29" charset="0"/>
                <a:ea typeface="MS PGothic" pitchFamily="34" charset="-128"/>
                <a:cs typeface="MS PGothic" pitchFamily="34" charset="-128"/>
              </a:rPr>
              <a:t>of </a:t>
            </a:r>
            <a:r>
              <a:rPr lang="en-US" sz="4000" dirty="0" smtClean="0">
                <a:latin typeface="Arial" pitchFamily="29" charset="0"/>
                <a:ea typeface="MS PGothic" pitchFamily="34" charset="-128"/>
                <a:cs typeface="MS PGothic" pitchFamily="34" charset="-128"/>
              </a:rPr>
              <a:t>Implementation: School &amp; Agency.</a:t>
            </a:r>
            <a:endParaRPr lang="en-US" sz="4000" dirty="0">
              <a:latin typeface="Arial" pitchFamily="29" charset="0"/>
              <a:ea typeface="MS PGothic" pitchFamily="34" charset="-128"/>
              <a:cs typeface="MS PGothic" pitchFamily="34" charset="-128"/>
            </a:endParaRPr>
          </a:p>
        </p:txBody>
      </p:sp>
      <p:sp>
        <p:nvSpPr>
          <p:cNvPr id="58370" name="Rectangle 2"/>
          <p:cNvSpPr>
            <a:spLocks noChangeArrowheads="1"/>
          </p:cNvSpPr>
          <p:nvPr/>
        </p:nvSpPr>
        <p:spPr bwMode="auto">
          <a:xfrm>
            <a:off x="50800" y="1233488"/>
            <a:ext cx="1809750" cy="257651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prstTxWarp prst="textNoShape">
              <a:avLst/>
            </a:prstTxWarp>
          </a:bodyPr>
          <a:lstStyle/>
          <a:p>
            <a:pPr algn="ctr"/>
            <a:r>
              <a:rPr lang="en-US" smtClean="0">
                <a:ea typeface="Arial" pitchFamily="29" charset="0"/>
                <a:cs typeface="Arial" pitchFamily="29" charset="0"/>
              </a:rPr>
              <a:t>Exploration/ Adoption</a:t>
            </a:r>
            <a:endParaRPr lang="en-US" dirty="0">
              <a:ea typeface="Arial" pitchFamily="29" charset="0"/>
              <a:cs typeface="Arial" pitchFamily="29" charset="0"/>
            </a:endParaRPr>
          </a:p>
        </p:txBody>
      </p:sp>
      <p:sp>
        <p:nvSpPr>
          <p:cNvPr id="58371" name="Rectangle 3"/>
          <p:cNvSpPr>
            <a:spLocks noChangeArrowheads="1"/>
          </p:cNvSpPr>
          <p:nvPr/>
        </p:nvSpPr>
        <p:spPr bwMode="auto">
          <a:xfrm>
            <a:off x="1857375" y="1641475"/>
            <a:ext cx="1808163" cy="25765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prstTxWarp prst="textNoShape">
              <a:avLst/>
            </a:prstTxWarp>
          </a:bodyPr>
          <a:lstStyle/>
          <a:p>
            <a:pPr algn="ctr"/>
            <a:r>
              <a:rPr lang="en-US">
                <a:ea typeface="Arial" pitchFamily="29" charset="0"/>
                <a:cs typeface="Arial" pitchFamily="29" charset="0"/>
              </a:rPr>
              <a:t>Installation</a:t>
            </a:r>
          </a:p>
        </p:txBody>
      </p:sp>
      <p:sp>
        <p:nvSpPr>
          <p:cNvPr id="58372" name="Rectangle 4"/>
          <p:cNvSpPr>
            <a:spLocks noChangeArrowheads="1"/>
          </p:cNvSpPr>
          <p:nvPr/>
        </p:nvSpPr>
        <p:spPr bwMode="auto">
          <a:xfrm>
            <a:off x="3665538" y="1928813"/>
            <a:ext cx="1809750" cy="2576512"/>
          </a:xfrm>
          <a:prstGeom prst="rect">
            <a:avLst/>
          </a:prstGeom>
          <a:solidFill>
            <a:srgbClr val="FFFF00"/>
          </a:solidFill>
          <a:ln w="15875">
            <a:solidFill>
              <a:schemeClr val="tx1"/>
            </a:solidFill>
            <a:round/>
            <a:headEnd/>
            <a:tailEnd/>
          </a:ln>
        </p:spPr>
        <p:txBody>
          <a:bodyPr>
            <a:prstTxWarp prst="textNoShape">
              <a:avLst/>
            </a:prstTxWarp>
          </a:bodyPr>
          <a:lstStyle/>
          <a:p>
            <a:pPr algn="ctr"/>
            <a:r>
              <a:rPr lang="en-US">
                <a:ea typeface="Arial" pitchFamily="29" charset="0"/>
                <a:cs typeface="Arial" pitchFamily="29" charset="0"/>
              </a:rPr>
              <a:t>Initial Implementation</a:t>
            </a:r>
          </a:p>
        </p:txBody>
      </p:sp>
      <p:sp>
        <p:nvSpPr>
          <p:cNvPr id="58373" name="Rectangle 5"/>
          <p:cNvSpPr>
            <a:spLocks noChangeArrowheads="1"/>
          </p:cNvSpPr>
          <p:nvPr/>
        </p:nvSpPr>
        <p:spPr bwMode="auto">
          <a:xfrm>
            <a:off x="5472113" y="2300288"/>
            <a:ext cx="1808162" cy="2576512"/>
          </a:xfrm>
          <a:prstGeom prst="rect">
            <a:avLst/>
          </a:prstGeom>
          <a:solidFill>
            <a:srgbClr val="00FF00"/>
          </a:solidFill>
          <a:ln w="15875">
            <a:solidFill>
              <a:schemeClr val="tx1"/>
            </a:solidFill>
            <a:round/>
            <a:headEnd/>
            <a:tailEnd/>
          </a:ln>
        </p:spPr>
        <p:txBody>
          <a:bodyPr>
            <a:prstTxWarp prst="textNoShape">
              <a:avLst/>
            </a:prstTxWarp>
          </a:bodyPr>
          <a:lstStyle/>
          <a:p>
            <a:pPr algn="ctr"/>
            <a:r>
              <a:rPr lang="en-US" dirty="0" smtClean="0">
                <a:ea typeface="Arial" pitchFamily="29" charset="0"/>
                <a:cs typeface="Arial" pitchFamily="29" charset="0"/>
              </a:rPr>
              <a:t>Full Implementation</a:t>
            </a:r>
            <a:endParaRPr lang="en-US" dirty="0">
              <a:ea typeface="Arial" pitchFamily="29" charset="0"/>
              <a:cs typeface="Arial" pitchFamily="29" charset="0"/>
            </a:endParaRPr>
          </a:p>
        </p:txBody>
      </p:sp>
      <p:sp>
        <p:nvSpPr>
          <p:cNvPr id="58374" name="Rectangle 6"/>
          <p:cNvSpPr>
            <a:spLocks noChangeArrowheads="1"/>
          </p:cNvSpPr>
          <p:nvPr/>
        </p:nvSpPr>
        <p:spPr bwMode="auto">
          <a:xfrm>
            <a:off x="7286625" y="2695575"/>
            <a:ext cx="1809750" cy="2576513"/>
          </a:xfrm>
          <a:prstGeom prst="rect">
            <a:avLst/>
          </a:prstGeom>
          <a:solidFill>
            <a:srgbClr val="00FFFF"/>
          </a:solidFill>
          <a:ln w="15875">
            <a:solidFill>
              <a:schemeClr val="tx1"/>
            </a:solidFill>
            <a:round/>
            <a:headEnd/>
            <a:tailEnd/>
          </a:ln>
        </p:spPr>
        <p:txBody>
          <a:bodyPr>
            <a:prstTxWarp prst="textNoShape">
              <a:avLst/>
            </a:prstTxWarp>
          </a:bodyPr>
          <a:lstStyle/>
          <a:p>
            <a:pPr algn="ctr"/>
            <a:r>
              <a:rPr lang="en-US" dirty="0" smtClean="0">
                <a:ea typeface="Arial" pitchFamily="29" charset="0"/>
                <a:cs typeface="Arial" pitchFamily="29" charset="0"/>
              </a:rPr>
              <a:t>Innovation and Sustainability </a:t>
            </a:r>
            <a:endParaRPr lang="en-US" dirty="0">
              <a:ea typeface="Arial" pitchFamily="29" charset="0"/>
              <a:cs typeface="Arial" pitchFamily="29" charset="0"/>
            </a:endParaRPr>
          </a:p>
        </p:txBody>
      </p:sp>
      <p:sp>
        <p:nvSpPr>
          <p:cNvPr id="58375" name="TextBox 27"/>
          <p:cNvSpPr txBox="1">
            <a:spLocks noChangeArrowheads="1"/>
          </p:cNvSpPr>
          <p:nvPr/>
        </p:nvSpPr>
        <p:spPr bwMode="auto">
          <a:xfrm>
            <a:off x="1905000" y="2057400"/>
            <a:ext cx="1736725" cy="120015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dirty="0" smtClean="0">
                <a:latin typeface="Arial" pitchFamily="29" charset="0"/>
                <a:ea typeface="MS PGothic" pitchFamily="34" charset="-128"/>
                <a:cs typeface="MS PGothic" pitchFamily="34" charset="-128"/>
              </a:rPr>
              <a:t>Establish Leadership Teams, Set Up Data Systems</a:t>
            </a:r>
            <a:endParaRPr lang="en-US" dirty="0">
              <a:latin typeface="Arial" pitchFamily="29" charset="0"/>
              <a:ea typeface="MS PGothic" pitchFamily="34" charset="-128"/>
              <a:cs typeface="MS PGothic" pitchFamily="34" charset="-128"/>
            </a:endParaRPr>
          </a:p>
        </p:txBody>
      </p:sp>
      <p:sp>
        <p:nvSpPr>
          <p:cNvPr id="58376" name="TextBox 28"/>
          <p:cNvSpPr txBox="1">
            <a:spLocks noChangeArrowheads="1"/>
          </p:cNvSpPr>
          <p:nvPr/>
        </p:nvSpPr>
        <p:spPr bwMode="auto">
          <a:xfrm>
            <a:off x="71438" y="2027238"/>
            <a:ext cx="1738312" cy="646112"/>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a:latin typeface="Arial" pitchFamily="29" charset="0"/>
                <a:ea typeface="MS PGothic" pitchFamily="34" charset="-128"/>
                <a:cs typeface="MS PGothic" pitchFamily="34" charset="-128"/>
              </a:rPr>
              <a:t>Development Commitment</a:t>
            </a:r>
          </a:p>
        </p:txBody>
      </p:sp>
      <p:sp>
        <p:nvSpPr>
          <p:cNvPr id="58377" name="TextBox 29"/>
          <p:cNvSpPr txBox="1">
            <a:spLocks noChangeArrowheads="1"/>
          </p:cNvSpPr>
          <p:nvPr/>
        </p:nvSpPr>
        <p:spPr bwMode="auto">
          <a:xfrm>
            <a:off x="3722688" y="2720975"/>
            <a:ext cx="1736725" cy="120015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a:latin typeface="Arial" pitchFamily="29" charset="0"/>
                <a:ea typeface="MS PGothic" pitchFamily="34" charset="-128"/>
                <a:cs typeface="MS PGothic" pitchFamily="34" charset="-128"/>
              </a:rPr>
              <a:t>Provide Significant Support to Implementers</a:t>
            </a:r>
          </a:p>
        </p:txBody>
      </p:sp>
      <p:sp>
        <p:nvSpPr>
          <p:cNvPr id="58378" name="TextBox 30"/>
          <p:cNvSpPr txBox="1">
            <a:spLocks noChangeArrowheads="1"/>
          </p:cNvSpPr>
          <p:nvPr/>
        </p:nvSpPr>
        <p:spPr bwMode="auto">
          <a:xfrm>
            <a:off x="5516563" y="3092450"/>
            <a:ext cx="1736725" cy="120015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a:latin typeface="Arial" pitchFamily="29" charset="0"/>
                <a:ea typeface="MS PGothic" pitchFamily="34" charset="-128"/>
                <a:cs typeface="MS PGothic" pitchFamily="34" charset="-128"/>
              </a:rPr>
              <a:t>Embedding within Standard Practice</a:t>
            </a:r>
          </a:p>
        </p:txBody>
      </p:sp>
      <p:sp>
        <p:nvSpPr>
          <p:cNvPr id="58379" name="TextBox 31"/>
          <p:cNvSpPr txBox="1">
            <a:spLocks noChangeArrowheads="1"/>
          </p:cNvSpPr>
          <p:nvPr/>
        </p:nvSpPr>
        <p:spPr bwMode="auto">
          <a:xfrm>
            <a:off x="7323138" y="3489325"/>
            <a:ext cx="1736725" cy="120015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a:latin typeface="Arial" pitchFamily="29" charset="0"/>
                <a:ea typeface="MS PGothic" pitchFamily="34" charset="-128"/>
                <a:cs typeface="MS PGothic" pitchFamily="34" charset="-128"/>
              </a:rPr>
              <a:t>Improvements: Increase Efficiency and Effectiveness</a:t>
            </a:r>
          </a:p>
        </p:txBody>
      </p:sp>
      <p:sp>
        <p:nvSpPr>
          <p:cNvPr id="17" name="Explosion 1 16"/>
          <p:cNvSpPr/>
          <p:nvPr/>
        </p:nvSpPr>
        <p:spPr>
          <a:xfrm>
            <a:off x="5334000" y="1143000"/>
            <a:ext cx="1447800" cy="914400"/>
          </a:xfrm>
          <a:prstGeom prst="irregularSeal1">
            <a:avLst/>
          </a:prstGeom>
          <a:solidFill>
            <a:schemeClr val="accent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2-3 yrs</a:t>
            </a:r>
            <a:endParaRPr lang="en-US" dirty="0"/>
          </a:p>
        </p:txBody>
      </p:sp>
      <p:sp>
        <p:nvSpPr>
          <p:cNvPr id="20" name="Left Brace 19"/>
          <p:cNvSpPr/>
          <p:nvPr/>
        </p:nvSpPr>
        <p:spPr>
          <a:xfrm rot="5905516">
            <a:off x="5143994" y="1639823"/>
            <a:ext cx="764940" cy="683333"/>
          </a:xfrm>
          <a:prstGeom prst="leftBrace">
            <a:avLst>
              <a:gd name="adj1" fmla="val 0"/>
              <a:gd name="adj2" fmla="val 436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6096000" y="6324600"/>
            <a:ext cx="1518364" cy="230832"/>
          </a:xfrm>
          <a:prstGeom prst="rect">
            <a:avLst/>
          </a:prstGeom>
          <a:noFill/>
        </p:spPr>
        <p:txBody>
          <a:bodyPr wrap="none" rtlCol="0">
            <a:spAutoFit/>
          </a:bodyPr>
          <a:lstStyle/>
          <a:p>
            <a:r>
              <a:rPr lang="en-US" sz="900" dirty="0" smtClean="0"/>
              <a:t>Adapted from www.pbis.org</a:t>
            </a:r>
            <a:endParaRPr lang="en-US" sz="900" dirty="0"/>
          </a:p>
        </p:txBody>
      </p:sp>
      <p:sp>
        <p:nvSpPr>
          <p:cNvPr id="4" name="Up Arrow Callout 3"/>
          <p:cNvSpPr/>
          <p:nvPr/>
        </p:nvSpPr>
        <p:spPr bwMode="auto">
          <a:xfrm>
            <a:off x="4648200" y="4572000"/>
            <a:ext cx="1143000" cy="1676400"/>
          </a:xfrm>
          <a:prstGeom prst="upArrowCallou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latin typeface="Arial" pitchFamily="34" charset="0"/>
              </a:rPr>
              <a:t>SD is here.</a:t>
            </a:r>
            <a:endParaRPr kumimoji="0" lang="en-US" sz="2000" b="1" i="0" u="none" strike="noStrike" cap="none" normalizeH="0" baseline="0" dirty="0" smtClean="0">
              <a:ln>
                <a:noFill/>
              </a:ln>
              <a:solidFill>
                <a:schemeClr val="tx1"/>
              </a:solidFill>
              <a:effectLst/>
              <a:latin typeface="Arial" pitchFamily="34" charset="0"/>
            </a:endParaRPr>
          </a:p>
        </p:txBody>
      </p:sp>
      <p:sp>
        <p:nvSpPr>
          <p:cNvPr id="6" name="TextBox 5"/>
          <p:cNvSpPr txBox="1"/>
          <p:nvPr/>
        </p:nvSpPr>
        <p:spPr>
          <a:xfrm>
            <a:off x="533400" y="2819400"/>
            <a:ext cx="685800" cy="707886"/>
          </a:xfrm>
          <a:prstGeom prst="rect">
            <a:avLst/>
          </a:prstGeom>
          <a:noFill/>
        </p:spPr>
        <p:txBody>
          <a:bodyPr wrap="square" rtlCol="0">
            <a:spAutoFit/>
          </a:bodyPr>
          <a:lstStyle/>
          <a:p>
            <a:r>
              <a:rPr lang="en-US" sz="4000" smtClean="0">
                <a:latin typeface="Zapf Dingbats"/>
                <a:ea typeface="Zapf Dingbats"/>
                <a:cs typeface="Zapf Dingbats"/>
                <a:sym typeface="Zapf Dingbats"/>
              </a:rPr>
              <a:t>✔</a:t>
            </a:r>
            <a:endParaRPr lang="en-US" sz="4000" dirty="0"/>
          </a:p>
        </p:txBody>
      </p:sp>
      <p:sp>
        <p:nvSpPr>
          <p:cNvPr id="7" name="Up Arrow Callout 6"/>
          <p:cNvSpPr/>
          <p:nvPr/>
        </p:nvSpPr>
        <p:spPr bwMode="auto">
          <a:xfrm>
            <a:off x="2057400" y="4572000"/>
            <a:ext cx="1371600" cy="1371600"/>
          </a:xfrm>
          <a:prstGeom prst="upArrowCallout">
            <a:avLst/>
          </a:prstGeom>
          <a:solidFill>
            <a:srgbClr val="66FF33"/>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BHA Here</a:t>
            </a:r>
          </a:p>
        </p:txBody>
      </p:sp>
    </p:spTree>
    <p:extLst>
      <p:ext uri="{BB962C8B-B14F-4D97-AF65-F5344CB8AC3E}">
        <p14:creationId xmlns:p14="http://schemas.microsoft.com/office/powerpoint/2010/main" val="190886738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95400"/>
            <a:ext cx="3810000" cy="5181600"/>
          </a:xfrm>
        </p:spPr>
        <p:txBody>
          <a:bodyPr>
            <a:normAutofit lnSpcReduction="10000"/>
          </a:bodyPr>
          <a:lstStyle/>
          <a:p>
            <a:pPr lvl="0"/>
            <a:r>
              <a:rPr lang="en-US" sz="2400" b="0" i="1" dirty="0" smtClean="0">
                <a:latin typeface="Comic Sans MS"/>
                <a:cs typeface="Comic Sans MS"/>
              </a:rPr>
              <a:t>A proactive, consistent, preventative social skills </a:t>
            </a:r>
            <a:r>
              <a:rPr lang="en-US" sz="2400" b="0" dirty="0" smtClean="0">
                <a:latin typeface="Comic Sans MS"/>
                <a:cs typeface="Comic Sans MS"/>
              </a:rPr>
              <a:t>framework </a:t>
            </a:r>
            <a:r>
              <a:rPr lang="en-US" sz="2400" b="0" dirty="0">
                <a:latin typeface="Comic Sans MS"/>
                <a:cs typeface="Comic Sans MS"/>
              </a:rPr>
              <a:t>to </a:t>
            </a:r>
            <a:r>
              <a:rPr lang="en-US" sz="2400" dirty="0">
                <a:latin typeface="Comic Sans MS"/>
                <a:cs typeface="Comic Sans MS"/>
              </a:rPr>
              <a:t>promote </a:t>
            </a:r>
            <a:r>
              <a:rPr lang="en-US" sz="2400" dirty="0" smtClean="0">
                <a:latin typeface="Comic Sans MS"/>
                <a:cs typeface="Comic Sans MS"/>
              </a:rPr>
              <a:t>a </a:t>
            </a:r>
            <a:r>
              <a:rPr lang="en-US" sz="2400" dirty="0">
                <a:latin typeface="Comic Sans MS"/>
                <a:cs typeface="Comic Sans MS"/>
              </a:rPr>
              <a:t>more effective </a:t>
            </a:r>
            <a:r>
              <a:rPr lang="en-US" sz="2400" dirty="0" smtClean="0">
                <a:latin typeface="Comic Sans MS"/>
                <a:cs typeface="Comic Sans MS"/>
              </a:rPr>
              <a:t>learning </a:t>
            </a:r>
            <a:r>
              <a:rPr lang="en-US" sz="2400" dirty="0">
                <a:latin typeface="Comic Sans MS"/>
                <a:cs typeface="Comic Sans MS"/>
              </a:rPr>
              <a:t>environment</a:t>
            </a:r>
            <a:r>
              <a:rPr lang="en-US" sz="2400" dirty="0" smtClean="0">
                <a:latin typeface="Comic Sans MS"/>
                <a:cs typeface="Comic Sans MS"/>
              </a:rPr>
              <a:t>.</a:t>
            </a:r>
          </a:p>
          <a:p>
            <a:pPr lvl="0"/>
            <a:endParaRPr lang="en-US" sz="2400" b="0" dirty="0">
              <a:latin typeface="Comic Sans MS"/>
              <a:cs typeface="Comic Sans MS"/>
            </a:endParaRPr>
          </a:p>
          <a:p>
            <a:pPr lvl="0"/>
            <a:r>
              <a:rPr lang="en-US" sz="2400" b="0" i="1" dirty="0">
                <a:latin typeface="Comic Sans MS"/>
                <a:cs typeface="Comic Sans MS"/>
              </a:rPr>
              <a:t>Starts with prevention first</a:t>
            </a:r>
            <a:r>
              <a:rPr lang="en-US" sz="2400" b="0" dirty="0">
                <a:latin typeface="Comic Sans MS"/>
                <a:cs typeface="Comic Sans MS"/>
              </a:rPr>
              <a:t>. </a:t>
            </a:r>
            <a:r>
              <a:rPr lang="en-US" sz="2400" b="0" dirty="0" smtClean="0">
                <a:latin typeface="Comic Sans MS"/>
                <a:cs typeface="Comic Sans MS"/>
              </a:rPr>
              <a:t>Proactive </a:t>
            </a:r>
            <a:r>
              <a:rPr lang="en-US" sz="2400" dirty="0" smtClean="0">
                <a:latin typeface="Comic Sans MS"/>
                <a:cs typeface="Comic Sans MS"/>
              </a:rPr>
              <a:t>investment </a:t>
            </a:r>
            <a:r>
              <a:rPr lang="en-US" sz="2400" dirty="0">
                <a:latin typeface="Comic Sans MS"/>
                <a:cs typeface="Comic Sans MS"/>
              </a:rPr>
              <a:t>in doing things before the children make mistakes</a:t>
            </a:r>
            <a:r>
              <a:rPr lang="en-US" sz="2400" b="0" dirty="0" smtClean="0">
                <a:latin typeface="Comic Sans MS"/>
                <a:cs typeface="Comic Sans MS"/>
              </a:rPr>
              <a:t>.</a:t>
            </a:r>
            <a:endParaRPr lang="en-US" sz="2400" b="0" dirty="0">
              <a:latin typeface="Comic Sans MS"/>
              <a:cs typeface="Comic Sans MS"/>
            </a:endParaRPr>
          </a:p>
        </p:txBody>
      </p:sp>
      <p:sp>
        <p:nvSpPr>
          <p:cNvPr id="5" name="Content Placeholder 4"/>
          <p:cNvSpPr>
            <a:spLocks noGrp="1"/>
          </p:cNvSpPr>
          <p:nvPr>
            <p:ph sz="quarter" idx="2"/>
          </p:nvPr>
        </p:nvSpPr>
        <p:spPr>
          <a:xfrm>
            <a:off x="5029200" y="1371600"/>
            <a:ext cx="4114800" cy="5105400"/>
          </a:xfrm>
        </p:spPr>
        <p:txBody>
          <a:bodyPr>
            <a:normAutofit lnSpcReduction="10000"/>
          </a:bodyPr>
          <a:lstStyle/>
          <a:p>
            <a:pPr lvl="0"/>
            <a:r>
              <a:rPr lang="en-US" sz="2400" b="0" i="1" dirty="0" smtClean="0">
                <a:latin typeface="Comic Sans MS"/>
                <a:cs typeface="Comic Sans MS"/>
              </a:rPr>
              <a:t>Based on evidence-based practices</a:t>
            </a:r>
          </a:p>
          <a:p>
            <a:pPr lvl="0"/>
            <a:endParaRPr lang="en-US" sz="2400" b="0" i="1" dirty="0" smtClean="0">
              <a:latin typeface="Comic Sans MS"/>
              <a:cs typeface="Comic Sans MS"/>
            </a:endParaRPr>
          </a:p>
          <a:p>
            <a:pPr lvl="0"/>
            <a:r>
              <a:rPr lang="en-US" sz="2400" b="0" i="1" dirty="0" smtClean="0">
                <a:latin typeface="Comic Sans MS"/>
                <a:cs typeface="Comic Sans MS"/>
              </a:rPr>
              <a:t>Structures reinforcement systems </a:t>
            </a:r>
            <a:r>
              <a:rPr lang="en-US" sz="2400" b="0" dirty="0" smtClean="0">
                <a:latin typeface="Comic Sans MS"/>
                <a:cs typeface="Comic Sans MS"/>
              </a:rPr>
              <a:t>from verbal praise to tangible items created through the eyes of students (and staff).</a:t>
            </a:r>
          </a:p>
          <a:p>
            <a:endParaRPr lang="en-US" dirty="0"/>
          </a:p>
        </p:txBody>
      </p:sp>
      <p:sp>
        <p:nvSpPr>
          <p:cNvPr id="6" name="TextBox 5"/>
          <p:cNvSpPr txBox="1"/>
          <p:nvPr/>
        </p:nvSpPr>
        <p:spPr>
          <a:xfrm>
            <a:off x="4419600" y="6400800"/>
            <a:ext cx="4343400" cy="246221"/>
          </a:xfrm>
          <a:prstGeom prst="rect">
            <a:avLst/>
          </a:prstGeom>
          <a:noFill/>
        </p:spPr>
        <p:txBody>
          <a:bodyPr wrap="square" rtlCol="0">
            <a:spAutoFit/>
          </a:bodyPr>
          <a:lstStyle/>
          <a:p>
            <a:r>
              <a:rPr lang="en-US" sz="1000" dirty="0" smtClean="0"/>
              <a:t>Rob </a:t>
            </a:r>
            <a:r>
              <a:rPr lang="en-US" sz="1000" dirty="0"/>
              <a:t>Horner, Nov </a:t>
            </a:r>
            <a:r>
              <a:rPr lang="en-US" sz="1000" dirty="0" smtClean="0"/>
              <a:t>2012. Northwest PBIS Coaching Conference Keynote</a:t>
            </a:r>
            <a:endParaRPr lang="en-US" sz="1000" dirty="0"/>
          </a:p>
        </p:txBody>
      </p:sp>
      <p:sp>
        <p:nvSpPr>
          <p:cNvPr id="7" name="Rectangle 2"/>
          <p:cNvSpPr txBox="1">
            <a:spLocks noChangeArrowheads="1"/>
          </p:cNvSpPr>
          <p:nvPr/>
        </p:nvSpPr>
        <p:spPr bwMode="auto">
          <a:xfrm>
            <a:off x="3048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0000" lnSpcReduction="10000"/>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33" charset="2"/>
              <a:buNone/>
              <a:tabLst/>
              <a:defRPr/>
            </a:pPr>
            <a:r>
              <a:rPr kumimoji="0" lang="en-US" sz="4000" b="1" i="0" u="none" strike="noStrike" kern="0" cap="none" spc="0" normalizeH="0" baseline="0" noProof="0" dirty="0" smtClean="0">
                <a:ln>
                  <a:noFill/>
                </a:ln>
                <a:solidFill>
                  <a:schemeClr val="tx2"/>
                </a:solidFill>
                <a:effectLst/>
                <a:uLnTx/>
                <a:uFillTx/>
                <a:latin typeface="Comic Sans MS"/>
                <a:ea typeface="+mj-ea"/>
                <a:cs typeface="Comic Sans MS"/>
              </a:rPr>
              <a:t>Come up with a common and easy way to explain </a:t>
            </a:r>
            <a:r>
              <a:rPr lang="en-US" sz="4000" b="1" kern="0" dirty="0" smtClean="0">
                <a:solidFill>
                  <a:schemeClr val="tx2"/>
                </a:solidFill>
                <a:latin typeface="Comic Sans MS"/>
                <a:ea typeface="+mj-ea"/>
                <a:cs typeface="Comic Sans MS"/>
              </a:rPr>
              <a:t>to parents</a:t>
            </a:r>
            <a:r>
              <a:rPr kumimoji="0" lang="en-US" sz="4000" b="1" i="0" u="none" strike="noStrike" kern="0" cap="none" spc="0" normalizeH="0" baseline="0" noProof="0" dirty="0" smtClean="0">
                <a:ln>
                  <a:noFill/>
                </a:ln>
                <a:solidFill>
                  <a:schemeClr val="tx2"/>
                </a:solidFill>
                <a:effectLst/>
                <a:uLnTx/>
                <a:uFillTx/>
                <a:latin typeface="Comic Sans MS"/>
                <a:ea typeface="+mj-ea"/>
                <a:cs typeface="Comic Sans MS"/>
              </a:rPr>
              <a:t>:</a:t>
            </a:r>
            <a:endParaRPr kumimoji="0" lang="en-US" sz="4000" b="1" i="0" u="none" strike="noStrike" kern="0" cap="none" spc="0" normalizeH="0" baseline="0" noProof="0" dirty="0">
              <a:ln>
                <a:noFill/>
              </a:ln>
              <a:solidFill>
                <a:schemeClr val="tx2"/>
              </a:solidFill>
              <a:effectLst/>
              <a:uLnTx/>
              <a:uFillTx/>
              <a:latin typeface="Comic Sans MS"/>
              <a:ea typeface="+mj-ea"/>
              <a:cs typeface="Comic Sans MS"/>
            </a:endParaRPr>
          </a:p>
        </p:txBody>
      </p:sp>
      <p:pic>
        <p:nvPicPr>
          <p:cNvPr id="16385" name="Picture 9" descr="C:\Users\sjfishel.SOA\AppData\Local\Microsoft\Windows\Temporary Internet Files\Content.IE5\E2CK3LZ9\MC900078711[1].wmf"/>
          <p:cNvPicPr>
            <a:picLocks noChangeAspect="1" noChangeArrowheads="1"/>
          </p:cNvPicPr>
          <p:nvPr/>
        </p:nvPicPr>
        <p:blipFill>
          <a:blip r:embed="rId3" cstate="print"/>
          <a:srcRect/>
          <a:stretch>
            <a:fillRect/>
          </a:stretch>
        </p:blipFill>
        <p:spPr bwMode="auto">
          <a:xfrm>
            <a:off x="4038600" y="2667000"/>
            <a:ext cx="571500" cy="1381125"/>
          </a:xfrm>
          <a:prstGeom prst="rect">
            <a:avLst/>
          </a:prstGeom>
          <a:noFill/>
          <a:ln w="9525">
            <a:noFill/>
            <a:miter lim="800000"/>
            <a:headEnd/>
            <a:tailEnd/>
          </a:ln>
        </p:spPr>
      </p:pic>
    </p:spTree>
    <p:extLst>
      <p:ext uri="{BB962C8B-B14F-4D97-AF65-F5344CB8AC3E}">
        <p14:creationId xmlns:p14="http://schemas.microsoft.com/office/powerpoint/2010/main" val="868593961"/>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a:off x="3352800" y="3292475"/>
            <a:ext cx="2362200" cy="2209800"/>
          </a:xfrm>
          <a:prstGeom prst="ellipse">
            <a:avLst/>
          </a:prstGeom>
          <a:noFill/>
          <a:ln w="63500">
            <a:solidFill>
              <a:srgbClr val="99CC00"/>
            </a:solidFill>
            <a:round/>
            <a:headEnd/>
            <a:tailEnd/>
          </a:ln>
          <a:effectLst/>
        </p:spPr>
        <p:txBody>
          <a:bodyPr wrap="none" anchor="ctr">
            <a:prstTxWarp prst="textNoShape">
              <a:avLst/>
            </a:prstTxWarp>
          </a:bodyPr>
          <a:lstStyle/>
          <a:p>
            <a:pPr algn="ctr"/>
            <a:endParaRPr lang="en-US"/>
          </a:p>
        </p:txBody>
      </p:sp>
      <p:sp>
        <p:nvSpPr>
          <p:cNvPr id="62467" name="Oval 3"/>
          <p:cNvSpPr>
            <a:spLocks noChangeArrowheads="1"/>
          </p:cNvSpPr>
          <p:nvPr/>
        </p:nvSpPr>
        <p:spPr bwMode="auto">
          <a:xfrm>
            <a:off x="4038600" y="2149475"/>
            <a:ext cx="2286000" cy="2209800"/>
          </a:xfrm>
          <a:prstGeom prst="ellipse">
            <a:avLst/>
          </a:prstGeom>
          <a:noFill/>
          <a:ln w="63500">
            <a:solidFill>
              <a:srgbClr val="FF99CC"/>
            </a:solidFill>
            <a:round/>
            <a:headEnd/>
            <a:tailEnd/>
          </a:ln>
          <a:effectLst/>
        </p:spPr>
        <p:txBody>
          <a:bodyPr wrap="none" anchor="ctr">
            <a:prstTxWarp prst="textNoShape">
              <a:avLst/>
            </a:prstTxWarp>
          </a:bodyPr>
          <a:lstStyle/>
          <a:p>
            <a:endParaRPr lang="en-US"/>
          </a:p>
        </p:txBody>
      </p:sp>
      <p:sp>
        <p:nvSpPr>
          <p:cNvPr id="62468" name="Oval 4"/>
          <p:cNvSpPr>
            <a:spLocks noChangeArrowheads="1"/>
          </p:cNvSpPr>
          <p:nvPr/>
        </p:nvSpPr>
        <p:spPr bwMode="auto">
          <a:xfrm>
            <a:off x="2438400" y="1371600"/>
            <a:ext cx="4267200" cy="4511675"/>
          </a:xfrm>
          <a:prstGeom prst="ellipse">
            <a:avLst/>
          </a:prstGeom>
          <a:noFill/>
          <a:ln w="63500">
            <a:solidFill>
              <a:srgbClr val="333399"/>
            </a:solidFill>
            <a:round/>
            <a:headEnd/>
            <a:tailEnd/>
          </a:ln>
          <a:effectLst/>
        </p:spPr>
        <p:txBody>
          <a:bodyPr wrap="none" anchor="ctr">
            <a:prstTxWarp prst="textNoShape">
              <a:avLst/>
            </a:prstTxWarp>
          </a:bodyPr>
          <a:lstStyle/>
          <a:p>
            <a:endParaRPr lang="en-US"/>
          </a:p>
        </p:txBody>
      </p:sp>
      <p:sp>
        <p:nvSpPr>
          <p:cNvPr id="62469" name="Oval 5"/>
          <p:cNvSpPr>
            <a:spLocks noChangeArrowheads="1"/>
          </p:cNvSpPr>
          <p:nvPr/>
        </p:nvSpPr>
        <p:spPr bwMode="auto">
          <a:xfrm>
            <a:off x="2743200" y="2149475"/>
            <a:ext cx="2209800" cy="2209800"/>
          </a:xfrm>
          <a:prstGeom prst="ellipse">
            <a:avLst/>
          </a:prstGeom>
          <a:noFill/>
          <a:ln w="63500">
            <a:solidFill>
              <a:srgbClr val="00FFCC"/>
            </a:solidFill>
            <a:round/>
            <a:headEnd/>
            <a:tailEnd/>
          </a:ln>
          <a:effectLst/>
        </p:spPr>
        <p:txBody>
          <a:bodyPr wrap="none" anchor="ctr">
            <a:prstTxWarp prst="textNoShape">
              <a:avLst/>
            </a:prstTxWarp>
          </a:bodyPr>
          <a:lstStyle/>
          <a:p>
            <a:endParaRPr lang="en-US"/>
          </a:p>
        </p:txBody>
      </p:sp>
      <p:sp>
        <p:nvSpPr>
          <p:cNvPr id="62470" name="Text Box 6"/>
          <p:cNvSpPr txBox="1">
            <a:spLocks noChangeArrowheads="1"/>
          </p:cNvSpPr>
          <p:nvPr/>
        </p:nvSpPr>
        <p:spPr bwMode="auto">
          <a:xfrm rot="-3258865">
            <a:off x="2989129" y="2933185"/>
            <a:ext cx="1032141" cy="369332"/>
          </a:xfrm>
          <a:prstGeom prst="rect">
            <a:avLst/>
          </a:prstGeom>
          <a:noFill/>
          <a:ln w="9525">
            <a:noFill/>
            <a:miter lim="800000"/>
            <a:headEnd/>
            <a:tailEnd/>
          </a:ln>
          <a:effectLst/>
        </p:spPr>
        <p:txBody>
          <a:bodyPr wrap="none">
            <a:prstTxWarp prst="textNoShape">
              <a:avLst/>
            </a:prstTxWarp>
            <a:spAutoFit/>
          </a:bodyPr>
          <a:lstStyle/>
          <a:p>
            <a:r>
              <a:rPr lang="en-US"/>
              <a:t>SYSTEMS</a:t>
            </a:r>
          </a:p>
        </p:txBody>
      </p:sp>
      <p:sp>
        <p:nvSpPr>
          <p:cNvPr id="62471" name="Text Box 7"/>
          <p:cNvSpPr txBox="1">
            <a:spLocks noChangeArrowheads="1"/>
          </p:cNvSpPr>
          <p:nvPr/>
        </p:nvSpPr>
        <p:spPr bwMode="auto">
          <a:xfrm>
            <a:off x="3886200" y="4419600"/>
            <a:ext cx="1197764" cy="369332"/>
          </a:xfrm>
          <a:prstGeom prst="rect">
            <a:avLst/>
          </a:prstGeom>
          <a:noFill/>
          <a:ln w="9525">
            <a:noFill/>
            <a:miter lim="800000"/>
            <a:headEnd/>
            <a:tailEnd/>
          </a:ln>
          <a:effectLst/>
        </p:spPr>
        <p:txBody>
          <a:bodyPr wrap="none">
            <a:prstTxWarp prst="textNoShape">
              <a:avLst/>
            </a:prstTxWarp>
            <a:spAutoFit/>
          </a:bodyPr>
          <a:lstStyle/>
          <a:p>
            <a:r>
              <a:rPr lang="en-US" dirty="0"/>
              <a:t>PRACTICES</a:t>
            </a:r>
          </a:p>
        </p:txBody>
      </p:sp>
      <p:sp>
        <p:nvSpPr>
          <p:cNvPr id="62472" name="Text Box 8"/>
          <p:cNvSpPr txBox="1">
            <a:spLocks noChangeArrowheads="1"/>
          </p:cNvSpPr>
          <p:nvPr/>
        </p:nvSpPr>
        <p:spPr bwMode="auto">
          <a:xfrm rot="2905354">
            <a:off x="5152978" y="2866509"/>
            <a:ext cx="666844" cy="369332"/>
          </a:xfrm>
          <a:prstGeom prst="rect">
            <a:avLst/>
          </a:prstGeom>
          <a:noFill/>
          <a:ln w="9525">
            <a:noFill/>
            <a:miter lim="800000"/>
            <a:headEnd/>
            <a:tailEnd/>
          </a:ln>
          <a:effectLst/>
        </p:spPr>
        <p:txBody>
          <a:bodyPr wrap="none">
            <a:prstTxWarp prst="textNoShape">
              <a:avLst/>
            </a:prstTxWarp>
            <a:spAutoFit/>
          </a:bodyPr>
          <a:lstStyle/>
          <a:p>
            <a:r>
              <a:rPr lang="en-US"/>
              <a:t>DATA</a:t>
            </a:r>
          </a:p>
        </p:txBody>
      </p:sp>
      <p:sp>
        <p:nvSpPr>
          <p:cNvPr id="62473" name="Text Box 9"/>
          <p:cNvSpPr txBox="1">
            <a:spLocks noChangeArrowheads="1"/>
          </p:cNvSpPr>
          <p:nvPr/>
        </p:nvSpPr>
        <p:spPr bwMode="auto">
          <a:xfrm>
            <a:off x="-27511" y="642530"/>
            <a:ext cx="1614546" cy="646331"/>
          </a:xfrm>
          <a:prstGeom prst="rect">
            <a:avLst/>
          </a:prstGeom>
          <a:noFill/>
          <a:ln w="9525">
            <a:noFill/>
            <a:miter lim="800000"/>
            <a:headEnd/>
            <a:tailEnd/>
          </a:ln>
          <a:effectLst/>
        </p:spPr>
        <p:txBody>
          <a:bodyPr wrap="none">
            <a:prstTxWarp prst="textNoShape">
              <a:avLst/>
            </a:prstTxWarp>
            <a:spAutoFit/>
          </a:bodyPr>
          <a:lstStyle/>
          <a:p>
            <a:pPr algn="ctr"/>
            <a:r>
              <a:rPr lang="en-US" b="1" dirty="0"/>
              <a:t>Supporting</a:t>
            </a:r>
          </a:p>
          <a:p>
            <a:pPr algn="ctr"/>
            <a:r>
              <a:rPr lang="en-US" b="1" dirty="0"/>
              <a:t>Staff Behavior</a:t>
            </a:r>
          </a:p>
        </p:txBody>
      </p:sp>
      <p:sp>
        <p:nvSpPr>
          <p:cNvPr id="62474" name="Text Box 10"/>
          <p:cNvSpPr txBox="1">
            <a:spLocks noChangeArrowheads="1"/>
          </p:cNvSpPr>
          <p:nvPr/>
        </p:nvSpPr>
        <p:spPr bwMode="auto">
          <a:xfrm>
            <a:off x="300832" y="4211935"/>
            <a:ext cx="1908968" cy="923330"/>
          </a:xfrm>
          <a:prstGeom prst="rect">
            <a:avLst/>
          </a:prstGeom>
          <a:noFill/>
          <a:ln w="9525">
            <a:noFill/>
            <a:miter lim="800000"/>
            <a:headEnd/>
            <a:tailEnd/>
          </a:ln>
          <a:effectLst/>
        </p:spPr>
        <p:txBody>
          <a:bodyPr wrap="square">
            <a:prstTxWarp prst="textNoShape">
              <a:avLst/>
            </a:prstTxWarp>
            <a:spAutoFit/>
          </a:bodyPr>
          <a:lstStyle/>
          <a:p>
            <a:pPr algn="ctr"/>
            <a:r>
              <a:rPr lang="en-US" b="1" dirty="0"/>
              <a:t>Supporting</a:t>
            </a:r>
          </a:p>
          <a:p>
            <a:pPr algn="ctr"/>
            <a:r>
              <a:rPr lang="en-US" b="1" dirty="0"/>
              <a:t>Decision</a:t>
            </a:r>
          </a:p>
          <a:p>
            <a:pPr algn="ctr"/>
            <a:r>
              <a:rPr lang="en-US" b="1" dirty="0"/>
              <a:t>Making</a:t>
            </a:r>
          </a:p>
        </p:txBody>
      </p:sp>
      <p:sp>
        <p:nvSpPr>
          <p:cNvPr id="62475" name="Text Box 11"/>
          <p:cNvSpPr txBox="1">
            <a:spLocks noChangeArrowheads="1"/>
          </p:cNvSpPr>
          <p:nvPr/>
        </p:nvSpPr>
        <p:spPr bwMode="auto">
          <a:xfrm rot="19579317">
            <a:off x="7084474" y="4350435"/>
            <a:ext cx="1909497" cy="646331"/>
          </a:xfrm>
          <a:prstGeom prst="rect">
            <a:avLst/>
          </a:prstGeom>
          <a:noFill/>
          <a:ln w="9525">
            <a:noFill/>
            <a:miter lim="800000"/>
            <a:headEnd/>
            <a:tailEnd/>
          </a:ln>
          <a:effectLst/>
        </p:spPr>
        <p:txBody>
          <a:bodyPr wrap="none">
            <a:prstTxWarp prst="textNoShape">
              <a:avLst/>
            </a:prstTxWarp>
            <a:spAutoFit/>
          </a:bodyPr>
          <a:lstStyle/>
          <a:p>
            <a:pPr algn="ctr"/>
            <a:r>
              <a:rPr lang="en-US" b="1" dirty="0"/>
              <a:t>Supporting</a:t>
            </a:r>
          </a:p>
          <a:p>
            <a:pPr algn="ctr"/>
            <a:r>
              <a:rPr lang="en-US" b="1" dirty="0"/>
              <a:t>Student </a:t>
            </a:r>
            <a:r>
              <a:rPr lang="en-US" b="1" dirty="0" smtClean="0"/>
              <a:t>Behavior</a:t>
            </a:r>
            <a:endParaRPr lang="en-US" b="1" dirty="0"/>
          </a:p>
        </p:txBody>
      </p:sp>
      <p:sp>
        <p:nvSpPr>
          <p:cNvPr id="62477" name="Text Box 13"/>
          <p:cNvSpPr txBox="1">
            <a:spLocks noChangeArrowheads="1"/>
          </p:cNvSpPr>
          <p:nvPr/>
        </p:nvSpPr>
        <p:spPr bwMode="auto">
          <a:xfrm>
            <a:off x="3831618" y="1600200"/>
            <a:ext cx="1281120" cy="369332"/>
          </a:xfrm>
          <a:prstGeom prst="rect">
            <a:avLst/>
          </a:prstGeom>
          <a:noFill/>
          <a:ln w="9525">
            <a:noFill/>
            <a:miter lim="800000"/>
            <a:headEnd/>
            <a:tailEnd/>
          </a:ln>
          <a:effectLst/>
        </p:spPr>
        <p:txBody>
          <a:bodyPr wrap="none">
            <a:prstTxWarp prst="textNoShape">
              <a:avLst/>
            </a:prstTxWarp>
            <a:spAutoFit/>
          </a:bodyPr>
          <a:lstStyle/>
          <a:p>
            <a:r>
              <a:rPr lang="en-US" dirty="0"/>
              <a:t>OUTCOMES</a:t>
            </a:r>
          </a:p>
        </p:txBody>
      </p:sp>
      <p:sp>
        <p:nvSpPr>
          <p:cNvPr id="62478" name="Text Box 14"/>
          <p:cNvSpPr txBox="1">
            <a:spLocks noChangeArrowheads="1"/>
          </p:cNvSpPr>
          <p:nvPr/>
        </p:nvSpPr>
        <p:spPr bwMode="auto">
          <a:xfrm>
            <a:off x="2806939" y="59788"/>
            <a:ext cx="3453922" cy="646331"/>
          </a:xfrm>
          <a:prstGeom prst="rect">
            <a:avLst/>
          </a:prstGeom>
          <a:noFill/>
          <a:ln w="9525">
            <a:noFill/>
            <a:miter lim="800000"/>
            <a:headEnd/>
            <a:tailEnd/>
          </a:ln>
          <a:effectLst/>
        </p:spPr>
        <p:txBody>
          <a:bodyPr wrap="square">
            <a:prstTxWarp prst="textNoShape">
              <a:avLst/>
            </a:prstTxWarp>
            <a:spAutoFit/>
          </a:bodyPr>
          <a:lstStyle/>
          <a:p>
            <a:pPr algn="ctr"/>
            <a:r>
              <a:rPr lang="en-US" b="1" dirty="0"/>
              <a:t>Social </a:t>
            </a:r>
            <a:r>
              <a:rPr lang="en-US" b="1" dirty="0" smtClean="0"/>
              <a:t>Competence, Treatment </a:t>
            </a:r>
            <a:r>
              <a:rPr lang="en-US" b="1" dirty="0"/>
              <a:t>&amp;</a:t>
            </a:r>
          </a:p>
          <a:p>
            <a:pPr algn="ctr"/>
            <a:r>
              <a:rPr lang="en-US" b="1" dirty="0"/>
              <a:t>Academic Achievement</a:t>
            </a:r>
          </a:p>
        </p:txBody>
      </p:sp>
      <p:sp>
        <p:nvSpPr>
          <p:cNvPr id="16" name="Subtitle 2"/>
          <p:cNvSpPr txBox="1">
            <a:spLocks/>
          </p:cNvSpPr>
          <p:nvPr/>
        </p:nvSpPr>
        <p:spPr>
          <a:xfrm>
            <a:off x="7950591" y="6248400"/>
            <a:ext cx="1066800" cy="429065"/>
          </a:xfrm>
          <a:prstGeom prst="rect">
            <a:avLst/>
          </a:prstGeom>
        </p:spPr>
        <p:txBody>
          <a:bodyPr tIns="0">
            <a:normAutofit/>
          </a:bodyPr>
          <a:lstStyle/>
          <a:p>
            <a:pPr marL="27432" marR="0" lvl="0" indent="0" algn="l" defTabSz="914400" rtl="0" eaLnBrk="1" fontAlgn="auto" latinLnBrk="0" hangingPunct="1">
              <a:lnSpc>
                <a:spcPct val="80000"/>
              </a:lnSpc>
              <a:spcBef>
                <a:spcPts val="600"/>
              </a:spcBef>
              <a:spcAft>
                <a:spcPts val="0"/>
              </a:spcAft>
              <a:buClr>
                <a:schemeClr val="tx2"/>
              </a:buClr>
              <a:buSzPct val="80000"/>
              <a:buFont typeface="Wingdings 2"/>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31" charset="0"/>
                <a:ea typeface="+mn-ea"/>
                <a:cs typeface="+mn-cs"/>
              </a:rPr>
              <a:t>Adapted from www.pbis.org</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Up Arrow Callout 3"/>
          <p:cNvSpPr/>
          <p:nvPr/>
        </p:nvSpPr>
        <p:spPr>
          <a:xfrm>
            <a:off x="1295400" y="4673600"/>
            <a:ext cx="6629400" cy="2184400"/>
          </a:xfrm>
          <a:prstGeom prst="upArrowCallout">
            <a:avLst>
              <a:gd name="adj1" fmla="val 25000"/>
              <a:gd name="adj2" fmla="val 25575"/>
              <a:gd name="adj3" fmla="val 25000"/>
              <a:gd name="adj4" fmla="val 64977"/>
            </a:avLst>
          </a:prstGeom>
          <a:solidFill>
            <a:srgbClr val="66FF33"/>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sz="1600" dirty="0" smtClean="0">
                <a:solidFill>
                  <a:srgbClr val="000000"/>
                </a:solidFill>
                <a:latin typeface="Arial" pitchFamily="34" charset="0"/>
                <a:cs typeface="Arial" pitchFamily="34" charset="0"/>
              </a:rPr>
              <a:t>Teaching behavior classroom/non-structured behavior expectations</a:t>
            </a:r>
          </a:p>
          <a:p>
            <a:pPr marL="285750" indent="-285750">
              <a:buFont typeface="Arial"/>
              <a:buChar char="•"/>
            </a:pPr>
            <a:r>
              <a:rPr lang="en-US" sz="1600" dirty="0" smtClean="0">
                <a:solidFill>
                  <a:srgbClr val="000000"/>
                </a:solidFill>
                <a:latin typeface="Arial" pitchFamily="34" charset="0"/>
                <a:cs typeface="Arial" pitchFamily="34" charset="0"/>
              </a:rPr>
              <a:t>.Interdisciplinary Team meetings &amp; Treatment Planning.</a:t>
            </a:r>
          </a:p>
          <a:p>
            <a:pPr marL="285750" indent="-285750">
              <a:buFont typeface="Arial"/>
              <a:buChar char="•"/>
            </a:pPr>
            <a:r>
              <a:rPr lang="en-US" sz="1600" dirty="0" smtClean="0">
                <a:solidFill>
                  <a:srgbClr val="000000"/>
                </a:solidFill>
                <a:latin typeface="Arial" pitchFamily="34" charset="0"/>
                <a:cs typeface="Arial" pitchFamily="34" charset="0"/>
              </a:rPr>
              <a:t>Implementing positive consequence system</a:t>
            </a:r>
          </a:p>
          <a:p>
            <a:pPr marL="285750" indent="-285750">
              <a:buFont typeface="Arial"/>
              <a:buChar char="•"/>
            </a:pPr>
            <a:r>
              <a:rPr lang="en-US" sz="1600" dirty="0" smtClean="0">
                <a:solidFill>
                  <a:srgbClr val="000000"/>
                </a:solidFill>
                <a:latin typeface="Arial" pitchFamily="34" charset="0"/>
                <a:cs typeface="Arial" pitchFamily="34" charset="0"/>
              </a:rPr>
              <a:t>Implementing negative consequence system</a:t>
            </a:r>
          </a:p>
          <a:p>
            <a:pPr marL="285750" indent="-285750">
              <a:buFont typeface="Arial"/>
              <a:buChar char="•"/>
            </a:pPr>
            <a:r>
              <a:rPr lang="en-US" sz="1600" dirty="0" smtClean="0">
                <a:solidFill>
                  <a:srgbClr val="000000"/>
                </a:solidFill>
                <a:latin typeface="Arial" pitchFamily="34" charset="0"/>
                <a:cs typeface="Arial" pitchFamily="34" charset="0"/>
              </a:rPr>
              <a:t>Evidence-based academic instruction/assessment</a:t>
            </a:r>
          </a:p>
        </p:txBody>
      </p:sp>
      <p:sp>
        <p:nvSpPr>
          <p:cNvPr id="5" name="Right Arrow Callout 4"/>
          <p:cNvSpPr/>
          <p:nvPr/>
        </p:nvSpPr>
        <p:spPr>
          <a:xfrm rot="1469776">
            <a:off x="986410" y="1663257"/>
            <a:ext cx="2225570" cy="1933143"/>
          </a:xfrm>
          <a:prstGeom prst="rightArrowCallout">
            <a:avLst>
              <a:gd name="adj1" fmla="val 21825"/>
              <a:gd name="adj2" fmla="val 21032"/>
              <a:gd name="adj3" fmla="val 25000"/>
              <a:gd name="adj4" fmla="val 64977"/>
            </a:avLst>
          </a:prstGeom>
          <a:solidFill>
            <a:srgbClr val="72FAD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School District policy and procedures</a:t>
            </a:r>
          </a:p>
          <a:p>
            <a:pPr algn="ctr"/>
            <a:r>
              <a:rPr lang="en-US" sz="1600" dirty="0" smtClean="0">
                <a:solidFill>
                  <a:srgbClr val="000000"/>
                </a:solidFill>
              </a:rPr>
              <a:t>Behavioral Health policy &amp; procedures.</a:t>
            </a:r>
            <a:endParaRPr lang="en-US" sz="1600" dirty="0">
              <a:solidFill>
                <a:srgbClr val="000000"/>
              </a:solidFill>
            </a:endParaRPr>
          </a:p>
        </p:txBody>
      </p:sp>
      <p:sp>
        <p:nvSpPr>
          <p:cNvPr id="6" name="TextBox 5"/>
          <p:cNvSpPr txBox="1"/>
          <p:nvPr/>
        </p:nvSpPr>
        <p:spPr>
          <a:xfrm>
            <a:off x="7188200" y="3784600"/>
            <a:ext cx="184666" cy="369332"/>
          </a:xfrm>
          <a:prstGeom prst="rect">
            <a:avLst/>
          </a:prstGeom>
          <a:noFill/>
        </p:spPr>
        <p:txBody>
          <a:bodyPr wrap="none" rtlCol="0">
            <a:spAutoFit/>
          </a:bodyPr>
          <a:lstStyle/>
          <a:p>
            <a:endParaRPr lang="en-US" dirty="0"/>
          </a:p>
        </p:txBody>
      </p:sp>
      <p:sp>
        <p:nvSpPr>
          <p:cNvPr id="7" name="Left Arrow Callout 6"/>
          <p:cNvSpPr/>
          <p:nvPr/>
        </p:nvSpPr>
        <p:spPr bwMode="auto">
          <a:xfrm rot="20626719">
            <a:off x="5784260" y="512987"/>
            <a:ext cx="2926135" cy="3492306"/>
          </a:xfrm>
          <a:prstGeom prst="leftArrowCallout">
            <a:avLst>
              <a:gd name="adj1" fmla="val 16496"/>
              <a:gd name="adj2" fmla="val 13937"/>
              <a:gd name="adj3" fmla="val 25000"/>
              <a:gd name="adj4" fmla="val 66667"/>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a:buChar char="•"/>
            </a:pPr>
            <a:r>
              <a:rPr lang="en-US" sz="1600" dirty="0">
                <a:latin typeface="Arial" pitchFamily="34" charset="0"/>
                <a:cs typeface="Arial" pitchFamily="34" charset="0"/>
              </a:rPr>
              <a:t>Office Discipline Referrals </a:t>
            </a:r>
          </a:p>
          <a:p>
            <a:pPr marL="285750" indent="-285750">
              <a:buFont typeface="Arial"/>
              <a:buChar char="•"/>
            </a:pPr>
            <a:r>
              <a:rPr lang="en-US" sz="1600" dirty="0">
                <a:latin typeface="Arial" pitchFamily="34" charset="0"/>
                <a:cs typeface="Arial" pitchFamily="34" charset="0"/>
              </a:rPr>
              <a:t>Reward system data</a:t>
            </a:r>
          </a:p>
          <a:p>
            <a:pPr marL="285750" indent="-285750">
              <a:buFont typeface="Arial"/>
              <a:buChar char="•"/>
            </a:pPr>
            <a:r>
              <a:rPr lang="en-US" sz="1600" dirty="0">
                <a:latin typeface="Arial" pitchFamily="34" charset="0"/>
                <a:cs typeface="Arial" pitchFamily="34" charset="0"/>
              </a:rPr>
              <a:t>Suspension, expulsion,</a:t>
            </a:r>
          </a:p>
          <a:p>
            <a:pPr marL="285750" indent="-285750">
              <a:buFont typeface="Arial"/>
              <a:buChar char="•"/>
            </a:pPr>
            <a:r>
              <a:rPr lang="en-US" sz="1600" dirty="0">
                <a:latin typeface="Arial" pitchFamily="34" charset="0"/>
                <a:cs typeface="Arial" pitchFamily="34" charset="0"/>
              </a:rPr>
              <a:t>graduation rate,</a:t>
            </a:r>
          </a:p>
          <a:p>
            <a:pPr marL="285750" indent="-285750">
              <a:buFont typeface="Arial"/>
              <a:buChar char="•"/>
            </a:pPr>
            <a:r>
              <a:rPr lang="en-US" sz="1600" dirty="0">
                <a:latin typeface="Arial" pitchFamily="34" charset="0"/>
                <a:cs typeface="Arial" pitchFamily="34" charset="0"/>
              </a:rPr>
              <a:t>Replacement behavior data</a:t>
            </a:r>
          </a:p>
          <a:p>
            <a:pPr marL="285750" indent="-285750">
              <a:buFont typeface="Arial"/>
              <a:buChar char="•"/>
            </a:pPr>
            <a:r>
              <a:rPr lang="en-US" sz="1600" dirty="0">
                <a:latin typeface="Arial" pitchFamily="34" charset="0"/>
                <a:cs typeface="Arial" pitchFamily="34" charset="0"/>
              </a:rPr>
              <a:t>Intake process,</a:t>
            </a:r>
          </a:p>
          <a:p>
            <a:pPr marL="285750" indent="-285750">
              <a:buFont typeface="Arial"/>
              <a:buChar char="•"/>
            </a:pPr>
            <a:r>
              <a:rPr lang="en-US" sz="1600" dirty="0">
                <a:latin typeface="Arial" pitchFamily="34" charset="0"/>
                <a:cs typeface="Arial" pitchFamily="34" charset="0"/>
              </a:rPr>
              <a:t>Client Status Review</a:t>
            </a:r>
          </a:p>
          <a:p>
            <a:pPr marL="285750" indent="-285750">
              <a:buFont typeface="Arial"/>
              <a:buChar char="•"/>
            </a:pPr>
            <a:r>
              <a:rPr lang="en-US" sz="1600" dirty="0">
                <a:latin typeface="Arial" pitchFamily="34" charset="0"/>
                <a:cs typeface="Arial" pitchFamily="34" charset="0"/>
              </a:rPr>
              <a:t>Other?</a:t>
            </a:r>
          </a:p>
        </p:txBody>
      </p:sp>
    </p:spTree>
    <p:extLst>
      <p:ext uri="{BB962C8B-B14F-4D97-AF65-F5344CB8AC3E}">
        <p14:creationId xmlns:p14="http://schemas.microsoft.com/office/powerpoint/2010/main" val="263024162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1371600"/>
            <a:ext cx="2057400" cy="381000"/>
            <a:chOff x="432" y="1008"/>
            <a:chExt cx="1296" cy="240"/>
          </a:xfrm>
        </p:grpSpPr>
        <p:sp>
          <p:nvSpPr>
            <p:cNvPr id="28705" name="Text Box 3"/>
            <p:cNvSpPr txBox="1">
              <a:spLocks noChangeArrowheads="1"/>
            </p:cNvSpPr>
            <p:nvPr/>
          </p:nvSpPr>
          <p:spPr bwMode="auto">
            <a:xfrm>
              <a:off x="432" y="1008"/>
              <a:ext cx="1256" cy="231"/>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Times New Roman" pitchFamily="33" charset="0"/>
                </a:rPr>
                <a:t>Academic Systems</a:t>
              </a:r>
              <a:endParaRPr lang="en-US" sz="2400">
                <a:latin typeface="Times New Roman" pitchFamily="33" charset="0"/>
              </a:endParaRPr>
            </a:p>
          </p:txBody>
        </p:sp>
        <p:sp>
          <p:nvSpPr>
            <p:cNvPr id="28706" name="Rectangle 4"/>
            <p:cNvSpPr>
              <a:spLocks noChangeArrowheads="1"/>
            </p:cNvSpPr>
            <p:nvPr/>
          </p:nvSpPr>
          <p:spPr bwMode="auto">
            <a:xfrm>
              <a:off x="432" y="1056"/>
              <a:ext cx="1296" cy="192"/>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33" charset="0"/>
              </a:endParaRPr>
            </a:p>
          </p:txBody>
        </p:sp>
      </p:grpSp>
      <p:grpSp>
        <p:nvGrpSpPr>
          <p:cNvPr id="3" name="Group 5"/>
          <p:cNvGrpSpPr>
            <a:grpSpLocks/>
          </p:cNvGrpSpPr>
          <p:nvPr/>
        </p:nvGrpSpPr>
        <p:grpSpPr bwMode="auto">
          <a:xfrm>
            <a:off x="5943600" y="1371600"/>
            <a:ext cx="2095500" cy="381000"/>
            <a:chOff x="3744" y="1008"/>
            <a:chExt cx="1320" cy="240"/>
          </a:xfrm>
        </p:grpSpPr>
        <p:sp>
          <p:nvSpPr>
            <p:cNvPr id="28703" name="Text Box 6"/>
            <p:cNvSpPr txBox="1">
              <a:spLocks noChangeArrowheads="1"/>
            </p:cNvSpPr>
            <p:nvPr/>
          </p:nvSpPr>
          <p:spPr bwMode="auto">
            <a:xfrm>
              <a:off x="3744" y="1008"/>
              <a:ext cx="1320" cy="231"/>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Times New Roman" pitchFamily="33" charset="0"/>
                </a:rPr>
                <a:t>Behavioral Systems</a:t>
              </a:r>
              <a:endParaRPr lang="en-US" sz="2400">
                <a:latin typeface="Times New Roman" pitchFamily="33" charset="0"/>
              </a:endParaRPr>
            </a:p>
          </p:txBody>
        </p:sp>
        <p:sp>
          <p:nvSpPr>
            <p:cNvPr id="28704" name="Rectangle 7"/>
            <p:cNvSpPr>
              <a:spLocks noChangeArrowheads="1"/>
            </p:cNvSpPr>
            <p:nvPr/>
          </p:nvSpPr>
          <p:spPr bwMode="auto">
            <a:xfrm>
              <a:off x="3744" y="1056"/>
              <a:ext cx="1296" cy="192"/>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33" charset="0"/>
              </a:endParaRPr>
            </a:p>
          </p:txBody>
        </p:sp>
      </p:grpSp>
      <p:sp>
        <p:nvSpPr>
          <p:cNvPr id="28678" name="Text Box 8"/>
          <p:cNvSpPr txBox="1">
            <a:spLocks noChangeArrowheads="1"/>
          </p:cNvSpPr>
          <p:nvPr/>
        </p:nvSpPr>
        <p:spPr bwMode="auto">
          <a:xfrm>
            <a:off x="3810000" y="2286000"/>
            <a:ext cx="514350" cy="274638"/>
          </a:xfrm>
          <a:prstGeom prst="rect">
            <a:avLst/>
          </a:prstGeom>
          <a:noFill/>
          <a:ln w="9525">
            <a:noFill/>
            <a:miter lim="800000"/>
            <a:headEnd/>
            <a:tailEnd/>
          </a:ln>
        </p:spPr>
        <p:txBody>
          <a:bodyPr wrap="none">
            <a:prstTxWarp prst="textNoShape">
              <a:avLst/>
            </a:prstTxWarp>
            <a:spAutoFit/>
          </a:bodyPr>
          <a:lstStyle/>
          <a:p>
            <a:pPr eaLnBrk="0" hangingPunct="0"/>
            <a:r>
              <a:rPr lang="en-US" sz="1200">
                <a:latin typeface="Times New Roman" pitchFamily="33" charset="0"/>
              </a:rPr>
              <a:t>1-5%</a:t>
            </a:r>
          </a:p>
        </p:txBody>
      </p:sp>
      <p:sp>
        <p:nvSpPr>
          <p:cNvPr id="28679" name="Text Box 9"/>
          <p:cNvSpPr txBox="1">
            <a:spLocks noChangeArrowheads="1"/>
          </p:cNvSpPr>
          <p:nvPr/>
        </p:nvSpPr>
        <p:spPr bwMode="auto">
          <a:xfrm>
            <a:off x="4876800" y="2286000"/>
            <a:ext cx="514350" cy="274638"/>
          </a:xfrm>
          <a:prstGeom prst="rect">
            <a:avLst/>
          </a:prstGeom>
          <a:noFill/>
          <a:ln w="9525">
            <a:noFill/>
            <a:miter lim="800000"/>
            <a:headEnd/>
            <a:tailEnd/>
          </a:ln>
        </p:spPr>
        <p:txBody>
          <a:bodyPr wrap="none">
            <a:prstTxWarp prst="textNoShape">
              <a:avLst/>
            </a:prstTxWarp>
            <a:spAutoFit/>
          </a:bodyPr>
          <a:lstStyle/>
          <a:p>
            <a:pPr eaLnBrk="0" hangingPunct="0"/>
            <a:r>
              <a:rPr lang="en-US" sz="1200">
                <a:latin typeface="Times New Roman" pitchFamily="33" charset="0"/>
              </a:rPr>
              <a:t>1-5%</a:t>
            </a:r>
          </a:p>
        </p:txBody>
      </p:sp>
      <p:sp>
        <p:nvSpPr>
          <p:cNvPr id="28680" name="Text Box 10"/>
          <p:cNvSpPr txBox="1">
            <a:spLocks noChangeArrowheads="1"/>
          </p:cNvSpPr>
          <p:nvPr/>
        </p:nvSpPr>
        <p:spPr bwMode="auto">
          <a:xfrm>
            <a:off x="3429000" y="3048000"/>
            <a:ext cx="590550" cy="274638"/>
          </a:xfrm>
          <a:prstGeom prst="rect">
            <a:avLst/>
          </a:prstGeom>
          <a:noFill/>
          <a:ln w="9525">
            <a:noFill/>
            <a:miter lim="800000"/>
            <a:headEnd/>
            <a:tailEnd/>
          </a:ln>
        </p:spPr>
        <p:txBody>
          <a:bodyPr wrap="none">
            <a:prstTxWarp prst="textNoShape">
              <a:avLst/>
            </a:prstTxWarp>
            <a:spAutoFit/>
          </a:bodyPr>
          <a:lstStyle/>
          <a:p>
            <a:pPr eaLnBrk="0" hangingPunct="0"/>
            <a:r>
              <a:rPr lang="en-US" sz="1200">
                <a:latin typeface="Times New Roman" pitchFamily="33" charset="0"/>
              </a:rPr>
              <a:t>5-10%</a:t>
            </a:r>
          </a:p>
        </p:txBody>
      </p:sp>
      <p:sp>
        <p:nvSpPr>
          <p:cNvPr id="28681" name="Text Box 11"/>
          <p:cNvSpPr txBox="1">
            <a:spLocks noChangeArrowheads="1"/>
          </p:cNvSpPr>
          <p:nvPr/>
        </p:nvSpPr>
        <p:spPr bwMode="auto">
          <a:xfrm>
            <a:off x="5105400" y="3048000"/>
            <a:ext cx="590550" cy="274638"/>
          </a:xfrm>
          <a:prstGeom prst="rect">
            <a:avLst/>
          </a:prstGeom>
          <a:noFill/>
          <a:ln w="9525">
            <a:noFill/>
            <a:miter lim="800000"/>
            <a:headEnd/>
            <a:tailEnd/>
          </a:ln>
        </p:spPr>
        <p:txBody>
          <a:bodyPr wrap="none">
            <a:prstTxWarp prst="textNoShape">
              <a:avLst/>
            </a:prstTxWarp>
            <a:spAutoFit/>
          </a:bodyPr>
          <a:lstStyle/>
          <a:p>
            <a:pPr eaLnBrk="0" hangingPunct="0"/>
            <a:r>
              <a:rPr lang="en-US" sz="1200">
                <a:latin typeface="Times New Roman" pitchFamily="33" charset="0"/>
              </a:rPr>
              <a:t>5-10%</a:t>
            </a:r>
          </a:p>
        </p:txBody>
      </p:sp>
      <p:sp>
        <p:nvSpPr>
          <p:cNvPr id="28682" name="Text Box 12"/>
          <p:cNvSpPr txBox="1">
            <a:spLocks noChangeArrowheads="1"/>
          </p:cNvSpPr>
          <p:nvPr/>
        </p:nvSpPr>
        <p:spPr bwMode="auto">
          <a:xfrm>
            <a:off x="2879725" y="4684713"/>
            <a:ext cx="666750" cy="274637"/>
          </a:xfrm>
          <a:prstGeom prst="rect">
            <a:avLst/>
          </a:prstGeom>
          <a:noFill/>
          <a:ln w="9525">
            <a:noFill/>
            <a:miter lim="800000"/>
            <a:headEnd/>
            <a:tailEnd/>
          </a:ln>
        </p:spPr>
        <p:txBody>
          <a:bodyPr wrap="none">
            <a:prstTxWarp prst="textNoShape">
              <a:avLst/>
            </a:prstTxWarp>
            <a:spAutoFit/>
          </a:bodyPr>
          <a:lstStyle/>
          <a:p>
            <a:pPr eaLnBrk="0" hangingPunct="0"/>
            <a:r>
              <a:rPr lang="en-US" sz="1200">
                <a:latin typeface="Times New Roman" pitchFamily="33" charset="0"/>
              </a:rPr>
              <a:t>80-90%</a:t>
            </a:r>
          </a:p>
        </p:txBody>
      </p:sp>
      <p:sp>
        <p:nvSpPr>
          <p:cNvPr id="28683" name="Text Box 13"/>
          <p:cNvSpPr txBox="1">
            <a:spLocks noChangeArrowheads="1"/>
          </p:cNvSpPr>
          <p:nvPr/>
        </p:nvSpPr>
        <p:spPr bwMode="auto">
          <a:xfrm>
            <a:off x="5638800" y="4343400"/>
            <a:ext cx="666750" cy="274638"/>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Times New Roman" pitchFamily="33" charset="0"/>
              </a:rPr>
              <a:t>80-90%</a:t>
            </a:r>
          </a:p>
        </p:txBody>
      </p:sp>
      <p:grpSp>
        <p:nvGrpSpPr>
          <p:cNvPr id="4" name="Group 14"/>
          <p:cNvGrpSpPr>
            <a:grpSpLocks/>
          </p:cNvGrpSpPr>
          <p:nvPr/>
        </p:nvGrpSpPr>
        <p:grpSpPr bwMode="auto">
          <a:xfrm>
            <a:off x="304800" y="2057400"/>
            <a:ext cx="3352800" cy="822325"/>
            <a:chOff x="192" y="1296"/>
            <a:chExt cx="2112" cy="518"/>
          </a:xfrm>
        </p:grpSpPr>
        <p:sp>
          <p:nvSpPr>
            <p:cNvPr id="28701" name="Text Box 15"/>
            <p:cNvSpPr txBox="1">
              <a:spLocks noChangeArrowheads="1"/>
            </p:cNvSpPr>
            <p:nvPr/>
          </p:nvSpPr>
          <p:spPr bwMode="auto">
            <a:xfrm>
              <a:off x="192" y="1296"/>
              <a:ext cx="1441" cy="518"/>
            </a:xfrm>
            <a:prstGeom prst="rect">
              <a:avLst/>
            </a:prstGeom>
            <a:noFill/>
            <a:ln w="9525">
              <a:noFill/>
              <a:miter lim="800000"/>
              <a:headEnd/>
              <a:tailEnd/>
            </a:ln>
          </p:spPr>
          <p:txBody>
            <a:bodyPr wrap="none">
              <a:prstTxWarp prst="textNoShape">
                <a:avLst/>
              </a:prstTxWarp>
              <a:spAutoFit/>
            </a:bodyPr>
            <a:lstStyle/>
            <a:p>
              <a:pPr eaLnBrk="0" hangingPunct="0"/>
              <a:r>
                <a:rPr lang="en-US" sz="1200" u="sng">
                  <a:latin typeface="Times New Roman" pitchFamily="33" charset="0"/>
                </a:rPr>
                <a:t>Intensive, Individual Interventions</a:t>
              </a:r>
              <a:endParaRPr lang="en-US" sz="1200">
                <a:latin typeface="Times New Roman" pitchFamily="33" charset="0"/>
              </a:endParaRPr>
            </a:p>
            <a:p>
              <a:pPr eaLnBrk="0" hangingPunct="0">
                <a:buFontTx/>
                <a:buChar char="•"/>
              </a:pPr>
              <a:r>
                <a:rPr lang="en-US" sz="1200">
                  <a:latin typeface="Times New Roman" pitchFamily="33" charset="0"/>
                </a:rPr>
                <a:t>Individual Students</a:t>
              </a:r>
            </a:p>
            <a:p>
              <a:pPr eaLnBrk="0" hangingPunct="0">
                <a:buFontTx/>
                <a:buChar char="•"/>
              </a:pPr>
              <a:r>
                <a:rPr lang="en-US" sz="1200">
                  <a:latin typeface="Times New Roman" pitchFamily="33" charset="0"/>
                </a:rPr>
                <a:t>Assessment-based</a:t>
              </a:r>
            </a:p>
            <a:p>
              <a:pPr eaLnBrk="0" hangingPunct="0">
                <a:buFontTx/>
                <a:buChar char="•"/>
              </a:pPr>
              <a:r>
                <a:rPr lang="en-US" sz="1200">
                  <a:latin typeface="Times New Roman" pitchFamily="33" charset="0"/>
                </a:rPr>
                <a:t>High Intensity</a:t>
              </a:r>
            </a:p>
          </p:txBody>
        </p:sp>
        <p:sp>
          <p:nvSpPr>
            <p:cNvPr id="28702" name="Line 16"/>
            <p:cNvSpPr>
              <a:spLocks noChangeShapeType="1"/>
            </p:cNvSpPr>
            <p:nvPr/>
          </p:nvSpPr>
          <p:spPr bwMode="auto">
            <a:xfrm>
              <a:off x="1968" y="1536"/>
              <a:ext cx="336" cy="0"/>
            </a:xfrm>
            <a:prstGeom prst="line">
              <a:avLst/>
            </a:prstGeom>
            <a:noFill/>
            <a:ln w="88900">
              <a:solidFill>
                <a:schemeClr val="tx1"/>
              </a:solidFill>
              <a:round/>
              <a:headEnd type="triangle" w="med" len="med"/>
              <a:tailEnd/>
            </a:ln>
          </p:spPr>
          <p:txBody>
            <a:bodyPr wrap="none" anchor="ctr">
              <a:prstTxWarp prst="textNoShape">
                <a:avLst/>
              </a:prstTxWarp>
            </a:bodyPr>
            <a:lstStyle/>
            <a:p>
              <a:endParaRPr lang="en-US"/>
            </a:p>
          </p:txBody>
        </p:sp>
      </p:grpSp>
      <p:grpSp>
        <p:nvGrpSpPr>
          <p:cNvPr id="5" name="Group 17"/>
          <p:cNvGrpSpPr>
            <a:grpSpLocks/>
          </p:cNvGrpSpPr>
          <p:nvPr/>
        </p:nvGrpSpPr>
        <p:grpSpPr bwMode="auto">
          <a:xfrm>
            <a:off x="5484814" y="2133601"/>
            <a:ext cx="2925763" cy="830263"/>
            <a:chOff x="3455" y="1344"/>
            <a:chExt cx="1843" cy="523"/>
          </a:xfrm>
        </p:grpSpPr>
        <p:sp>
          <p:nvSpPr>
            <p:cNvPr id="28699" name="Line 18"/>
            <p:cNvSpPr>
              <a:spLocks noChangeShapeType="1"/>
            </p:cNvSpPr>
            <p:nvPr/>
          </p:nvSpPr>
          <p:spPr bwMode="auto">
            <a:xfrm rot="10779537">
              <a:off x="3455" y="1536"/>
              <a:ext cx="336" cy="1"/>
            </a:xfrm>
            <a:prstGeom prst="line">
              <a:avLst/>
            </a:prstGeom>
            <a:noFill/>
            <a:ln w="88900">
              <a:solidFill>
                <a:schemeClr val="tx1"/>
              </a:solidFill>
              <a:round/>
              <a:headEnd type="triangle" w="med" len="med"/>
              <a:tailEnd/>
            </a:ln>
          </p:spPr>
          <p:txBody>
            <a:bodyPr wrap="none" anchor="ctr">
              <a:prstTxWarp prst="textNoShape">
                <a:avLst/>
              </a:prstTxWarp>
            </a:bodyPr>
            <a:lstStyle/>
            <a:p>
              <a:endParaRPr lang="en-US"/>
            </a:p>
          </p:txBody>
        </p:sp>
        <p:sp>
          <p:nvSpPr>
            <p:cNvPr id="28700" name="Text Box 19"/>
            <p:cNvSpPr txBox="1">
              <a:spLocks noChangeArrowheads="1"/>
            </p:cNvSpPr>
            <p:nvPr/>
          </p:nvSpPr>
          <p:spPr bwMode="auto">
            <a:xfrm>
              <a:off x="3840" y="1344"/>
              <a:ext cx="1458" cy="523"/>
            </a:xfrm>
            <a:prstGeom prst="rect">
              <a:avLst/>
            </a:prstGeom>
            <a:noFill/>
            <a:ln w="9525">
              <a:noFill/>
              <a:miter lim="800000"/>
              <a:headEnd/>
              <a:tailEnd/>
            </a:ln>
          </p:spPr>
          <p:txBody>
            <a:bodyPr wrap="none">
              <a:prstTxWarp prst="textNoShape">
                <a:avLst/>
              </a:prstTxWarp>
              <a:spAutoFit/>
            </a:bodyPr>
            <a:lstStyle/>
            <a:p>
              <a:pPr eaLnBrk="0" hangingPunct="0"/>
              <a:r>
                <a:rPr lang="en-US" sz="1200" u="sng" dirty="0">
                  <a:latin typeface="Times New Roman" pitchFamily="33" charset="0"/>
                </a:rPr>
                <a:t>Intensive, Individual Interventions</a:t>
              </a:r>
              <a:endParaRPr lang="en-US" sz="1200" dirty="0">
                <a:latin typeface="Times New Roman" pitchFamily="33" charset="0"/>
              </a:endParaRPr>
            </a:p>
            <a:p>
              <a:pPr eaLnBrk="0" hangingPunct="0">
                <a:buFontTx/>
                <a:buChar char="•"/>
              </a:pPr>
              <a:r>
                <a:rPr lang="en-US" sz="1200" dirty="0">
                  <a:latin typeface="Times New Roman" pitchFamily="33" charset="0"/>
                </a:rPr>
                <a:t>Individual Students</a:t>
              </a:r>
            </a:p>
            <a:p>
              <a:pPr eaLnBrk="0" hangingPunct="0">
                <a:buFontTx/>
                <a:buChar char="•"/>
              </a:pPr>
              <a:r>
                <a:rPr lang="en-US" sz="1200" dirty="0" smtClean="0">
                  <a:latin typeface="Times New Roman" pitchFamily="33" charset="0"/>
                </a:rPr>
                <a:t>Assessment-based (Data Driven)</a:t>
              </a:r>
              <a:endParaRPr lang="en-US" sz="1200" dirty="0">
                <a:latin typeface="Times New Roman" pitchFamily="33" charset="0"/>
              </a:endParaRPr>
            </a:p>
            <a:p>
              <a:pPr eaLnBrk="0" hangingPunct="0">
                <a:buFontTx/>
                <a:buChar char="•"/>
              </a:pPr>
              <a:r>
                <a:rPr lang="en-US" sz="1200" dirty="0">
                  <a:latin typeface="Times New Roman" pitchFamily="33" charset="0"/>
                </a:rPr>
                <a:t>Intense, durable procedures</a:t>
              </a:r>
            </a:p>
          </p:txBody>
        </p:sp>
      </p:grpSp>
      <p:grpSp>
        <p:nvGrpSpPr>
          <p:cNvPr id="6" name="Group 20"/>
          <p:cNvGrpSpPr>
            <a:grpSpLocks/>
          </p:cNvGrpSpPr>
          <p:nvPr/>
        </p:nvGrpSpPr>
        <p:grpSpPr bwMode="auto">
          <a:xfrm>
            <a:off x="304800" y="3048000"/>
            <a:ext cx="2971800" cy="1004888"/>
            <a:chOff x="192" y="1920"/>
            <a:chExt cx="1872" cy="633"/>
          </a:xfrm>
        </p:grpSpPr>
        <p:sp>
          <p:nvSpPr>
            <p:cNvPr id="28697" name="Text Box 21"/>
            <p:cNvSpPr txBox="1">
              <a:spLocks noChangeArrowheads="1"/>
            </p:cNvSpPr>
            <p:nvPr/>
          </p:nvSpPr>
          <p:spPr bwMode="auto">
            <a:xfrm>
              <a:off x="192" y="1920"/>
              <a:ext cx="1257" cy="633"/>
            </a:xfrm>
            <a:prstGeom prst="rect">
              <a:avLst/>
            </a:prstGeom>
            <a:noFill/>
            <a:ln w="9525">
              <a:noFill/>
              <a:miter lim="800000"/>
              <a:headEnd/>
              <a:tailEnd/>
            </a:ln>
          </p:spPr>
          <p:txBody>
            <a:bodyPr wrap="none">
              <a:prstTxWarp prst="textNoShape">
                <a:avLst/>
              </a:prstTxWarp>
              <a:spAutoFit/>
            </a:bodyPr>
            <a:lstStyle/>
            <a:p>
              <a:pPr eaLnBrk="0" hangingPunct="0"/>
              <a:r>
                <a:rPr lang="en-US" sz="1200" u="sng">
                  <a:latin typeface="Times New Roman" pitchFamily="33" charset="0"/>
                </a:rPr>
                <a:t>Targeted Group Interventions</a:t>
              </a:r>
              <a:endParaRPr lang="en-US" sz="1200">
                <a:latin typeface="Times New Roman" pitchFamily="33" charset="0"/>
              </a:endParaRPr>
            </a:p>
            <a:p>
              <a:pPr eaLnBrk="0" hangingPunct="0">
                <a:buFontTx/>
                <a:buChar char="•"/>
              </a:pPr>
              <a:r>
                <a:rPr lang="en-US" sz="1200">
                  <a:latin typeface="Times New Roman" pitchFamily="33" charset="0"/>
                </a:rPr>
                <a:t>Some students (at-risk)</a:t>
              </a:r>
            </a:p>
            <a:p>
              <a:pPr eaLnBrk="0" hangingPunct="0">
                <a:buFontTx/>
                <a:buChar char="•"/>
              </a:pPr>
              <a:r>
                <a:rPr lang="en-US" sz="1200">
                  <a:latin typeface="Times New Roman" pitchFamily="33" charset="0"/>
                </a:rPr>
                <a:t>High efficiency</a:t>
              </a:r>
            </a:p>
            <a:p>
              <a:pPr eaLnBrk="0" hangingPunct="0">
                <a:buFontTx/>
                <a:buChar char="•"/>
              </a:pPr>
              <a:r>
                <a:rPr lang="en-US" sz="1200">
                  <a:latin typeface="Times New Roman" pitchFamily="33" charset="0"/>
                </a:rPr>
                <a:t>Rapid response</a:t>
              </a:r>
            </a:p>
            <a:p>
              <a:pPr eaLnBrk="0" hangingPunct="0"/>
              <a:endParaRPr lang="en-US" sz="1200">
                <a:latin typeface="Times New Roman" pitchFamily="33" charset="0"/>
              </a:endParaRPr>
            </a:p>
          </p:txBody>
        </p:sp>
        <p:sp>
          <p:nvSpPr>
            <p:cNvPr id="28698" name="Line 22"/>
            <p:cNvSpPr>
              <a:spLocks noChangeShapeType="1"/>
            </p:cNvSpPr>
            <p:nvPr/>
          </p:nvSpPr>
          <p:spPr bwMode="auto">
            <a:xfrm>
              <a:off x="1728" y="2016"/>
              <a:ext cx="336" cy="0"/>
            </a:xfrm>
            <a:prstGeom prst="line">
              <a:avLst/>
            </a:prstGeom>
            <a:noFill/>
            <a:ln w="88900">
              <a:solidFill>
                <a:schemeClr val="tx1"/>
              </a:solidFill>
              <a:round/>
              <a:headEnd type="triangle" w="med" len="med"/>
              <a:tailEnd/>
            </a:ln>
          </p:spPr>
          <p:txBody>
            <a:bodyPr wrap="none" anchor="ctr">
              <a:prstTxWarp prst="textNoShape">
                <a:avLst/>
              </a:prstTxWarp>
            </a:bodyPr>
            <a:lstStyle/>
            <a:p>
              <a:endParaRPr lang="en-US"/>
            </a:p>
          </p:txBody>
        </p:sp>
      </p:grpSp>
      <p:grpSp>
        <p:nvGrpSpPr>
          <p:cNvPr id="7" name="Group 23"/>
          <p:cNvGrpSpPr>
            <a:grpSpLocks/>
          </p:cNvGrpSpPr>
          <p:nvPr/>
        </p:nvGrpSpPr>
        <p:grpSpPr bwMode="auto">
          <a:xfrm>
            <a:off x="5791200" y="3048000"/>
            <a:ext cx="2833688" cy="1004888"/>
            <a:chOff x="3648" y="1920"/>
            <a:chExt cx="1785" cy="633"/>
          </a:xfrm>
        </p:grpSpPr>
        <p:sp>
          <p:nvSpPr>
            <p:cNvPr id="28695" name="Text Box 24"/>
            <p:cNvSpPr txBox="1">
              <a:spLocks noChangeArrowheads="1"/>
            </p:cNvSpPr>
            <p:nvPr/>
          </p:nvSpPr>
          <p:spPr bwMode="auto">
            <a:xfrm>
              <a:off x="4176" y="1920"/>
              <a:ext cx="1257" cy="633"/>
            </a:xfrm>
            <a:prstGeom prst="rect">
              <a:avLst/>
            </a:prstGeom>
            <a:noFill/>
            <a:ln w="9525">
              <a:noFill/>
              <a:miter lim="800000"/>
              <a:headEnd/>
              <a:tailEnd/>
            </a:ln>
          </p:spPr>
          <p:txBody>
            <a:bodyPr wrap="none">
              <a:prstTxWarp prst="textNoShape">
                <a:avLst/>
              </a:prstTxWarp>
              <a:spAutoFit/>
            </a:bodyPr>
            <a:lstStyle/>
            <a:p>
              <a:pPr eaLnBrk="0" hangingPunct="0"/>
              <a:r>
                <a:rPr lang="en-US" sz="1200" u="sng" dirty="0">
                  <a:latin typeface="Times New Roman" pitchFamily="33" charset="0"/>
                </a:rPr>
                <a:t>Targeted Group Interventions</a:t>
              </a:r>
              <a:endParaRPr lang="en-US" sz="1200" dirty="0">
                <a:latin typeface="Times New Roman" pitchFamily="33" charset="0"/>
              </a:endParaRPr>
            </a:p>
            <a:p>
              <a:pPr eaLnBrk="0" hangingPunct="0">
                <a:buFontTx/>
                <a:buChar char="•"/>
              </a:pPr>
              <a:r>
                <a:rPr lang="en-US" sz="1200" dirty="0">
                  <a:latin typeface="Times New Roman" pitchFamily="33" charset="0"/>
                </a:rPr>
                <a:t>Some students (at-risk)</a:t>
              </a:r>
            </a:p>
            <a:p>
              <a:pPr eaLnBrk="0" hangingPunct="0">
                <a:buFontTx/>
                <a:buChar char="•"/>
              </a:pPr>
              <a:r>
                <a:rPr lang="en-US" sz="1200" dirty="0">
                  <a:latin typeface="Times New Roman" pitchFamily="33" charset="0"/>
                </a:rPr>
                <a:t>High efficiency</a:t>
              </a:r>
            </a:p>
            <a:p>
              <a:pPr eaLnBrk="0" hangingPunct="0">
                <a:buFontTx/>
                <a:buChar char="•"/>
              </a:pPr>
              <a:r>
                <a:rPr lang="en-US" sz="1200" dirty="0">
                  <a:latin typeface="Times New Roman" pitchFamily="33" charset="0"/>
                </a:rPr>
                <a:t>Rapid response</a:t>
              </a:r>
            </a:p>
            <a:p>
              <a:pPr eaLnBrk="0" hangingPunct="0"/>
              <a:endParaRPr lang="en-US" sz="1200" dirty="0">
                <a:latin typeface="Times New Roman" pitchFamily="33" charset="0"/>
              </a:endParaRPr>
            </a:p>
          </p:txBody>
        </p:sp>
        <p:sp>
          <p:nvSpPr>
            <p:cNvPr id="28696" name="Line 25"/>
            <p:cNvSpPr>
              <a:spLocks noChangeShapeType="1"/>
            </p:cNvSpPr>
            <p:nvPr/>
          </p:nvSpPr>
          <p:spPr bwMode="auto">
            <a:xfrm rot="10739161">
              <a:off x="3648" y="2016"/>
              <a:ext cx="336" cy="1"/>
            </a:xfrm>
            <a:prstGeom prst="line">
              <a:avLst/>
            </a:prstGeom>
            <a:noFill/>
            <a:ln w="88900">
              <a:solidFill>
                <a:schemeClr val="tx1"/>
              </a:solidFill>
              <a:round/>
              <a:headEnd type="triangle" w="med" len="med"/>
              <a:tailEnd/>
            </a:ln>
          </p:spPr>
          <p:txBody>
            <a:bodyPr wrap="none" anchor="ctr">
              <a:prstTxWarp prst="textNoShape">
                <a:avLst/>
              </a:prstTxWarp>
            </a:bodyPr>
            <a:lstStyle/>
            <a:p>
              <a:endParaRPr lang="en-US"/>
            </a:p>
          </p:txBody>
        </p:sp>
      </p:grpSp>
      <p:grpSp>
        <p:nvGrpSpPr>
          <p:cNvPr id="8" name="Group 26"/>
          <p:cNvGrpSpPr>
            <a:grpSpLocks/>
          </p:cNvGrpSpPr>
          <p:nvPr/>
        </p:nvGrpSpPr>
        <p:grpSpPr bwMode="auto">
          <a:xfrm>
            <a:off x="228600" y="4648200"/>
            <a:ext cx="2514600" cy="639763"/>
            <a:chOff x="144" y="2928"/>
            <a:chExt cx="1584" cy="403"/>
          </a:xfrm>
        </p:grpSpPr>
        <p:sp>
          <p:nvSpPr>
            <p:cNvPr id="28693" name="Text Box 27"/>
            <p:cNvSpPr txBox="1">
              <a:spLocks noChangeArrowheads="1"/>
            </p:cNvSpPr>
            <p:nvPr/>
          </p:nvSpPr>
          <p:spPr bwMode="auto">
            <a:xfrm>
              <a:off x="144" y="2928"/>
              <a:ext cx="1020" cy="403"/>
            </a:xfrm>
            <a:prstGeom prst="rect">
              <a:avLst/>
            </a:prstGeom>
            <a:noFill/>
            <a:ln w="9525">
              <a:noFill/>
              <a:miter lim="800000"/>
              <a:headEnd/>
              <a:tailEnd/>
            </a:ln>
          </p:spPr>
          <p:txBody>
            <a:bodyPr wrap="none">
              <a:prstTxWarp prst="textNoShape">
                <a:avLst/>
              </a:prstTxWarp>
              <a:spAutoFit/>
            </a:bodyPr>
            <a:lstStyle/>
            <a:p>
              <a:pPr eaLnBrk="0" hangingPunct="0"/>
              <a:r>
                <a:rPr lang="en-US" sz="1200" u="sng">
                  <a:latin typeface="Times New Roman" pitchFamily="33" charset="0"/>
                </a:rPr>
                <a:t>Universal Interventions</a:t>
              </a:r>
              <a:endParaRPr lang="en-US" sz="1200">
                <a:latin typeface="Times New Roman" pitchFamily="33" charset="0"/>
              </a:endParaRPr>
            </a:p>
            <a:p>
              <a:pPr eaLnBrk="0" hangingPunct="0">
                <a:buFontTx/>
                <a:buChar char="•"/>
              </a:pPr>
              <a:r>
                <a:rPr lang="en-US" sz="1200">
                  <a:latin typeface="Times New Roman" pitchFamily="33" charset="0"/>
                </a:rPr>
                <a:t>All students</a:t>
              </a:r>
            </a:p>
            <a:p>
              <a:pPr eaLnBrk="0" hangingPunct="0">
                <a:buFontTx/>
                <a:buChar char="•"/>
              </a:pPr>
              <a:r>
                <a:rPr lang="en-US" sz="1200">
                  <a:latin typeface="Times New Roman" pitchFamily="33" charset="0"/>
                </a:rPr>
                <a:t>Preventive,  proactive</a:t>
              </a:r>
            </a:p>
          </p:txBody>
        </p:sp>
        <p:sp>
          <p:nvSpPr>
            <p:cNvPr id="28694" name="Line 28"/>
            <p:cNvSpPr>
              <a:spLocks noChangeShapeType="1"/>
            </p:cNvSpPr>
            <p:nvPr/>
          </p:nvSpPr>
          <p:spPr bwMode="auto">
            <a:xfrm>
              <a:off x="1392" y="3024"/>
              <a:ext cx="336" cy="0"/>
            </a:xfrm>
            <a:prstGeom prst="line">
              <a:avLst/>
            </a:prstGeom>
            <a:noFill/>
            <a:ln w="88900">
              <a:solidFill>
                <a:schemeClr val="tx1"/>
              </a:solidFill>
              <a:round/>
              <a:headEnd type="triangle" w="med" len="med"/>
              <a:tailEnd/>
            </a:ln>
          </p:spPr>
          <p:txBody>
            <a:bodyPr wrap="none" anchor="ctr">
              <a:prstTxWarp prst="textNoShape">
                <a:avLst/>
              </a:prstTxWarp>
            </a:bodyPr>
            <a:lstStyle/>
            <a:p>
              <a:endParaRPr lang="en-US"/>
            </a:p>
          </p:txBody>
        </p:sp>
      </p:grpSp>
      <p:grpSp>
        <p:nvGrpSpPr>
          <p:cNvPr id="9" name="Group 29"/>
          <p:cNvGrpSpPr>
            <a:grpSpLocks/>
          </p:cNvGrpSpPr>
          <p:nvPr/>
        </p:nvGrpSpPr>
        <p:grpSpPr bwMode="auto">
          <a:xfrm>
            <a:off x="6400800" y="4267200"/>
            <a:ext cx="2312988" cy="639763"/>
            <a:chOff x="4032" y="2928"/>
            <a:chExt cx="1457" cy="403"/>
          </a:xfrm>
        </p:grpSpPr>
        <p:sp>
          <p:nvSpPr>
            <p:cNvPr id="28691" name="Text Box 30"/>
            <p:cNvSpPr txBox="1">
              <a:spLocks noChangeArrowheads="1"/>
            </p:cNvSpPr>
            <p:nvPr/>
          </p:nvSpPr>
          <p:spPr bwMode="auto">
            <a:xfrm>
              <a:off x="4416" y="2928"/>
              <a:ext cx="1073" cy="403"/>
            </a:xfrm>
            <a:prstGeom prst="rect">
              <a:avLst/>
            </a:prstGeom>
            <a:noFill/>
            <a:ln w="9525">
              <a:noFill/>
              <a:miter lim="800000"/>
              <a:headEnd/>
              <a:tailEnd/>
            </a:ln>
          </p:spPr>
          <p:txBody>
            <a:bodyPr wrap="none">
              <a:prstTxWarp prst="textNoShape">
                <a:avLst/>
              </a:prstTxWarp>
              <a:spAutoFit/>
            </a:bodyPr>
            <a:lstStyle/>
            <a:p>
              <a:pPr eaLnBrk="0" hangingPunct="0"/>
              <a:r>
                <a:rPr lang="en-US" sz="1200" u="sng" dirty="0">
                  <a:latin typeface="Times New Roman" pitchFamily="33" charset="0"/>
                </a:rPr>
                <a:t>Universal Interventions</a:t>
              </a:r>
              <a:endParaRPr lang="en-US" sz="1200" dirty="0">
                <a:latin typeface="Times New Roman" pitchFamily="33" charset="0"/>
              </a:endParaRPr>
            </a:p>
            <a:p>
              <a:pPr eaLnBrk="0" hangingPunct="0">
                <a:buFontTx/>
                <a:buChar char="•"/>
              </a:pPr>
              <a:r>
                <a:rPr lang="en-US" sz="1200" dirty="0">
                  <a:latin typeface="Times New Roman" pitchFamily="33" charset="0"/>
                </a:rPr>
                <a:t>All settings, all students</a:t>
              </a:r>
            </a:p>
            <a:p>
              <a:pPr eaLnBrk="0" hangingPunct="0">
                <a:buFontTx/>
                <a:buChar char="•"/>
              </a:pPr>
              <a:r>
                <a:rPr lang="en-US" sz="1200" dirty="0">
                  <a:latin typeface="Times New Roman" pitchFamily="33" charset="0"/>
                </a:rPr>
                <a:t>Preventive,  proactive</a:t>
              </a:r>
            </a:p>
          </p:txBody>
        </p:sp>
        <p:sp>
          <p:nvSpPr>
            <p:cNvPr id="28692" name="Line 31"/>
            <p:cNvSpPr>
              <a:spLocks noChangeShapeType="1"/>
            </p:cNvSpPr>
            <p:nvPr/>
          </p:nvSpPr>
          <p:spPr bwMode="auto">
            <a:xfrm rot="10779294">
              <a:off x="4032" y="3024"/>
              <a:ext cx="336" cy="1"/>
            </a:xfrm>
            <a:prstGeom prst="line">
              <a:avLst/>
            </a:prstGeom>
            <a:noFill/>
            <a:ln w="88900">
              <a:solidFill>
                <a:schemeClr val="tx1"/>
              </a:solidFill>
              <a:round/>
              <a:headEnd type="triangle" w="med" len="med"/>
              <a:tailEnd/>
            </a:ln>
          </p:spPr>
          <p:txBody>
            <a:bodyPr wrap="none" anchor="ctr">
              <a:prstTxWarp prst="textNoShape">
                <a:avLst/>
              </a:prstTxWarp>
            </a:bodyPr>
            <a:lstStyle/>
            <a:p>
              <a:endParaRPr lang="en-US"/>
            </a:p>
          </p:txBody>
        </p:sp>
      </p:grpSp>
      <p:graphicFrame>
        <p:nvGraphicFramePr>
          <p:cNvPr id="28674" name="Object 32"/>
          <p:cNvGraphicFramePr>
            <a:graphicFrameLocks noChangeAspect="1"/>
          </p:cNvGraphicFramePr>
          <p:nvPr/>
        </p:nvGraphicFramePr>
        <p:xfrm>
          <a:off x="3226318" y="2057400"/>
          <a:ext cx="1295400" cy="4410075"/>
        </p:xfrm>
        <a:graphic>
          <a:graphicData uri="http://schemas.openxmlformats.org/presentationml/2006/ole">
            <mc:AlternateContent xmlns:mc="http://schemas.openxmlformats.org/markup-compatibility/2006">
              <mc:Choice xmlns:v="urn:schemas-microsoft-com:vml" Requires="v">
                <p:oleObj spid="_x0000_s10343" name="Drawing" r:id="rId4" imgW="1295358" imgH="4409518" progId="">
                  <p:embed/>
                </p:oleObj>
              </mc:Choice>
              <mc:Fallback>
                <p:oleObj name="Drawing" r:id="rId4" imgW="1295358" imgH="440951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6318" y="2057400"/>
                        <a:ext cx="129540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5" name="Object 33"/>
          <p:cNvGraphicFramePr>
            <a:graphicFrameLocks noChangeAspect="1"/>
          </p:cNvGraphicFramePr>
          <p:nvPr/>
        </p:nvGraphicFramePr>
        <p:xfrm>
          <a:off x="4546082" y="2057400"/>
          <a:ext cx="1285875" cy="4410075"/>
        </p:xfrm>
        <a:graphic>
          <a:graphicData uri="http://schemas.openxmlformats.org/presentationml/2006/ole">
            <mc:AlternateContent xmlns:mc="http://schemas.openxmlformats.org/markup-compatibility/2006">
              <mc:Choice xmlns:v="urn:schemas-microsoft-com:vml" Requires="v">
                <p:oleObj spid="_x0000_s10344" name="Drawing" r:id="rId6" imgW="1285859" imgH="4409518" progId="">
                  <p:embed/>
                </p:oleObj>
              </mc:Choice>
              <mc:Fallback>
                <p:oleObj name="Drawing" r:id="rId6" imgW="1285859" imgH="4409518"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6082" y="2057400"/>
                        <a:ext cx="128587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79890" name="Rectangle 34"/>
          <p:cNvSpPr>
            <a:spLocks noGrp="1" noChangeArrowheads="1"/>
          </p:cNvSpPr>
          <p:nvPr>
            <p:ph type="title"/>
          </p:nvPr>
        </p:nvSpPr>
        <p:spPr>
          <a:xfrm>
            <a:off x="457200" y="457200"/>
            <a:ext cx="7772400" cy="457200"/>
          </a:xfrm>
        </p:spPr>
        <p:txBody>
          <a:bodyPr rtlCol="0">
            <a:normAutofit fontScale="90000"/>
          </a:bodyPr>
          <a:lstStyle/>
          <a:p>
            <a:pPr fontAlgn="auto">
              <a:spcAft>
                <a:spcPts val="0"/>
              </a:spcAft>
              <a:defRPr/>
            </a:pPr>
            <a:r>
              <a:rPr lang="en-US" sz="2800" b="1" dirty="0">
                <a:latin typeface="Times New Roman" pitchFamily="-110" charset="0"/>
                <a:ea typeface="ＭＳ Ｐゴシック" pitchFamily="-110" charset="-128"/>
                <a:cs typeface="ＭＳ Ｐゴシック" pitchFamily="-110" charset="-128"/>
              </a:rPr>
              <a:t>Designing </a:t>
            </a:r>
            <a:r>
              <a:rPr lang="en-US" sz="3600" b="1" dirty="0">
                <a:latin typeface="Times New Roman" pitchFamily="-110" charset="0"/>
                <a:ea typeface="ＭＳ Ｐゴシック" pitchFamily="-110" charset="-128"/>
                <a:cs typeface="ＭＳ Ｐゴシック" pitchFamily="-110" charset="-128"/>
              </a:rPr>
              <a:t>School-Wide</a:t>
            </a:r>
            <a:r>
              <a:rPr lang="en-US" sz="2800" b="1" dirty="0">
                <a:latin typeface="Times New Roman" pitchFamily="-110" charset="0"/>
                <a:ea typeface="ＭＳ Ｐゴシック" pitchFamily="-110" charset="-128"/>
                <a:cs typeface="ＭＳ Ｐゴシック" pitchFamily="-110" charset="-128"/>
              </a:rPr>
              <a:t> Systems for Student Success</a:t>
            </a:r>
          </a:p>
        </p:txBody>
      </p:sp>
      <p:sp>
        <p:nvSpPr>
          <p:cNvPr id="36" name="Subtitle 2"/>
          <p:cNvSpPr txBox="1">
            <a:spLocks/>
          </p:cNvSpPr>
          <p:nvPr/>
        </p:nvSpPr>
        <p:spPr>
          <a:xfrm>
            <a:off x="228600" y="6553200"/>
            <a:ext cx="1066800" cy="152400"/>
          </a:xfrm>
          <a:prstGeom prst="rect">
            <a:avLst/>
          </a:prstGeom>
        </p:spPr>
        <p:txBody>
          <a:bodyPr tIns="0">
            <a:normAutofit lnSpcReduction="10000"/>
          </a:bodyPr>
          <a:lstStyle/>
          <a:p>
            <a:pPr marL="27432" marR="0" lvl="0" indent="0" algn="l" defTabSz="914400" rtl="0" eaLnBrk="1" fontAlgn="auto" latinLnBrk="0" hangingPunct="1">
              <a:lnSpc>
                <a:spcPct val="80000"/>
              </a:lnSpc>
              <a:spcBef>
                <a:spcPts val="600"/>
              </a:spcBef>
              <a:spcAft>
                <a:spcPts val="0"/>
              </a:spcAft>
              <a:buClr>
                <a:schemeClr val="tx2"/>
              </a:buClr>
              <a:buSzPct val="80000"/>
              <a:buFont typeface="Wingdings 2"/>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31" charset="0"/>
                <a:ea typeface="+mn-ea"/>
                <a:cs typeface="+mn-cs"/>
              </a:rPr>
              <a:t>www.pbis.org</a:t>
            </a:r>
          </a:p>
          <a:p>
            <a:pPr marL="2743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4493278"/>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hape 172"/>
          <p:cNvGrpSpPr/>
          <p:nvPr/>
        </p:nvGrpSpPr>
        <p:grpSpPr>
          <a:xfrm>
            <a:off x="2811667" y="1026748"/>
            <a:ext cx="3080614" cy="4547493"/>
            <a:chOff x="3373975" y="1631975"/>
            <a:chExt cx="2603850" cy="3905775"/>
          </a:xfrm>
        </p:grpSpPr>
        <p:sp>
          <p:nvSpPr>
            <p:cNvPr id="6" name="Shape 173"/>
            <p:cNvSpPr/>
            <p:nvPr/>
          </p:nvSpPr>
          <p:spPr>
            <a:xfrm>
              <a:off x="3373975" y="1631975"/>
              <a:ext cx="2603850" cy="3905775"/>
            </a:xfrm>
            <a:prstGeom prst="flowChartExtract">
              <a:avLst/>
            </a:prstGeom>
            <a:solidFill>
              <a:srgbClr val="00FF00"/>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7" name="Shape 174"/>
            <p:cNvSpPr/>
            <p:nvPr/>
          </p:nvSpPr>
          <p:spPr>
            <a:xfrm>
              <a:off x="3795725" y="1631975"/>
              <a:ext cx="1760348" cy="2603816"/>
            </a:xfrm>
            <a:prstGeom prst="flowChartExtract">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8" name="Shape 175"/>
            <p:cNvSpPr/>
            <p:nvPr/>
          </p:nvSpPr>
          <p:spPr>
            <a:xfrm>
              <a:off x="4235812" y="1631975"/>
              <a:ext cx="880175" cy="1228575"/>
            </a:xfrm>
            <a:prstGeom prst="flowChartExtract">
              <a:avLst/>
            </a:prstGeom>
            <a:solidFill>
              <a:srgbClr val="FF0000"/>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grpSp>
      <p:sp>
        <p:nvSpPr>
          <p:cNvPr id="9" name="Shape 176"/>
          <p:cNvSpPr txBox="1"/>
          <p:nvPr/>
        </p:nvSpPr>
        <p:spPr>
          <a:xfrm>
            <a:off x="490875" y="1329375"/>
            <a:ext cx="3657600" cy="1015632"/>
          </a:xfrm>
          <a:prstGeom prst="rect">
            <a:avLst/>
          </a:prstGeom>
          <a:noFill/>
        </p:spPr>
        <p:txBody>
          <a:bodyPr wrap="square" lIns="91425" tIns="91425" rIns="91425" bIns="91425" anchor="t" anchorCtr="0">
            <a:spAutoFit/>
          </a:bodyPr>
          <a:lstStyle/>
          <a:p>
            <a:pPr>
              <a:buNone/>
            </a:pPr>
            <a:r>
              <a:rPr lang="en" b="1" dirty="0"/>
              <a:t>Tier 3 </a:t>
            </a:r>
            <a:r>
              <a:rPr lang="en" b="1" dirty="0" smtClean="0"/>
              <a:t>RtI</a:t>
            </a:r>
            <a:r>
              <a:rPr lang="en" dirty="0" smtClean="0"/>
              <a:t>—Intensive individualized </a:t>
            </a:r>
            <a:r>
              <a:rPr lang="en" dirty="0"/>
              <a:t>instruction, </a:t>
            </a:r>
            <a:r>
              <a:rPr lang="en" dirty="0" smtClean="0"/>
              <a:t>Progress monitoring, student contract, Tutoring, Coaching</a:t>
            </a:r>
            <a:endParaRPr lang="en" dirty="0"/>
          </a:p>
        </p:txBody>
      </p:sp>
      <p:sp>
        <p:nvSpPr>
          <p:cNvPr id="10" name="Shape 177"/>
          <p:cNvSpPr txBox="1"/>
          <p:nvPr/>
        </p:nvSpPr>
        <p:spPr>
          <a:xfrm>
            <a:off x="490875" y="2457075"/>
            <a:ext cx="3213299" cy="1846629"/>
          </a:xfrm>
          <a:prstGeom prst="rect">
            <a:avLst/>
          </a:prstGeom>
          <a:noFill/>
        </p:spPr>
        <p:txBody>
          <a:bodyPr wrap="square" lIns="91425" tIns="91425" rIns="91425" bIns="91425" anchor="t" anchorCtr="0">
            <a:spAutoFit/>
          </a:bodyPr>
          <a:lstStyle/>
          <a:p>
            <a:pPr>
              <a:buNone/>
            </a:pPr>
            <a:r>
              <a:rPr lang="en" b="1" dirty="0"/>
              <a:t>Tier 2 RtI</a:t>
            </a:r>
            <a:r>
              <a:rPr lang="en" dirty="0"/>
              <a:t>--Aimsweb/Progress Monitoring, Curricular Modifications, Small Group Lessons, Literacy Specialist, </a:t>
            </a:r>
            <a:r>
              <a:rPr lang="en" dirty="0" smtClean="0"/>
              <a:t>Fast ForWord</a:t>
            </a:r>
            <a:r>
              <a:rPr lang="en" dirty="0"/>
              <a:t>, Homework Support, </a:t>
            </a:r>
            <a:r>
              <a:rPr lang="en" dirty="0" smtClean="0"/>
              <a:t>Math Whizz</a:t>
            </a:r>
            <a:endParaRPr lang="en" dirty="0"/>
          </a:p>
        </p:txBody>
      </p:sp>
      <p:sp>
        <p:nvSpPr>
          <p:cNvPr id="11" name="Shape 178"/>
          <p:cNvSpPr txBox="1"/>
          <p:nvPr/>
        </p:nvSpPr>
        <p:spPr>
          <a:xfrm>
            <a:off x="107695" y="4838582"/>
            <a:ext cx="2897099" cy="1015632"/>
          </a:xfrm>
          <a:prstGeom prst="rect">
            <a:avLst/>
          </a:prstGeom>
          <a:noFill/>
        </p:spPr>
        <p:txBody>
          <a:bodyPr lIns="91425" tIns="91425" rIns="91425" bIns="91425" anchor="t" anchorCtr="0">
            <a:spAutoFit/>
          </a:bodyPr>
          <a:lstStyle/>
          <a:p>
            <a:pPr>
              <a:buNone/>
            </a:pPr>
            <a:r>
              <a:rPr lang="en" b="1" dirty="0"/>
              <a:t>Tier 1 RtI</a:t>
            </a:r>
            <a:r>
              <a:rPr lang="en" dirty="0"/>
              <a:t>--SBAs, MAP, General Ed Curriculum, </a:t>
            </a:r>
            <a:r>
              <a:rPr lang="en" dirty="0" smtClean="0"/>
              <a:t>DRAs </a:t>
            </a:r>
            <a:endParaRPr lang="en" dirty="0"/>
          </a:p>
        </p:txBody>
      </p:sp>
      <p:sp>
        <p:nvSpPr>
          <p:cNvPr id="12" name="Shape 179"/>
          <p:cNvSpPr txBox="1"/>
          <p:nvPr/>
        </p:nvSpPr>
        <p:spPr>
          <a:xfrm>
            <a:off x="5097650" y="1283475"/>
            <a:ext cx="3208799" cy="1569630"/>
          </a:xfrm>
          <a:prstGeom prst="rect">
            <a:avLst/>
          </a:prstGeom>
          <a:noFill/>
        </p:spPr>
        <p:txBody>
          <a:bodyPr lIns="91425" tIns="91425" rIns="91425" bIns="91425" anchor="t" anchorCtr="0">
            <a:spAutoFit/>
          </a:bodyPr>
          <a:lstStyle/>
          <a:p>
            <a:pPr>
              <a:buNone/>
            </a:pPr>
            <a:r>
              <a:rPr lang="en" b="1" dirty="0" smtClean="0"/>
              <a:t>Tier 3 PBIS</a:t>
            </a:r>
            <a:r>
              <a:rPr lang="en" dirty="0" smtClean="0"/>
              <a:t>--Referrals to community counseling agencies &amp; programs, Individual counseling, CPI, FBA/Behavior Plans</a:t>
            </a:r>
            <a:endParaRPr lang="en" dirty="0"/>
          </a:p>
        </p:txBody>
      </p:sp>
      <p:sp>
        <p:nvSpPr>
          <p:cNvPr id="13" name="Shape 180"/>
          <p:cNvSpPr txBox="1"/>
          <p:nvPr/>
        </p:nvSpPr>
        <p:spPr>
          <a:xfrm>
            <a:off x="5581299" y="2872573"/>
            <a:ext cx="2970599" cy="1015632"/>
          </a:xfrm>
          <a:prstGeom prst="rect">
            <a:avLst/>
          </a:prstGeom>
          <a:noFill/>
        </p:spPr>
        <p:txBody>
          <a:bodyPr lIns="91425" tIns="91425" rIns="91425" bIns="91425" anchor="t" anchorCtr="0">
            <a:spAutoFit/>
          </a:bodyPr>
          <a:lstStyle/>
          <a:p>
            <a:pPr>
              <a:buNone/>
            </a:pPr>
            <a:r>
              <a:rPr lang="en" b="1" dirty="0"/>
              <a:t>Tier 2 PBIS</a:t>
            </a:r>
            <a:r>
              <a:rPr lang="en" dirty="0"/>
              <a:t>--Small group interventions, </a:t>
            </a:r>
            <a:r>
              <a:rPr lang="en" dirty="0" smtClean="0"/>
              <a:t>CPI</a:t>
            </a:r>
            <a:r>
              <a:rPr lang="en" dirty="0"/>
              <a:t>, </a:t>
            </a:r>
            <a:r>
              <a:rPr lang="en" dirty="0" smtClean="0"/>
              <a:t>Behavior contract, Check-In Check-Out</a:t>
            </a:r>
            <a:endParaRPr lang="en" dirty="0"/>
          </a:p>
        </p:txBody>
      </p:sp>
      <p:sp>
        <p:nvSpPr>
          <p:cNvPr id="14" name="Shape 181"/>
          <p:cNvSpPr txBox="1"/>
          <p:nvPr/>
        </p:nvSpPr>
        <p:spPr>
          <a:xfrm>
            <a:off x="6126375" y="4303704"/>
            <a:ext cx="2860499" cy="1569630"/>
          </a:xfrm>
          <a:prstGeom prst="rect">
            <a:avLst/>
          </a:prstGeom>
          <a:noFill/>
        </p:spPr>
        <p:txBody>
          <a:bodyPr lIns="91425" tIns="91425" rIns="91425" bIns="91425" anchor="t" anchorCtr="0">
            <a:spAutoFit/>
          </a:bodyPr>
          <a:lstStyle/>
          <a:p>
            <a:pPr>
              <a:buNone/>
            </a:pPr>
            <a:r>
              <a:rPr lang="en" b="1" dirty="0"/>
              <a:t>Tier 1 PBIS</a:t>
            </a:r>
            <a:r>
              <a:rPr lang="en" dirty="0"/>
              <a:t>--Matrix lesson plans, </a:t>
            </a:r>
            <a:r>
              <a:rPr lang="en" dirty="0" smtClean="0"/>
              <a:t>Positive reinforcement </a:t>
            </a:r>
            <a:r>
              <a:rPr lang="en" dirty="0"/>
              <a:t>systems (school -wide &amp; classroom), Guidance counseling </a:t>
            </a:r>
            <a:r>
              <a:rPr lang="en" dirty="0" smtClean="0"/>
              <a:t>curriculum</a:t>
            </a:r>
            <a:endParaRPr lang="en" dirty="0"/>
          </a:p>
        </p:txBody>
      </p:sp>
      <p:sp>
        <p:nvSpPr>
          <p:cNvPr id="15" name="Shape 182"/>
          <p:cNvSpPr txBox="1"/>
          <p:nvPr/>
        </p:nvSpPr>
        <p:spPr>
          <a:xfrm>
            <a:off x="885075" y="5932600"/>
            <a:ext cx="7655100" cy="553968"/>
          </a:xfrm>
          <a:prstGeom prst="rect">
            <a:avLst/>
          </a:prstGeom>
          <a:noFill/>
        </p:spPr>
        <p:txBody>
          <a:bodyPr lIns="91425" tIns="91425" rIns="91425" bIns="91425" anchor="t" anchorCtr="0">
            <a:spAutoFit/>
          </a:bodyPr>
          <a:lstStyle/>
          <a:p>
            <a:pPr algn="ctr">
              <a:buNone/>
            </a:pPr>
            <a:r>
              <a:rPr lang="en" sz="2400" dirty="0"/>
              <a:t>Current </a:t>
            </a:r>
            <a:r>
              <a:rPr lang="en" sz="2400" dirty="0" smtClean="0"/>
              <a:t>S</a:t>
            </a:r>
            <a:r>
              <a:rPr lang="en-US" sz="2400" dirty="0" smtClean="0"/>
              <a:t>c</a:t>
            </a:r>
            <a:r>
              <a:rPr lang="en" sz="2400" dirty="0" smtClean="0"/>
              <a:t>hool District Response to Intervention/Instruction</a:t>
            </a:r>
            <a:endParaRPr lang="en" sz="2400" dirty="0"/>
          </a:p>
        </p:txBody>
      </p:sp>
      <p:sp>
        <p:nvSpPr>
          <p:cNvPr id="16" name="Shape 183"/>
          <p:cNvSpPr txBox="1"/>
          <p:nvPr/>
        </p:nvSpPr>
        <p:spPr>
          <a:xfrm>
            <a:off x="490875" y="569549"/>
            <a:ext cx="3657600" cy="553968"/>
          </a:xfrm>
          <a:prstGeom prst="rect">
            <a:avLst/>
          </a:prstGeom>
          <a:noFill/>
        </p:spPr>
        <p:txBody>
          <a:bodyPr lIns="91425" tIns="91425" rIns="91425" bIns="91425" anchor="t" anchorCtr="0">
            <a:spAutoFit/>
          </a:bodyPr>
          <a:lstStyle/>
          <a:p>
            <a:pPr algn="ctr">
              <a:buNone/>
            </a:pPr>
            <a:r>
              <a:rPr lang="en" sz="2400" u="sng" dirty="0" smtClean="0"/>
              <a:t>Academic</a:t>
            </a:r>
            <a:endParaRPr lang="en" sz="2400" u="sng" dirty="0"/>
          </a:p>
        </p:txBody>
      </p:sp>
      <p:sp>
        <p:nvSpPr>
          <p:cNvPr id="17" name="Shape 184"/>
          <p:cNvSpPr txBox="1"/>
          <p:nvPr/>
        </p:nvSpPr>
        <p:spPr>
          <a:xfrm>
            <a:off x="4873250" y="569549"/>
            <a:ext cx="3657600" cy="457200"/>
          </a:xfrm>
          <a:prstGeom prst="rect">
            <a:avLst/>
          </a:prstGeom>
          <a:noFill/>
        </p:spPr>
        <p:txBody>
          <a:bodyPr lIns="91425" tIns="91425" rIns="91425" bIns="91425" anchor="t" anchorCtr="0">
            <a:spAutoFit/>
          </a:bodyPr>
          <a:lstStyle/>
          <a:p>
            <a:pPr lvl="0" algn="ctr" rtl="0">
              <a:buClr>
                <a:srgbClr val="000000"/>
              </a:buClr>
              <a:buSzPct val="45833"/>
              <a:buFont typeface="Arial"/>
              <a:buNone/>
            </a:pPr>
            <a:r>
              <a:rPr lang="en" sz="2400" u="sng"/>
              <a:t>PBIS</a:t>
            </a:r>
          </a:p>
        </p:txBody>
      </p:sp>
      <p:grpSp>
        <p:nvGrpSpPr>
          <p:cNvPr id="3" name="Group 2"/>
          <p:cNvGrpSpPr/>
          <p:nvPr/>
        </p:nvGrpSpPr>
        <p:grpSpPr>
          <a:xfrm>
            <a:off x="4351974" y="115092"/>
            <a:ext cx="1540307" cy="1023341"/>
            <a:chOff x="4351974" y="115092"/>
            <a:chExt cx="1540307" cy="1023341"/>
          </a:xfrm>
        </p:grpSpPr>
        <p:sp>
          <p:nvSpPr>
            <p:cNvPr id="4" name="Oval 3"/>
            <p:cNvSpPr/>
            <p:nvPr/>
          </p:nvSpPr>
          <p:spPr>
            <a:xfrm>
              <a:off x="4351974" y="115092"/>
              <a:ext cx="1352006" cy="1008425"/>
            </a:xfrm>
            <a:prstGeom prst="ellipse">
              <a:avLst/>
            </a:prstGeom>
            <a:solidFill>
              <a:srgbClr val="FF99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Shape 185"/>
            <p:cNvSpPr txBox="1"/>
            <p:nvPr/>
          </p:nvSpPr>
          <p:spPr>
            <a:xfrm>
              <a:off x="4540275" y="122801"/>
              <a:ext cx="1352006" cy="1015632"/>
            </a:xfrm>
            <a:prstGeom prst="rect">
              <a:avLst/>
            </a:prstGeom>
            <a:noFill/>
          </p:spPr>
          <p:txBody>
            <a:bodyPr wrap="square" lIns="91425" tIns="91425" rIns="91425" bIns="91425" anchor="t" anchorCtr="0">
              <a:spAutoFit/>
            </a:bodyPr>
            <a:lstStyle/>
            <a:p>
              <a:pPr>
                <a:buNone/>
              </a:pPr>
              <a:r>
                <a:rPr lang="en" dirty="0"/>
                <a:t>Special Education &amp; 504s</a:t>
              </a:r>
            </a:p>
          </p:txBody>
        </p:sp>
      </p:grpSp>
    </p:spTree>
    <p:extLst>
      <p:ext uri="{BB962C8B-B14F-4D97-AF65-F5344CB8AC3E}">
        <p14:creationId xmlns:p14="http://schemas.microsoft.com/office/powerpoint/2010/main" val="889519447"/>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p:nvPr/>
        </p:nvSpPr>
        <p:spPr>
          <a:xfrm>
            <a:off x="1737360" y="3794760"/>
            <a:ext cx="273050" cy="91440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ea typeface="MS Mincho"/>
                <a:cs typeface="Times New Roman"/>
              </a:rPr>
              <a:t> </a:t>
            </a:r>
          </a:p>
        </p:txBody>
      </p:sp>
      <p:sp>
        <p:nvSpPr>
          <p:cNvPr id="7" name="Text Box 4"/>
          <p:cNvSpPr txBox="1"/>
          <p:nvPr/>
        </p:nvSpPr>
        <p:spPr>
          <a:xfrm>
            <a:off x="457200" y="0"/>
            <a:ext cx="8077200" cy="378767"/>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smtClean="0">
                <a:solidFill>
                  <a:schemeClr val="accent6">
                    <a:lumMod val="75000"/>
                  </a:schemeClr>
                </a:solidFill>
                <a:effectLst/>
                <a:latin typeface="Times" pitchFamily="18" charset="0"/>
                <a:ea typeface="MS Mincho"/>
                <a:cs typeface="Times" pitchFamily="18" charset="0"/>
              </a:rPr>
              <a:t>In/Out State Residential Placement, Hospitalization,  </a:t>
            </a:r>
            <a:r>
              <a:rPr lang="en-US" sz="1400" b="1" dirty="0" smtClean="0">
                <a:solidFill>
                  <a:schemeClr val="accent6">
                    <a:lumMod val="75000"/>
                  </a:schemeClr>
                </a:solidFill>
                <a:latin typeface="Times" pitchFamily="18" charset="0"/>
                <a:ea typeface="MS Mincho"/>
                <a:cs typeface="Times" pitchFamily="18" charset="0"/>
              </a:rPr>
              <a:t>Step down residential placement, </a:t>
            </a:r>
            <a:endParaRPr lang="en-US" sz="1400" b="1" dirty="0">
              <a:solidFill>
                <a:schemeClr val="accent6">
                  <a:lumMod val="75000"/>
                </a:schemeClr>
              </a:solidFill>
              <a:effectLst/>
              <a:latin typeface="Times" pitchFamily="18" charset="0"/>
              <a:ea typeface="MS Mincho"/>
              <a:cs typeface="Times" pitchFamily="18" charset="0"/>
            </a:endParaRPr>
          </a:p>
          <a:p>
            <a:pPr marL="0" marR="0" algn="ctr">
              <a:spcBef>
                <a:spcPts val="0"/>
              </a:spcBef>
              <a:spcAft>
                <a:spcPts val="0"/>
              </a:spcAft>
            </a:pPr>
            <a:r>
              <a:rPr lang="en-US" sz="1200" dirty="0">
                <a:solidFill>
                  <a:srgbClr val="C00000"/>
                </a:solidFill>
                <a:effectLst/>
                <a:ea typeface="MS Mincho"/>
                <a:cs typeface="Times New Roman"/>
              </a:rPr>
              <a:t> </a:t>
            </a:r>
          </a:p>
        </p:txBody>
      </p:sp>
      <p:sp>
        <p:nvSpPr>
          <p:cNvPr id="8" name="Text Box 6"/>
          <p:cNvSpPr txBox="1"/>
          <p:nvPr/>
        </p:nvSpPr>
        <p:spPr>
          <a:xfrm>
            <a:off x="5344965" y="1502924"/>
            <a:ext cx="3655722" cy="1426724"/>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b="1" i="1" u="sng" dirty="0" smtClean="0">
                <a:effectLst/>
                <a:latin typeface="Times" pitchFamily="18" charset="0"/>
                <a:ea typeface="MS Mincho"/>
                <a:cs typeface="Times" pitchFamily="18" charset="0"/>
              </a:rPr>
              <a:t>PBIS Tier 3: Intensive Individualized Interventions 6 or more Office Discipline Referrals</a:t>
            </a:r>
          </a:p>
          <a:p>
            <a:pPr marL="0" marR="0">
              <a:spcBef>
                <a:spcPts val="0"/>
              </a:spcBef>
              <a:spcAft>
                <a:spcPts val="0"/>
              </a:spcAft>
            </a:pPr>
            <a:r>
              <a:rPr lang="en-US" sz="1200" dirty="0" smtClean="0">
                <a:effectLst/>
                <a:latin typeface="Times" pitchFamily="18" charset="0"/>
                <a:ea typeface="MS Mincho"/>
                <a:cs typeface="Times" pitchFamily="18" charset="0"/>
              </a:rPr>
              <a:t>General </a:t>
            </a:r>
            <a:r>
              <a:rPr lang="en-US" sz="1200" dirty="0">
                <a:effectLst/>
                <a:latin typeface="Times" pitchFamily="18" charset="0"/>
                <a:ea typeface="MS Mincho"/>
                <a:cs typeface="Times" pitchFamily="18" charset="0"/>
              </a:rPr>
              <a:t>Education with </a:t>
            </a:r>
            <a:r>
              <a:rPr lang="en-US" sz="1200" dirty="0" smtClean="0">
                <a:effectLst/>
                <a:latin typeface="Times" pitchFamily="18" charset="0"/>
                <a:ea typeface="MS Mincho"/>
                <a:cs typeface="Times" pitchFamily="18" charset="0"/>
              </a:rPr>
              <a:t>support, Functional </a:t>
            </a:r>
            <a:r>
              <a:rPr lang="en-US" sz="1200" dirty="0">
                <a:effectLst/>
                <a:latin typeface="Times" pitchFamily="18" charset="0"/>
                <a:ea typeface="MS Mincho"/>
                <a:cs typeface="Times" pitchFamily="18" charset="0"/>
              </a:rPr>
              <a:t>Behavior Assessment, Behavior </a:t>
            </a:r>
            <a:r>
              <a:rPr lang="en-US" sz="1200" dirty="0" smtClean="0">
                <a:effectLst/>
                <a:latin typeface="Times" pitchFamily="18" charset="0"/>
                <a:ea typeface="MS Mincho"/>
                <a:cs typeface="Times" pitchFamily="18" charset="0"/>
              </a:rPr>
              <a:t>support plan</a:t>
            </a:r>
            <a:r>
              <a:rPr lang="en-US" sz="1200" dirty="0">
                <a:effectLst/>
                <a:latin typeface="Times" pitchFamily="18" charset="0"/>
                <a:ea typeface="MS Mincho"/>
                <a:cs typeface="Times" pitchFamily="18" charset="0"/>
              </a:rPr>
              <a:t>, </a:t>
            </a:r>
            <a:r>
              <a:rPr lang="en-US" sz="1200" dirty="0">
                <a:latin typeface="Times" pitchFamily="18" charset="0"/>
                <a:ea typeface="MS Mincho"/>
                <a:cs typeface="Times" pitchFamily="18" charset="0"/>
              </a:rPr>
              <a:t>Special Education </a:t>
            </a:r>
            <a:r>
              <a:rPr lang="en-US" sz="1200" dirty="0" smtClean="0">
                <a:latin typeface="Times" pitchFamily="18" charset="0"/>
                <a:ea typeface="MS Mincho"/>
                <a:cs typeface="Times" pitchFamily="18" charset="0"/>
              </a:rPr>
              <a:t>Referral, 504 Referral/ </a:t>
            </a:r>
            <a:r>
              <a:rPr lang="en-US" sz="1200" dirty="0">
                <a:effectLst/>
                <a:latin typeface="Times" pitchFamily="18" charset="0"/>
                <a:ea typeface="MS Mincho"/>
                <a:cs typeface="Times" pitchFamily="18" charset="0"/>
              </a:rPr>
              <a:t>Plan, Crisis </a:t>
            </a:r>
            <a:r>
              <a:rPr lang="en-US" sz="1200" dirty="0" smtClean="0">
                <a:latin typeface="Times" pitchFamily="18" charset="0"/>
                <a:ea typeface="MS Mincho"/>
                <a:cs typeface="Times" pitchFamily="18" charset="0"/>
              </a:rPr>
              <a:t>i</a:t>
            </a:r>
            <a:r>
              <a:rPr lang="en-US" sz="1200" dirty="0" smtClean="0">
                <a:effectLst/>
                <a:latin typeface="Times" pitchFamily="18" charset="0"/>
                <a:ea typeface="MS Mincho"/>
                <a:cs typeface="Times" pitchFamily="18" charset="0"/>
              </a:rPr>
              <a:t>ntervention</a:t>
            </a:r>
            <a:r>
              <a:rPr lang="en-US" sz="1200" dirty="0">
                <a:effectLst/>
                <a:latin typeface="Times" pitchFamily="18" charset="0"/>
                <a:ea typeface="MS Mincho"/>
                <a:cs typeface="Times" pitchFamily="18" charset="0"/>
              </a:rPr>
              <a:t>, PBIS data-based decision-making &amp; planning. Suicide Intervention (ASIST)</a:t>
            </a:r>
          </a:p>
          <a:p>
            <a:pPr marL="0" marR="0">
              <a:spcBef>
                <a:spcPts val="0"/>
              </a:spcBef>
              <a:spcAft>
                <a:spcPts val="0"/>
              </a:spcAft>
            </a:pPr>
            <a:r>
              <a:rPr lang="en-US" sz="1200" dirty="0">
                <a:effectLst/>
                <a:ea typeface="MS Mincho"/>
                <a:cs typeface="Times New Roman"/>
              </a:rPr>
              <a:t> </a:t>
            </a:r>
          </a:p>
          <a:p>
            <a:pPr marL="0" marR="0">
              <a:spcBef>
                <a:spcPts val="0"/>
              </a:spcBef>
              <a:spcAft>
                <a:spcPts val="0"/>
              </a:spcAft>
            </a:pPr>
            <a:r>
              <a:rPr lang="en-US" sz="1200" dirty="0">
                <a:effectLst/>
                <a:ea typeface="MS Mincho"/>
                <a:cs typeface="Times New Roman"/>
              </a:rPr>
              <a:t> </a:t>
            </a:r>
          </a:p>
        </p:txBody>
      </p:sp>
      <p:sp>
        <p:nvSpPr>
          <p:cNvPr id="9" name="Text Box 7"/>
          <p:cNvSpPr txBox="1"/>
          <p:nvPr/>
        </p:nvSpPr>
        <p:spPr>
          <a:xfrm>
            <a:off x="5483868" y="874367"/>
            <a:ext cx="3415535" cy="502846"/>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smtClean="0">
                <a:solidFill>
                  <a:srgbClr val="0000FF"/>
                </a:solidFill>
                <a:latin typeface="Times" pitchFamily="18" charset="0"/>
                <a:ea typeface="MS Mincho"/>
                <a:cs typeface="Times" pitchFamily="18" charset="0"/>
              </a:rPr>
              <a:t>Educational </a:t>
            </a:r>
            <a:r>
              <a:rPr lang="en-US" sz="1600" b="1" dirty="0">
                <a:solidFill>
                  <a:srgbClr val="0000FF"/>
                </a:solidFill>
                <a:latin typeface="Times" pitchFamily="18" charset="0"/>
                <a:ea typeface="MS Mincho"/>
                <a:cs typeface="Times" pitchFamily="18" charset="0"/>
              </a:rPr>
              <a:t>Service Delivery by Tiers of Support</a:t>
            </a:r>
          </a:p>
        </p:txBody>
      </p:sp>
      <p:sp>
        <p:nvSpPr>
          <p:cNvPr id="11" name="Text Box 13"/>
          <p:cNvSpPr txBox="1"/>
          <p:nvPr/>
        </p:nvSpPr>
        <p:spPr>
          <a:xfrm>
            <a:off x="223043" y="1710448"/>
            <a:ext cx="3301684" cy="121920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b="1" i="1" u="sng" dirty="0" smtClean="0">
                <a:effectLst/>
                <a:latin typeface="Times" pitchFamily="18" charset="0"/>
                <a:ea typeface="MS Mincho"/>
                <a:cs typeface="Times" pitchFamily="18" charset="0"/>
              </a:rPr>
              <a:t>Tier 3: Intensive therapeutic support</a:t>
            </a:r>
            <a:endParaRPr lang="en-US" sz="1200" b="1" u="sng" dirty="0" smtClean="0">
              <a:effectLst/>
              <a:latin typeface="Times" pitchFamily="18" charset="0"/>
              <a:ea typeface="MS Mincho"/>
              <a:cs typeface="Times" pitchFamily="18" charset="0"/>
            </a:endParaRPr>
          </a:p>
          <a:p>
            <a:pPr marL="0" marR="0">
              <a:spcBef>
                <a:spcPts val="0"/>
              </a:spcBef>
              <a:spcAft>
                <a:spcPts val="0"/>
              </a:spcAft>
            </a:pPr>
            <a:r>
              <a:rPr lang="en-US" sz="1200" dirty="0" smtClean="0">
                <a:effectLst/>
                <a:latin typeface="Times" pitchFamily="18" charset="0"/>
                <a:ea typeface="MS Mincho"/>
                <a:cs typeface="Times" pitchFamily="18" charset="0"/>
              </a:rPr>
              <a:t>Family </a:t>
            </a:r>
            <a:r>
              <a:rPr lang="en-US" sz="1200" dirty="0">
                <a:effectLst/>
                <a:latin typeface="Times" pitchFamily="18" charset="0"/>
                <a:ea typeface="MS Mincho"/>
                <a:cs typeface="Times" pitchFamily="18" charset="0"/>
              </a:rPr>
              <a:t>&amp; small group support, Full time wrap around support, </a:t>
            </a:r>
            <a:r>
              <a:rPr lang="en-US" sz="1200" dirty="0" smtClean="0">
                <a:effectLst/>
                <a:latin typeface="Times" pitchFamily="18" charset="0"/>
                <a:ea typeface="MS Mincho"/>
                <a:cs typeface="Times" pitchFamily="18" charset="0"/>
              </a:rPr>
              <a:t>School based services, </a:t>
            </a:r>
            <a:r>
              <a:rPr lang="en-US" sz="1200" dirty="0">
                <a:effectLst/>
                <a:latin typeface="Times" pitchFamily="18" charset="0"/>
                <a:ea typeface="MS Mincho"/>
                <a:cs typeface="Times" pitchFamily="18" charset="0"/>
              </a:rPr>
              <a:t>Case </a:t>
            </a:r>
            <a:r>
              <a:rPr lang="en-US" sz="1200" dirty="0" smtClean="0">
                <a:effectLst/>
                <a:latin typeface="Times" pitchFamily="18" charset="0"/>
                <a:ea typeface="MS Mincho"/>
                <a:cs typeface="Times" pitchFamily="18" charset="0"/>
              </a:rPr>
              <a:t>management</a:t>
            </a:r>
            <a:r>
              <a:rPr lang="en-US" sz="1200" dirty="0">
                <a:effectLst/>
                <a:latin typeface="Times" pitchFamily="18" charset="0"/>
                <a:ea typeface="MS Mincho"/>
                <a:cs typeface="Times" pitchFamily="18" charset="0"/>
              </a:rPr>
              <a:t>, </a:t>
            </a:r>
            <a:r>
              <a:rPr lang="en-US" sz="1200" dirty="0">
                <a:latin typeface="Times" pitchFamily="18" charset="0"/>
                <a:ea typeface="MS Mincho"/>
                <a:cs typeface="Times" pitchFamily="18" charset="0"/>
              </a:rPr>
              <a:t>Treatment </a:t>
            </a:r>
            <a:r>
              <a:rPr lang="en-US" sz="1200" dirty="0" smtClean="0">
                <a:latin typeface="Times" pitchFamily="18" charset="0"/>
                <a:ea typeface="MS Mincho"/>
                <a:cs typeface="Times" pitchFamily="18" charset="0"/>
              </a:rPr>
              <a:t>plan development </a:t>
            </a:r>
            <a:r>
              <a:rPr lang="en-US" sz="1200" dirty="0">
                <a:latin typeface="Times" pitchFamily="18" charset="0"/>
                <a:ea typeface="MS Mincho"/>
                <a:cs typeface="Times" pitchFamily="18" charset="0"/>
              </a:rPr>
              <a:t>&amp; </a:t>
            </a:r>
            <a:r>
              <a:rPr lang="en-US" sz="1200" dirty="0" smtClean="0">
                <a:latin typeface="Times" pitchFamily="18" charset="0"/>
                <a:ea typeface="MS Mincho"/>
                <a:cs typeface="Times" pitchFamily="18" charset="0"/>
              </a:rPr>
              <a:t>review, Crisis intervention,  Therapeutic foster care,</a:t>
            </a:r>
            <a:endParaRPr lang="en-US" sz="1200" dirty="0">
              <a:effectLst/>
              <a:latin typeface="Times" pitchFamily="18" charset="0"/>
              <a:ea typeface="MS Mincho"/>
              <a:cs typeface="Times" pitchFamily="18" charset="0"/>
            </a:endParaRPr>
          </a:p>
        </p:txBody>
      </p:sp>
      <p:sp>
        <p:nvSpPr>
          <p:cNvPr id="12" name="Text Box 14"/>
          <p:cNvSpPr txBox="1"/>
          <p:nvPr/>
        </p:nvSpPr>
        <p:spPr>
          <a:xfrm>
            <a:off x="5291967" y="3277391"/>
            <a:ext cx="3693935" cy="1508537"/>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b="1" i="1" u="sng" dirty="0" smtClean="0">
                <a:effectLst/>
                <a:latin typeface="Times" pitchFamily="18" charset="0"/>
                <a:ea typeface="MS Mincho"/>
                <a:cs typeface="Times" pitchFamily="18" charset="0"/>
              </a:rPr>
              <a:t>PBIS Tier 2: 2-5 Office Discipline Referrals (Targeted small group interventions</a:t>
            </a:r>
            <a:r>
              <a:rPr lang="en-US" sz="1200" b="1" i="1" dirty="0" smtClean="0">
                <a:effectLst/>
                <a:latin typeface="Times" pitchFamily="18" charset="0"/>
                <a:ea typeface="MS Mincho"/>
                <a:cs typeface="Times" pitchFamily="18" charset="0"/>
              </a:rPr>
              <a:t>)</a:t>
            </a:r>
            <a:endParaRPr lang="en-US" sz="1200" b="1" dirty="0" smtClean="0">
              <a:effectLst/>
              <a:latin typeface="Times" pitchFamily="18" charset="0"/>
              <a:ea typeface="MS Mincho"/>
              <a:cs typeface="Times" pitchFamily="18" charset="0"/>
            </a:endParaRPr>
          </a:p>
          <a:p>
            <a:r>
              <a:rPr lang="en-US" sz="1200" dirty="0" smtClean="0">
                <a:effectLst/>
                <a:latin typeface="Times" pitchFamily="18" charset="0"/>
                <a:ea typeface="MS Mincho"/>
                <a:cs typeface="Times" pitchFamily="18" charset="0"/>
              </a:rPr>
              <a:t>Intervention Action Planning, Check </a:t>
            </a:r>
            <a:r>
              <a:rPr lang="en-US" sz="1200" dirty="0">
                <a:effectLst/>
                <a:latin typeface="Times" pitchFamily="18" charset="0"/>
                <a:ea typeface="MS Mincho"/>
                <a:cs typeface="Times" pitchFamily="18" charset="0"/>
              </a:rPr>
              <a:t>In-Check Out, School counselor targeted small groups, School counselor check-in support, Suicide intervention (AK Gatekeeper, ASIST), Mentor programs, Peer support programs, Crisis Prevention Intervention, Bully-prevention targeted interventions</a:t>
            </a:r>
            <a:r>
              <a:rPr lang="en-US" sz="1200" dirty="0" smtClean="0">
                <a:effectLst/>
                <a:latin typeface="Times" pitchFamily="18" charset="0"/>
                <a:ea typeface="MS Mincho"/>
                <a:cs typeface="Times" pitchFamily="18" charset="0"/>
              </a:rPr>
              <a:t>.</a:t>
            </a:r>
            <a:endParaRPr lang="en-US" sz="1200" dirty="0">
              <a:effectLst/>
              <a:latin typeface="Times" pitchFamily="18" charset="0"/>
              <a:ea typeface="MS Mincho"/>
              <a:cs typeface="Times" pitchFamily="18" charset="0"/>
            </a:endParaRPr>
          </a:p>
        </p:txBody>
      </p:sp>
      <p:sp>
        <p:nvSpPr>
          <p:cNvPr id="13" name="Text Box 16"/>
          <p:cNvSpPr txBox="1"/>
          <p:nvPr/>
        </p:nvSpPr>
        <p:spPr>
          <a:xfrm>
            <a:off x="5483868" y="5105400"/>
            <a:ext cx="3550320" cy="160111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b="1" i="1" u="sng" dirty="0" smtClean="0">
                <a:effectLst/>
                <a:latin typeface="Times" pitchFamily="18" charset="0"/>
                <a:ea typeface="MS Mincho"/>
                <a:cs typeface="Times" pitchFamily="18" charset="0"/>
              </a:rPr>
              <a:t>PBIS Tier 1: 0-1 Office Discipline Referrals (School-wide Universal Supports)</a:t>
            </a:r>
          </a:p>
          <a:p>
            <a:pPr marL="0" marR="0">
              <a:spcBef>
                <a:spcPts val="0"/>
              </a:spcBef>
              <a:spcAft>
                <a:spcPts val="0"/>
              </a:spcAft>
            </a:pPr>
            <a:r>
              <a:rPr lang="en-US" sz="1200" dirty="0" smtClean="0">
                <a:effectLst/>
                <a:latin typeface="Times" pitchFamily="18" charset="0"/>
                <a:ea typeface="MS Mincho"/>
                <a:cs typeface="Times" pitchFamily="18" charset="0"/>
              </a:rPr>
              <a:t>School-wide </a:t>
            </a:r>
            <a:r>
              <a:rPr lang="en-US" sz="1200" dirty="0">
                <a:effectLst/>
                <a:latin typeface="Times" pitchFamily="18" charset="0"/>
                <a:ea typeface="MS Mincho"/>
                <a:cs typeface="Times" pitchFamily="18" charset="0"/>
              </a:rPr>
              <a:t>matrix development &amp; lesson plans, school violation &amp; positive reinforcement systems (school -wide &amp; classroom), Data based decision-making, Guidance counseling curriculum. Safe TALK/ Kognito/ SOS suicide prevention training/screening, Bully prevention training</a:t>
            </a:r>
            <a:r>
              <a:rPr lang="en-US" sz="1200" dirty="0" smtClean="0">
                <a:effectLst/>
                <a:latin typeface="Times" pitchFamily="18" charset="0"/>
                <a:ea typeface="MS Mincho"/>
                <a:cs typeface="Times" pitchFamily="18" charset="0"/>
              </a:rPr>
              <a:t>.</a:t>
            </a:r>
            <a:endParaRPr lang="en-US" sz="1200" dirty="0">
              <a:effectLst/>
              <a:latin typeface="Times" pitchFamily="18" charset="0"/>
              <a:ea typeface="MS Mincho"/>
              <a:cs typeface="Times" pitchFamily="18" charset="0"/>
            </a:endParaRPr>
          </a:p>
        </p:txBody>
      </p:sp>
      <p:sp>
        <p:nvSpPr>
          <p:cNvPr id="14" name="Text Box 17"/>
          <p:cNvSpPr txBox="1"/>
          <p:nvPr/>
        </p:nvSpPr>
        <p:spPr>
          <a:xfrm>
            <a:off x="166117" y="874367"/>
            <a:ext cx="3415535" cy="628557"/>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gn="ctr">
              <a:spcBef>
                <a:spcPts val="0"/>
              </a:spcBef>
              <a:spcAft>
                <a:spcPts val="0"/>
              </a:spcAft>
            </a:pPr>
            <a:r>
              <a:rPr lang="en-US" sz="1600" b="1" dirty="0">
                <a:solidFill>
                  <a:srgbClr val="0000FF"/>
                </a:solidFill>
                <a:latin typeface="Times" pitchFamily="18" charset="0"/>
                <a:ea typeface="MS Mincho"/>
                <a:cs typeface="Times" pitchFamily="18" charset="0"/>
              </a:rPr>
              <a:t>Behavioral Health Service Delivery by Tiers of Support</a:t>
            </a:r>
          </a:p>
        </p:txBody>
      </p:sp>
      <p:sp>
        <p:nvSpPr>
          <p:cNvPr id="15" name="Text Box 18"/>
          <p:cNvSpPr txBox="1"/>
          <p:nvPr/>
        </p:nvSpPr>
        <p:spPr>
          <a:xfrm>
            <a:off x="225143" y="3352948"/>
            <a:ext cx="2846279" cy="1357424"/>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b="1" i="1" u="sng" dirty="0" smtClean="0">
                <a:effectLst/>
                <a:latin typeface="Times" pitchFamily="18" charset="0"/>
                <a:ea typeface="MS Mincho"/>
                <a:cs typeface="Times" pitchFamily="18" charset="0"/>
              </a:rPr>
              <a:t>Tier 2: Out Patient Services</a:t>
            </a:r>
            <a:endParaRPr lang="en-US" sz="1200" b="1" u="sng" dirty="0" smtClean="0">
              <a:effectLst/>
              <a:latin typeface="Times" pitchFamily="18" charset="0"/>
              <a:ea typeface="MS Mincho"/>
              <a:cs typeface="Times" pitchFamily="18" charset="0"/>
            </a:endParaRPr>
          </a:p>
          <a:p>
            <a:pPr marL="0" marR="0">
              <a:spcBef>
                <a:spcPts val="0"/>
              </a:spcBef>
              <a:spcAft>
                <a:spcPts val="0"/>
              </a:spcAft>
            </a:pPr>
            <a:r>
              <a:rPr lang="en-US" sz="1200" dirty="0" smtClean="0">
                <a:effectLst/>
                <a:latin typeface="Times" pitchFamily="18" charset="0"/>
                <a:ea typeface="MS Mincho"/>
                <a:cs typeface="Times" pitchFamily="18" charset="0"/>
              </a:rPr>
              <a:t>Therapeutic </a:t>
            </a:r>
            <a:r>
              <a:rPr lang="en-US" sz="1200" dirty="0">
                <a:effectLst/>
                <a:latin typeface="Times" pitchFamily="18" charset="0"/>
                <a:ea typeface="MS Mincho"/>
                <a:cs typeface="Times" pitchFamily="18" charset="0"/>
              </a:rPr>
              <a:t>targeted small groups in and out of school, Family support, wrap around </a:t>
            </a:r>
            <a:r>
              <a:rPr lang="en-US" sz="1200" dirty="0" smtClean="0">
                <a:effectLst/>
                <a:latin typeface="Times" pitchFamily="18" charset="0"/>
                <a:ea typeface="MS Mincho"/>
                <a:cs typeface="Times" pitchFamily="18" charset="0"/>
              </a:rPr>
              <a:t>services, Intake process, Case management, </a:t>
            </a:r>
            <a:r>
              <a:rPr lang="en-US" sz="1200" dirty="0">
                <a:latin typeface="Times" pitchFamily="18" charset="0"/>
                <a:ea typeface="MS Mincho"/>
                <a:cs typeface="Times" pitchFamily="18" charset="0"/>
              </a:rPr>
              <a:t>Client </a:t>
            </a:r>
            <a:r>
              <a:rPr lang="en-US" sz="1200" dirty="0" smtClean="0">
                <a:latin typeface="Times" pitchFamily="18" charset="0"/>
                <a:ea typeface="MS Mincho"/>
                <a:cs typeface="Times" pitchFamily="18" charset="0"/>
              </a:rPr>
              <a:t>status review, </a:t>
            </a:r>
            <a:r>
              <a:rPr lang="en-US" sz="1200" dirty="0" smtClean="0">
                <a:effectLst/>
                <a:latin typeface="Times" pitchFamily="18" charset="0"/>
                <a:ea typeface="MS Mincho"/>
                <a:cs typeface="Times" pitchFamily="18" charset="0"/>
              </a:rPr>
              <a:t>Treatment planning development &amp; review, Crisis intervention</a:t>
            </a:r>
            <a:endParaRPr lang="en-US" sz="1200" dirty="0">
              <a:effectLst/>
              <a:latin typeface="Times" pitchFamily="18" charset="0"/>
              <a:ea typeface="MS Mincho"/>
              <a:cs typeface="Times" pitchFamily="18" charset="0"/>
            </a:endParaRPr>
          </a:p>
        </p:txBody>
      </p:sp>
      <p:sp>
        <p:nvSpPr>
          <p:cNvPr id="16" name="Text Box 19"/>
          <p:cNvSpPr txBox="1"/>
          <p:nvPr/>
        </p:nvSpPr>
        <p:spPr>
          <a:xfrm>
            <a:off x="209400" y="5149300"/>
            <a:ext cx="2960130" cy="146304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b="1" i="1" u="sng" dirty="0" smtClean="0">
                <a:effectLst/>
                <a:latin typeface="Times" pitchFamily="18" charset="0"/>
                <a:ea typeface="MS Mincho"/>
                <a:cs typeface="Times" pitchFamily="18" charset="0"/>
              </a:rPr>
              <a:t>Tier 1:Universal Awareness/ screening activities</a:t>
            </a:r>
          </a:p>
          <a:p>
            <a:pPr marL="0" marR="0">
              <a:spcBef>
                <a:spcPts val="0"/>
              </a:spcBef>
              <a:spcAft>
                <a:spcPts val="0"/>
              </a:spcAft>
            </a:pPr>
            <a:r>
              <a:rPr lang="en-US" sz="1200" dirty="0" smtClean="0">
                <a:effectLst/>
                <a:latin typeface="Times" pitchFamily="18" charset="0"/>
                <a:ea typeface="MS Mincho"/>
                <a:cs typeface="Times" pitchFamily="18" charset="0"/>
              </a:rPr>
              <a:t>Stand </a:t>
            </a:r>
            <a:r>
              <a:rPr lang="en-US" sz="1200" dirty="0">
                <a:effectLst/>
                <a:latin typeface="Times" pitchFamily="18" charset="0"/>
                <a:ea typeface="MS Mincho"/>
                <a:cs typeface="Times" pitchFamily="18" charset="0"/>
              </a:rPr>
              <a:t>by for crisis intervention/ assessment, community awareness activities, educational topical support (drugs, alcohol, tobacco, suicide prevention), etc. Relationship building.</a:t>
            </a:r>
          </a:p>
          <a:p>
            <a:pPr marL="0" marR="0">
              <a:spcBef>
                <a:spcPts val="0"/>
              </a:spcBef>
              <a:spcAft>
                <a:spcPts val="0"/>
              </a:spcAft>
            </a:pPr>
            <a:r>
              <a:rPr lang="en-US" sz="1200" dirty="0">
                <a:effectLst/>
                <a:ea typeface="MS Mincho"/>
                <a:cs typeface="Times New Roman"/>
              </a:rPr>
              <a:t> </a:t>
            </a:r>
          </a:p>
        </p:txBody>
      </p:sp>
      <p:sp>
        <p:nvSpPr>
          <p:cNvPr id="23" name="Isosceles Triangle 3"/>
          <p:cNvSpPr>
            <a:spLocks noChangeArrowheads="1"/>
          </p:cNvSpPr>
          <p:nvPr/>
        </p:nvSpPr>
        <p:spPr bwMode="auto">
          <a:xfrm>
            <a:off x="3581652" y="1502924"/>
            <a:ext cx="1534195" cy="5203586"/>
          </a:xfrm>
          <a:prstGeom prst="triangle">
            <a:avLst>
              <a:gd name="adj" fmla="val 49561"/>
            </a:avLst>
          </a:prstGeom>
          <a:gradFill rotWithShape="1">
            <a:gsLst>
              <a:gs pos="0">
                <a:srgbClr val="4E6128"/>
              </a:gs>
              <a:gs pos="3000">
                <a:srgbClr val="FF0000"/>
              </a:gs>
              <a:gs pos="14000">
                <a:srgbClr val="FFFF00"/>
              </a:gs>
              <a:gs pos="46001">
                <a:srgbClr val="3C8026"/>
              </a:gs>
              <a:gs pos="100000">
                <a:srgbClr val="3C8026"/>
              </a:gs>
            </a:gsLst>
            <a:lin ang="5400000"/>
          </a:gradFill>
          <a:ln w="9525">
            <a:solidFill>
              <a:srgbClr val="4579B8"/>
            </a:solidFill>
            <a:miter lim="800000"/>
            <a:headEnd/>
            <a:tailEnd/>
          </a:ln>
          <a:effectLst>
            <a:outerShdw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5" name="Left-Right Arrow 4"/>
          <p:cNvSpPr/>
          <p:nvPr/>
        </p:nvSpPr>
        <p:spPr>
          <a:xfrm>
            <a:off x="3352800" y="946329"/>
            <a:ext cx="2362200" cy="484632"/>
          </a:xfrm>
          <a:prstGeom prst="lef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Home/</a:t>
            </a:r>
            <a:r>
              <a:rPr lang="en-US" dirty="0" smtClean="0">
                <a:solidFill>
                  <a:schemeClr val="tx1"/>
                </a:solidFill>
              </a:rPr>
              <a:t>School  based</a:t>
            </a:r>
            <a:endParaRPr lang="en-US" dirty="0">
              <a:solidFill>
                <a:schemeClr val="tx1"/>
              </a:solidFill>
            </a:endParaRPr>
          </a:p>
        </p:txBody>
      </p:sp>
      <p:sp>
        <p:nvSpPr>
          <p:cNvPr id="17" name="Up-Down Arrow 16"/>
          <p:cNvSpPr/>
          <p:nvPr/>
        </p:nvSpPr>
        <p:spPr>
          <a:xfrm>
            <a:off x="4106433" y="338253"/>
            <a:ext cx="484632" cy="608076"/>
          </a:xfrm>
          <a:prstGeom prst="upDownArrow">
            <a:avLst>
              <a:gd name="adj1" fmla="val 33793"/>
              <a:gd name="adj2"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305800" y="6706510"/>
            <a:ext cx="728388" cy="215444"/>
          </a:xfrm>
          <a:prstGeom prst="rect">
            <a:avLst/>
          </a:prstGeom>
          <a:noFill/>
        </p:spPr>
        <p:txBody>
          <a:bodyPr wrap="square" rtlCol="0">
            <a:spAutoFit/>
          </a:bodyPr>
          <a:lstStyle/>
          <a:p>
            <a:r>
              <a:rPr lang="en-US" sz="800" dirty="0" smtClean="0"/>
              <a:t>5-13-13</a:t>
            </a:r>
            <a:endParaRPr lang="en-US" sz="800" dirty="0"/>
          </a:p>
        </p:txBody>
      </p:sp>
    </p:spTree>
    <p:extLst>
      <p:ext uri="{BB962C8B-B14F-4D97-AF65-F5344CB8AC3E}">
        <p14:creationId xmlns:p14="http://schemas.microsoft.com/office/powerpoint/2010/main" val="1217754282"/>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648200"/>
            <a:ext cx="7772400" cy="1362075"/>
          </a:xfrm>
        </p:spPr>
        <p:txBody>
          <a:bodyPr>
            <a:normAutofit fontScale="90000"/>
          </a:bodyPr>
          <a:lstStyle/>
          <a:p>
            <a:r>
              <a:rPr lang="en-US" dirty="0" smtClean="0">
                <a:latin typeface="Comic Sans MS Bold" pitchFamily="66" charset="0"/>
              </a:rPr>
              <a:t>Roles of:</a:t>
            </a:r>
            <a:br>
              <a:rPr lang="en-US" dirty="0" smtClean="0">
                <a:latin typeface="Comic Sans MS Bold" pitchFamily="66" charset="0"/>
              </a:rPr>
            </a:br>
            <a:r>
              <a:rPr lang="en-US" dirty="0" smtClean="0">
                <a:latin typeface="Comic Sans MS Bold" pitchFamily="66" charset="0"/>
              </a:rPr>
              <a:t>District Administration, Behavioral Health Agency, and school-based teams</a:t>
            </a:r>
            <a:endParaRPr lang="en-US" dirty="0">
              <a:latin typeface="Comic Sans MS Bold" pitchFamily="66" charset="0"/>
            </a:endParaRPr>
          </a:p>
        </p:txBody>
      </p:sp>
      <p:sp>
        <p:nvSpPr>
          <p:cNvPr id="3" name="Cloud Callout 2"/>
          <p:cNvSpPr/>
          <p:nvPr/>
        </p:nvSpPr>
        <p:spPr bwMode="auto">
          <a:xfrm>
            <a:off x="4648200" y="22746"/>
            <a:ext cx="3733800" cy="2743200"/>
          </a:xfrm>
          <a:prstGeom prst="cloudCallout">
            <a:avLst>
              <a:gd name="adj1" fmla="val -58116"/>
              <a:gd name="adj2" fmla="val 87376"/>
            </a:avLst>
          </a:prstGeom>
          <a:solidFill>
            <a:schemeClr val="accent1">
              <a:lumMod val="40000"/>
              <a:lumOff val="60000"/>
            </a:scheme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0" dirty="0" smtClean="0">
                <a:latin typeface="Arial" pitchFamily="34" charset="0"/>
              </a:rPr>
              <a:t>?</a:t>
            </a:r>
            <a:endParaRPr kumimoji="0" lang="en-US" sz="8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854981294"/>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6430" y="417286"/>
            <a:ext cx="7239000" cy="6204857"/>
          </a:xfrm>
          <a:prstGeom prst="rect">
            <a:avLst/>
          </a:prstGeom>
        </p:spPr>
      </p:pic>
    </p:spTree>
    <p:extLst>
      <p:ext uri="{BB962C8B-B14F-4D97-AF65-F5344CB8AC3E}">
        <p14:creationId xmlns:p14="http://schemas.microsoft.com/office/powerpoint/2010/main" val="2101830834"/>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1371600"/>
          </a:xfrm>
        </p:spPr>
        <p:txBody>
          <a:bodyPr>
            <a:normAutofit/>
          </a:bodyPr>
          <a:lstStyle/>
          <a:p>
            <a:r>
              <a:rPr lang="en-US" b="1" dirty="0" smtClean="0">
                <a:latin typeface="Comic Sans MS" pitchFamily="66" charset="0"/>
              </a:rPr>
              <a:t>Define Administration</a:t>
            </a:r>
            <a:r>
              <a:rPr lang="ja-JP" altLang="en-US" b="1" dirty="0" smtClean="0">
                <a:latin typeface="Comic Sans MS" pitchFamily="66" charset="0"/>
              </a:rPr>
              <a:t>’</a:t>
            </a:r>
            <a:r>
              <a:rPr lang="en-US" b="1" dirty="0" smtClean="0">
                <a:latin typeface="Comic Sans MS" pitchFamily="66" charset="0"/>
              </a:rPr>
              <a:t>s Roles</a:t>
            </a:r>
            <a:br>
              <a:rPr lang="en-US" b="1" dirty="0" smtClean="0">
                <a:latin typeface="Comic Sans MS" pitchFamily="66" charset="0"/>
              </a:rPr>
            </a:br>
            <a:r>
              <a:rPr lang="en-US" b="1" dirty="0" smtClean="0">
                <a:latin typeface="Comic Sans MS" pitchFamily="66" charset="0"/>
              </a:rPr>
              <a:t>and Responsibilities</a:t>
            </a:r>
            <a:endParaRPr lang="en-US" dirty="0">
              <a:latin typeface="Comic Sans MS" pitchFamily="66" charset="0"/>
            </a:endParaRPr>
          </a:p>
        </p:txBody>
      </p:sp>
      <p:sp>
        <p:nvSpPr>
          <p:cNvPr id="6" name="TextBox 5"/>
          <p:cNvSpPr txBox="1"/>
          <p:nvPr/>
        </p:nvSpPr>
        <p:spPr>
          <a:xfrm>
            <a:off x="609600" y="1905000"/>
            <a:ext cx="3429000" cy="1477328"/>
          </a:xfrm>
          <a:prstGeom prst="rect">
            <a:avLst/>
          </a:prstGeom>
          <a:noFill/>
        </p:spPr>
        <p:txBody>
          <a:bodyPr wrap="square" rtlCol="0">
            <a:spAutoFit/>
          </a:bodyPr>
          <a:lstStyle/>
          <a:p>
            <a:r>
              <a:rPr lang="en-US" dirty="0" smtClean="0">
                <a:latin typeface="Comic Sans MS" pitchFamily="66" charset="0"/>
              </a:rPr>
              <a:t>Administrator should play an active role in the school-wide and agency PBIS implementation process</a:t>
            </a:r>
          </a:p>
          <a:p>
            <a:endParaRPr lang="en-US" dirty="0"/>
          </a:p>
        </p:txBody>
      </p:sp>
      <p:sp>
        <p:nvSpPr>
          <p:cNvPr id="7" name="TextBox 6"/>
          <p:cNvSpPr txBox="1"/>
          <p:nvPr/>
        </p:nvSpPr>
        <p:spPr>
          <a:xfrm>
            <a:off x="5486400" y="3733800"/>
            <a:ext cx="3429000" cy="1200329"/>
          </a:xfrm>
          <a:prstGeom prst="rect">
            <a:avLst/>
          </a:prstGeom>
          <a:noFill/>
        </p:spPr>
        <p:txBody>
          <a:bodyPr wrap="square" rtlCol="0">
            <a:spAutoFit/>
          </a:bodyPr>
          <a:lstStyle/>
          <a:p>
            <a:r>
              <a:rPr lang="en-US" dirty="0" smtClean="0">
                <a:latin typeface="Comic Sans MS" pitchFamily="66" charset="0"/>
              </a:rPr>
              <a:t>Administrators should actively communicate their commitment to the process</a:t>
            </a:r>
          </a:p>
          <a:p>
            <a:endParaRPr lang="en-US" dirty="0"/>
          </a:p>
        </p:txBody>
      </p:sp>
      <p:sp>
        <p:nvSpPr>
          <p:cNvPr id="8" name="TextBox 7"/>
          <p:cNvSpPr txBox="1"/>
          <p:nvPr/>
        </p:nvSpPr>
        <p:spPr>
          <a:xfrm>
            <a:off x="5791200" y="1676400"/>
            <a:ext cx="2743200" cy="1477328"/>
          </a:xfrm>
          <a:prstGeom prst="rect">
            <a:avLst/>
          </a:prstGeom>
          <a:noFill/>
        </p:spPr>
        <p:txBody>
          <a:bodyPr wrap="square" rtlCol="0">
            <a:spAutoFit/>
          </a:bodyPr>
          <a:lstStyle/>
          <a:p>
            <a:r>
              <a:rPr lang="en-US" dirty="0" smtClean="0">
                <a:latin typeface="Comic Sans MS" pitchFamily="66" charset="0"/>
              </a:rPr>
              <a:t>Administrator should be familiar with school</a:t>
            </a:r>
            <a:r>
              <a:rPr lang="ja-JP" altLang="en-US" smtClean="0">
                <a:latin typeface="Comic Sans MS" pitchFamily="66" charset="0"/>
              </a:rPr>
              <a:t>’</a:t>
            </a:r>
            <a:r>
              <a:rPr lang="en-US" dirty="0" smtClean="0">
                <a:latin typeface="Comic Sans MS" pitchFamily="66" charset="0"/>
              </a:rPr>
              <a:t>s current data and reporting system</a:t>
            </a:r>
          </a:p>
          <a:p>
            <a:endParaRPr lang="en-US" dirty="0"/>
          </a:p>
        </p:txBody>
      </p:sp>
      <p:sp>
        <p:nvSpPr>
          <p:cNvPr id="9" name="TextBox 8"/>
          <p:cNvSpPr txBox="1"/>
          <p:nvPr/>
        </p:nvSpPr>
        <p:spPr>
          <a:xfrm>
            <a:off x="1676400" y="5638800"/>
            <a:ext cx="6248400" cy="1200329"/>
          </a:xfrm>
          <a:prstGeom prst="rect">
            <a:avLst/>
          </a:prstGeom>
          <a:noFill/>
        </p:spPr>
        <p:txBody>
          <a:bodyPr wrap="square" rtlCol="0">
            <a:spAutoFit/>
          </a:bodyPr>
          <a:lstStyle/>
          <a:p>
            <a:r>
              <a:rPr lang="en-US" b="1" dirty="0" smtClean="0">
                <a:latin typeface="Comic Sans MS" pitchFamily="66" charset="0"/>
              </a:rPr>
              <a:t>If a school principal or behavior health agency director is not committed to the PBIS process, it is unwise to move forward with a collaborative process!</a:t>
            </a:r>
          </a:p>
          <a:p>
            <a:endParaRPr lang="en-US" b="1" dirty="0"/>
          </a:p>
        </p:txBody>
      </p:sp>
      <p:sp>
        <p:nvSpPr>
          <p:cNvPr id="10" name="TextBox 9"/>
          <p:cNvSpPr txBox="1"/>
          <p:nvPr/>
        </p:nvSpPr>
        <p:spPr>
          <a:xfrm>
            <a:off x="914400" y="3581400"/>
            <a:ext cx="2438400" cy="1477328"/>
          </a:xfrm>
          <a:prstGeom prst="rect">
            <a:avLst/>
          </a:prstGeom>
          <a:noFill/>
        </p:spPr>
        <p:txBody>
          <a:bodyPr wrap="square" rtlCol="0">
            <a:spAutoFit/>
          </a:bodyPr>
          <a:lstStyle/>
          <a:p>
            <a:r>
              <a:rPr lang="en-US" dirty="0" smtClean="0">
                <a:latin typeface="Comic Sans MS" pitchFamily="66" charset="0"/>
              </a:rPr>
              <a:t>ALL administrators are encouraged to participate in the process</a:t>
            </a:r>
          </a:p>
          <a:p>
            <a:endParaRPr lang="en-US" dirty="0"/>
          </a:p>
        </p:txBody>
      </p:sp>
      <p:sp>
        <p:nvSpPr>
          <p:cNvPr id="11" name="TextBox 10"/>
          <p:cNvSpPr txBox="1"/>
          <p:nvPr/>
        </p:nvSpPr>
        <p:spPr>
          <a:xfrm>
            <a:off x="3810000" y="2743200"/>
            <a:ext cx="1447800" cy="1477328"/>
          </a:xfrm>
          <a:prstGeom prst="rect">
            <a:avLst/>
          </a:prstGeom>
          <a:noFill/>
        </p:spPr>
        <p:txBody>
          <a:bodyPr wrap="square" rtlCol="0">
            <a:spAutoFit/>
          </a:bodyPr>
          <a:lstStyle/>
          <a:p>
            <a:r>
              <a:rPr lang="en-US" b="1" smtClean="0">
                <a:latin typeface="Comic Sans MS" pitchFamily="66" charset="0"/>
              </a:rPr>
              <a:t>Support Behavioral Health staff</a:t>
            </a:r>
            <a:endParaRPr lang="en-US" b="1" dirty="0" smtClean="0">
              <a:latin typeface="Comic Sans MS" pitchFamily="66" charset="0"/>
            </a:endParaRPr>
          </a:p>
          <a:p>
            <a:endParaRPr lang="en-US" dirty="0"/>
          </a:p>
        </p:txBody>
      </p:sp>
      <p:pic>
        <p:nvPicPr>
          <p:cNvPr id="76802" name="Picture 17" descr="C:\Users\sjfishel.SOA\AppData\Local\Microsoft\Windows\Temporary Internet Files\Content.IE5\SOPJZKVF\MC900071037[1].wmf"/>
          <p:cNvPicPr>
            <a:picLocks noChangeAspect="1" noChangeArrowheads="1"/>
          </p:cNvPicPr>
          <p:nvPr/>
        </p:nvPicPr>
        <p:blipFill>
          <a:blip r:embed="rId3" cstate="print"/>
          <a:srcRect/>
          <a:stretch>
            <a:fillRect/>
          </a:stretch>
        </p:blipFill>
        <p:spPr bwMode="auto">
          <a:xfrm>
            <a:off x="3657600" y="4038600"/>
            <a:ext cx="1257300" cy="11811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Bold" pitchFamily="66" charset="0"/>
              </a:rPr>
              <a:t>Goals of this Presentation:</a:t>
            </a:r>
            <a:endParaRPr lang="en-US" dirty="0">
              <a:latin typeface="Comic Sans MS Bold" pitchFamily="66" charset="0"/>
            </a:endParaRPr>
          </a:p>
        </p:txBody>
      </p:sp>
      <p:sp>
        <p:nvSpPr>
          <p:cNvPr id="3" name="Content Placeholder 2"/>
          <p:cNvSpPr>
            <a:spLocks noGrp="1"/>
          </p:cNvSpPr>
          <p:nvPr>
            <p:ph sz="quarter" idx="1"/>
          </p:nvPr>
        </p:nvSpPr>
        <p:spPr/>
        <p:txBody>
          <a:bodyPr/>
          <a:lstStyle/>
          <a:p>
            <a:r>
              <a:rPr lang="en-US" dirty="0" smtClean="0"/>
              <a:t>To learn the basics of  Tier 1 school-wide PBIS.</a:t>
            </a:r>
          </a:p>
          <a:p>
            <a:r>
              <a:rPr lang="en-US" dirty="0" smtClean="0"/>
              <a:t>To learn how your agency can support schoolwide PBIS in the local school.</a:t>
            </a:r>
          </a:p>
          <a:p>
            <a:endParaRPr lang="en-US" dirty="0"/>
          </a:p>
        </p:txBody>
      </p:sp>
    </p:spTree>
    <p:extLst>
      <p:ext uri="{BB962C8B-B14F-4D97-AF65-F5344CB8AC3E}">
        <p14:creationId xmlns:p14="http://schemas.microsoft.com/office/powerpoint/2010/main" val="2739771123"/>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52400"/>
            <a:ext cx="9144000" cy="762000"/>
          </a:xfrm>
        </p:spPr>
        <p:txBody>
          <a:bodyPr/>
          <a:lstStyle/>
          <a:p>
            <a:r>
              <a:rPr lang="en-US" sz="2800" dirty="0" smtClean="0">
                <a:latin typeface="Comic Sans MS Bold" pitchFamily="66" charset="0"/>
              </a:rPr>
              <a:t>Coaching Support to Behavioral Health Agencies</a:t>
            </a:r>
            <a:endParaRPr lang="en-US" sz="2800" dirty="0">
              <a:latin typeface="Comic Sans MS Bold" pitchFamily="66" charset="0"/>
            </a:endParaRPr>
          </a:p>
        </p:txBody>
      </p:sp>
      <p:sp>
        <p:nvSpPr>
          <p:cNvPr id="8" name="Content Placeholder 7"/>
          <p:cNvSpPr>
            <a:spLocks noGrp="1"/>
          </p:cNvSpPr>
          <p:nvPr>
            <p:ph sz="quarter" idx="1"/>
          </p:nvPr>
        </p:nvSpPr>
        <p:spPr>
          <a:xfrm>
            <a:off x="228600" y="990600"/>
            <a:ext cx="4648200" cy="5410200"/>
          </a:xfrm>
        </p:spPr>
        <p:txBody>
          <a:bodyPr>
            <a:normAutofit lnSpcReduction="10000"/>
          </a:bodyPr>
          <a:lstStyle/>
          <a:p>
            <a:pPr marL="0" indent="0" algn="ctr">
              <a:buNone/>
            </a:pPr>
            <a:r>
              <a:rPr lang="en-US" sz="2400" u="sng" dirty="0" smtClean="0">
                <a:latin typeface="Comic Sans MS" pitchFamily="66" charset="0"/>
              </a:rPr>
              <a:t>Internal Coach</a:t>
            </a:r>
          </a:p>
          <a:p>
            <a:r>
              <a:rPr lang="en-US" sz="2400" b="0" dirty="0" smtClean="0">
                <a:latin typeface="Comic Sans MS" pitchFamily="66" charset="0"/>
              </a:rPr>
              <a:t>Day to day resource for school and behavior health support.</a:t>
            </a:r>
          </a:p>
          <a:p>
            <a:r>
              <a:rPr lang="en-US" sz="2400" b="0" dirty="0" smtClean="0">
                <a:latin typeface="Comic Sans MS" pitchFamily="66" charset="0"/>
              </a:rPr>
              <a:t>Oversees the PBIS process and keeps it moving internally.</a:t>
            </a:r>
          </a:p>
          <a:p>
            <a:r>
              <a:rPr lang="en-US" sz="2400" b="0" dirty="0" smtClean="0">
                <a:latin typeface="Comic Sans MS" pitchFamily="66" charset="0"/>
              </a:rPr>
              <a:t>Checks in with Implementation Team(s) for fidelity.</a:t>
            </a:r>
          </a:p>
          <a:p>
            <a:r>
              <a:rPr lang="en-US" sz="2400" b="0" dirty="0" smtClean="0">
                <a:latin typeface="Comic Sans MS" pitchFamily="66" charset="0"/>
              </a:rPr>
              <a:t>Promote communication and collaborative interventions.</a:t>
            </a:r>
          </a:p>
          <a:p>
            <a:r>
              <a:rPr lang="en-US" sz="2400" b="0" dirty="0" smtClean="0">
                <a:latin typeface="Comic Sans MS" pitchFamily="66" charset="0"/>
              </a:rPr>
              <a:t>Streamline referral process for Tier 2 &amp; 3.</a:t>
            </a:r>
          </a:p>
          <a:p>
            <a:pPr lvl="1"/>
            <a:endParaRPr lang="en-US" dirty="0">
              <a:latin typeface="Comic Sans MS" pitchFamily="66" charset="0"/>
            </a:endParaRPr>
          </a:p>
        </p:txBody>
      </p:sp>
      <p:sp>
        <p:nvSpPr>
          <p:cNvPr id="9" name="Content Placeholder 8"/>
          <p:cNvSpPr>
            <a:spLocks noGrp="1"/>
          </p:cNvSpPr>
          <p:nvPr>
            <p:ph sz="quarter" idx="2"/>
          </p:nvPr>
        </p:nvSpPr>
        <p:spPr>
          <a:xfrm>
            <a:off x="5029200" y="1066800"/>
            <a:ext cx="3886200" cy="5562600"/>
          </a:xfrm>
        </p:spPr>
        <p:txBody>
          <a:bodyPr>
            <a:normAutofit lnSpcReduction="10000"/>
          </a:bodyPr>
          <a:lstStyle/>
          <a:p>
            <a:pPr marL="0" indent="0" algn="ctr">
              <a:buNone/>
            </a:pPr>
            <a:r>
              <a:rPr lang="en-US" sz="2400" u="sng" dirty="0" smtClean="0">
                <a:latin typeface="Comic Sans MS" pitchFamily="66" charset="0"/>
              </a:rPr>
              <a:t>External Coach</a:t>
            </a:r>
          </a:p>
          <a:p>
            <a:r>
              <a:rPr lang="en-US" sz="2400" b="0" dirty="0" smtClean="0">
                <a:latin typeface="Comic Sans MS" pitchFamily="66" charset="0"/>
              </a:rPr>
              <a:t>Provide PBIS professional development for Agency staff.</a:t>
            </a:r>
          </a:p>
          <a:p>
            <a:r>
              <a:rPr lang="en-US" sz="2400" b="0" dirty="0" smtClean="0">
                <a:latin typeface="Comic Sans MS" pitchFamily="66" charset="0"/>
              </a:rPr>
              <a:t>Design the “road map” for implementation and collaboration.</a:t>
            </a:r>
          </a:p>
          <a:p>
            <a:r>
              <a:rPr lang="en-US" sz="2400" b="0" dirty="0" smtClean="0">
                <a:latin typeface="Comic Sans MS" pitchFamily="66" charset="0"/>
              </a:rPr>
              <a:t>Keep things going.</a:t>
            </a:r>
          </a:p>
          <a:p>
            <a:r>
              <a:rPr lang="en-US" sz="2400" b="0" dirty="0" smtClean="0">
                <a:latin typeface="Comic Sans MS" pitchFamily="66" charset="0"/>
              </a:rPr>
              <a:t>Provide resources and “cheat sheets”.</a:t>
            </a:r>
          </a:p>
          <a:p>
            <a:r>
              <a:rPr lang="en-US" sz="2400" b="0" dirty="0" smtClean="0">
                <a:latin typeface="Comic Sans MS" pitchFamily="66" charset="0"/>
              </a:rPr>
              <a:t>Support the Internal Coach</a:t>
            </a:r>
            <a:r>
              <a:rPr lang="en-US" sz="2400" b="0" dirty="0">
                <a:latin typeface="Comic Sans MS" pitchFamily="66" charset="0"/>
              </a:rPr>
              <a:t> </a:t>
            </a:r>
            <a:r>
              <a:rPr lang="en-US" sz="2400" b="0" dirty="0" smtClean="0">
                <a:latin typeface="Comic Sans MS" pitchFamily="66" charset="0"/>
              </a:rPr>
              <a:t>and Behavior Health Agency.</a:t>
            </a:r>
          </a:p>
          <a:p>
            <a:endParaRPr lang="en-US" dirty="0" smtClean="0">
              <a:latin typeface="Comic Sans MS" pitchFamily="66" charset="0"/>
            </a:endParaRPr>
          </a:p>
          <a:p>
            <a:endParaRPr lang="en-US" dirty="0">
              <a:latin typeface="Comic Sans MS" pitchFamily="66" charset="0"/>
            </a:endParaRPr>
          </a:p>
        </p:txBody>
      </p:sp>
    </p:spTree>
    <p:extLst>
      <p:ext uri="{BB962C8B-B14F-4D97-AF65-F5344CB8AC3E}">
        <p14:creationId xmlns:p14="http://schemas.microsoft.com/office/powerpoint/2010/main" val="4151125762"/>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3886200"/>
            <a:ext cx="7772400" cy="2209800"/>
          </a:xfrm>
        </p:spPr>
        <p:txBody>
          <a:bodyPr/>
          <a:lstStyle/>
          <a:p>
            <a:r>
              <a:rPr lang="en-US" dirty="0" smtClean="0">
                <a:latin typeface="Comic Sans MS Bold" pitchFamily="66" charset="0"/>
              </a:rPr>
              <a:t>Get to Know Tier 1 in the SW-PBIS Implementation Process</a:t>
            </a:r>
            <a:endParaRPr lang="en-US" dirty="0">
              <a:latin typeface="Comic Sans MS Bold" pitchFamily="66" charset="0"/>
            </a:endParaRPr>
          </a:p>
        </p:txBody>
      </p:sp>
      <p:grpSp>
        <p:nvGrpSpPr>
          <p:cNvPr id="7" name="Group 11"/>
          <p:cNvGrpSpPr>
            <a:grpSpLocks/>
          </p:cNvGrpSpPr>
          <p:nvPr/>
        </p:nvGrpSpPr>
        <p:grpSpPr bwMode="auto">
          <a:xfrm>
            <a:off x="3200400" y="503492"/>
            <a:ext cx="3946525" cy="3261804"/>
            <a:chOff x="10944" y="0"/>
            <a:chExt cx="1854200" cy="3581400"/>
          </a:xfrm>
        </p:grpSpPr>
        <p:sp>
          <p:nvSpPr>
            <p:cNvPr id="8" name="Isosceles Triangle 3"/>
            <p:cNvSpPr>
              <a:spLocks noChangeArrowheads="1"/>
            </p:cNvSpPr>
            <p:nvPr/>
          </p:nvSpPr>
          <p:spPr bwMode="auto">
            <a:xfrm>
              <a:off x="10944" y="0"/>
              <a:ext cx="1854200" cy="3581400"/>
            </a:xfrm>
            <a:prstGeom prst="triangle">
              <a:avLst>
                <a:gd name="adj" fmla="val 50000"/>
              </a:avLst>
            </a:prstGeom>
            <a:gradFill rotWithShape="1">
              <a:gsLst>
                <a:gs pos="0">
                  <a:srgbClr val="460600"/>
                </a:gs>
                <a:gs pos="3000">
                  <a:srgbClr val="FF0000"/>
                </a:gs>
                <a:gs pos="14000">
                  <a:srgbClr val="FFFF00"/>
                </a:gs>
                <a:gs pos="46001">
                  <a:srgbClr val="3C8026"/>
                </a:gs>
                <a:gs pos="100000">
                  <a:srgbClr val="3C8026"/>
                </a:gs>
              </a:gsLst>
              <a:lin ang="5400000"/>
            </a:gradFill>
            <a:ln w="9525">
              <a:solidFill>
                <a:srgbClr val="E40B00"/>
              </a:solidFill>
              <a:miter lim="800000"/>
              <a:headEnd/>
              <a:tailEnd/>
            </a:ln>
            <a:effectLst>
              <a:outerShdw dist="23000" dir="5400000" rotWithShape="0">
                <a:srgbClr val="808080">
                  <a:alpha val="34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9" name="Text Box 8"/>
            <p:cNvSpPr txBox="1">
              <a:spLocks noChangeArrowheads="1"/>
            </p:cNvSpPr>
            <p:nvPr/>
          </p:nvSpPr>
          <p:spPr bwMode="auto">
            <a:xfrm>
              <a:off x="664359" y="2991600"/>
              <a:ext cx="584200" cy="26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Tier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9"/>
            <p:cNvSpPr txBox="1">
              <a:spLocks noChangeArrowheads="1"/>
            </p:cNvSpPr>
            <p:nvPr/>
          </p:nvSpPr>
          <p:spPr bwMode="auto">
            <a:xfrm>
              <a:off x="666876" y="872795"/>
              <a:ext cx="584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Tier 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0"/>
            <p:cNvSpPr txBox="1">
              <a:spLocks noChangeArrowheads="1"/>
            </p:cNvSpPr>
            <p:nvPr/>
          </p:nvSpPr>
          <p:spPr bwMode="auto">
            <a:xfrm>
              <a:off x="653415" y="82202"/>
              <a:ext cx="584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Tier 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5045826"/>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pPr algn="ctr"/>
            <a:r>
              <a:rPr lang="en-US" sz="3600" b="1" dirty="0" smtClean="0">
                <a:latin typeface="Comic Sans MS" pitchFamily="66" charset="0"/>
              </a:rPr>
              <a:t>And what they will do to get there!</a:t>
            </a:r>
            <a:br>
              <a:rPr lang="en-US" sz="3600" b="1" dirty="0" smtClean="0">
                <a:latin typeface="Comic Sans MS" pitchFamily="66" charset="0"/>
              </a:rPr>
            </a:br>
            <a:r>
              <a:rPr lang="en-US" sz="3600" b="1" dirty="0" smtClean="0">
                <a:latin typeface="Comic Sans MS" pitchFamily="66" charset="0"/>
              </a:rPr>
              <a:t>Tier 1 Implementation“8 Steps”</a:t>
            </a:r>
            <a:endParaRPr lang="en-US" sz="3600" b="1" dirty="0">
              <a:latin typeface="Comic Sans MS" pitchFamily="66" charset="0"/>
            </a:endParaRPr>
          </a:p>
        </p:txBody>
      </p:sp>
      <p:sp>
        <p:nvSpPr>
          <p:cNvPr id="3" name="Content Placeholder 2"/>
          <p:cNvSpPr>
            <a:spLocks noGrp="1"/>
          </p:cNvSpPr>
          <p:nvPr>
            <p:ph sz="quarter" idx="1"/>
          </p:nvPr>
        </p:nvSpPr>
        <p:spPr>
          <a:xfrm>
            <a:off x="533400" y="1828800"/>
            <a:ext cx="7772400" cy="4648200"/>
          </a:xfrm>
        </p:spPr>
        <p:txBody>
          <a:bodyPr>
            <a:noAutofit/>
          </a:bodyPr>
          <a:lstStyle/>
          <a:p>
            <a:pPr marL="457200" indent="-457200">
              <a:spcBef>
                <a:spcPts val="0"/>
              </a:spcBef>
              <a:buFont typeface="+mj-lt"/>
              <a:buAutoNum type="arabicPeriod"/>
            </a:pPr>
            <a:r>
              <a:rPr lang="en-US" sz="2000" dirty="0" smtClean="0">
                <a:latin typeface="Comic Sans MS" pitchFamily="66" charset="0"/>
              </a:rPr>
              <a:t> </a:t>
            </a:r>
            <a:r>
              <a:rPr lang="en-US" sz="1800" b="0" dirty="0" smtClean="0">
                <a:latin typeface="Comic Sans MS" pitchFamily="66" charset="0"/>
              </a:rPr>
              <a:t>Establish a school-level SW-PBS Leadership Team</a:t>
            </a:r>
          </a:p>
          <a:p>
            <a:pPr>
              <a:spcBef>
                <a:spcPts val="0"/>
              </a:spcBef>
              <a:buFont typeface="+mj-lt"/>
              <a:buAutoNum type="arabicPeriod"/>
            </a:pPr>
            <a:endParaRPr lang="en-US" sz="1800" b="0" dirty="0" smtClean="0">
              <a:latin typeface="Comic Sans MS" pitchFamily="66" charset="0"/>
            </a:endParaRPr>
          </a:p>
          <a:p>
            <a:pPr marL="457200" indent="-457200">
              <a:spcBef>
                <a:spcPts val="0"/>
              </a:spcBef>
              <a:buFont typeface="+mj-lt"/>
              <a:buAutoNum type="arabicPeriod"/>
            </a:pPr>
            <a:r>
              <a:rPr lang="en-US" sz="1800" b="0" dirty="0" smtClean="0">
                <a:latin typeface="Comic Sans MS" pitchFamily="66" charset="0"/>
              </a:rPr>
              <a:t>School-behavior purpose statement</a:t>
            </a:r>
          </a:p>
          <a:p>
            <a:pPr>
              <a:spcBef>
                <a:spcPts val="0"/>
              </a:spcBef>
              <a:buFont typeface="+mj-lt"/>
              <a:buAutoNum type="arabicPeriod"/>
            </a:pPr>
            <a:endParaRPr lang="en-US" sz="1800" b="0" dirty="0" smtClean="0">
              <a:latin typeface="Comic Sans MS" pitchFamily="66" charset="0"/>
            </a:endParaRPr>
          </a:p>
          <a:p>
            <a:pPr marL="457200" indent="-457200">
              <a:spcBef>
                <a:spcPts val="0"/>
              </a:spcBef>
              <a:buFont typeface="+mj-lt"/>
              <a:buAutoNum type="arabicPeriod"/>
            </a:pPr>
            <a:r>
              <a:rPr lang="en-US" sz="1800" b="0" dirty="0" smtClean="0">
                <a:latin typeface="Comic Sans MS" pitchFamily="66" charset="0"/>
              </a:rPr>
              <a:t>Set of positive expectations and behaviors.</a:t>
            </a:r>
          </a:p>
          <a:p>
            <a:pPr>
              <a:spcBef>
                <a:spcPts val="0"/>
              </a:spcBef>
              <a:buFont typeface="+mj-lt"/>
              <a:buAutoNum type="arabicPeriod"/>
            </a:pPr>
            <a:endParaRPr lang="en-US" sz="1800" b="0" dirty="0" smtClean="0">
              <a:latin typeface="Comic Sans MS" pitchFamily="66" charset="0"/>
            </a:endParaRPr>
          </a:p>
          <a:p>
            <a:pPr marL="457200" indent="-457200">
              <a:spcBef>
                <a:spcPts val="0"/>
              </a:spcBef>
              <a:buFont typeface="+mj-lt"/>
              <a:buAutoNum type="arabicPeriod"/>
            </a:pPr>
            <a:r>
              <a:rPr lang="en-US" sz="1800" b="0" dirty="0" smtClean="0">
                <a:latin typeface="Comic Sans MS" pitchFamily="66" charset="0"/>
              </a:rPr>
              <a:t>Procedures for teaching school-wide expected behaviors</a:t>
            </a:r>
          </a:p>
          <a:p>
            <a:pPr>
              <a:spcBef>
                <a:spcPts val="0"/>
              </a:spcBef>
              <a:buFont typeface="+mj-lt"/>
              <a:buAutoNum type="arabicPeriod"/>
            </a:pPr>
            <a:endParaRPr lang="en-US" sz="1800" b="0" dirty="0" smtClean="0">
              <a:latin typeface="Comic Sans MS" pitchFamily="66" charset="0"/>
            </a:endParaRPr>
          </a:p>
          <a:p>
            <a:pPr marL="457200" indent="-457200">
              <a:spcBef>
                <a:spcPts val="0"/>
              </a:spcBef>
              <a:buFont typeface="+mj-lt"/>
              <a:buAutoNum type="arabicPeriod"/>
            </a:pPr>
            <a:r>
              <a:rPr lang="en-US" sz="1800" b="0" dirty="0" smtClean="0">
                <a:latin typeface="Comic Sans MS" pitchFamily="66" charset="0"/>
              </a:rPr>
              <a:t>Procedures for teaching classroom wide expected behaviors.</a:t>
            </a:r>
          </a:p>
          <a:p>
            <a:pPr>
              <a:spcBef>
                <a:spcPts val="0"/>
              </a:spcBef>
              <a:buFont typeface="+mj-lt"/>
              <a:buAutoNum type="arabicPeriod"/>
            </a:pPr>
            <a:endParaRPr lang="en-US" sz="1800" b="0" dirty="0" smtClean="0">
              <a:latin typeface="Comic Sans MS" pitchFamily="66" charset="0"/>
            </a:endParaRPr>
          </a:p>
          <a:p>
            <a:pPr marL="457200" indent="-457200">
              <a:spcBef>
                <a:spcPts val="0"/>
              </a:spcBef>
              <a:buFont typeface="+mj-lt"/>
              <a:buAutoNum type="arabicPeriod"/>
            </a:pPr>
            <a:r>
              <a:rPr lang="en-US" sz="1800" b="0" dirty="0" smtClean="0">
                <a:latin typeface="Comic Sans MS" pitchFamily="66" charset="0"/>
              </a:rPr>
              <a:t>Continuum of procedures for encouraging expected behaviors.</a:t>
            </a:r>
          </a:p>
          <a:p>
            <a:pPr>
              <a:spcBef>
                <a:spcPts val="0"/>
              </a:spcBef>
              <a:buFont typeface="+mj-lt"/>
              <a:buAutoNum type="arabicPeriod"/>
            </a:pPr>
            <a:endParaRPr lang="en-US" sz="1800" b="0" dirty="0" smtClean="0">
              <a:latin typeface="Comic Sans MS" pitchFamily="66" charset="0"/>
            </a:endParaRPr>
          </a:p>
          <a:p>
            <a:pPr marL="457200" indent="-457200">
              <a:spcBef>
                <a:spcPts val="0"/>
              </a:spcBef>
              <a:buFont typeface="+mj-lt"/>
              <a:buAutoNum type="arabicPeriod"/>
            </a:pPr>
            <a:r>
              <a:rPr lang="en-US" sz="1800" b="0" dirty="0" smtClean="0">
                <a:latin typeface="Comic Sans MS" pitchFamily="66" charset="0"/>
              </a:rPr>
              <a:t>Continuum of procedures for discouraging rule violations.</a:t>
            </a:r>
          </a:p>
          <a:p>
            <a:pPr>
              <a:spcBef>
                <a:spcPts val="0"/>
              </a:spcBef>
              <a:buFont typeface="+mj-lt"/>
              <a:buAutoNum type="arabicPeriod"/>
            </a:pPr>
            <a:endParaRPr lang="en-US" sz="1800" b="0" dirty="0" smtClean="0">
              <a:latin typeface="Comic Sans MS" pitchFamily="66" charset="0"/>
            </a:endParaRPr>
          </a:p>
          <a:p>
            <a:pPr marL="457200" indent="-457200">
              <a:spcBef>
                <a:spcPts val="0"/>
              </a:spcBef>
              <a:buFont typeface="+mj-lt"/>
              <a:buAutoNum type="arabicPeriod"/>
            </a:pPr>
            <a:r>
              <a:rPr lang="en-US" sz="1800" b="0" dirty="0" smtClean="0">
                <a:latin typeface="Comic Sans MS" pitchFamily="66" charset="0"/>
              </a:rPr>
              <a:t>Procedures for on-going data-based monitoring and evaluation.</a:t>
            </a:r>
          </a:p>
          <a:p>
            <a:pPr>
              <a:spcBef>
                <a:spcPts val="0"/>
              </a:spcBef>
              <a:buNone/>
            </a:pPr>
            <a:endParaRPr lang="en-US" sz="2000" dirty="0" smtClean="0">
              <a:latin typeface="Comic Sans MS" pitchFamily="66" charset="0"/>
            </a:endParaRPr>
          </a:p>
          <a:p>
            <a:pPr>
              <a:spcBef>
                <a:spcPts val="0"/>
              </a:spcBef>
            </a:pPr>
            <a:endParaRPr lang="en-US" sz="2000" dirty="0">
              <a:latin typeface="Comic Sans MS" pitchFamily="66" charset="0"/>
            </a:endParaRPr>
          </a:p>
        </p:txBody>
      </p:sp>
      <p:pic>
        <p:nvPicPr>
          <p:cNvPr id="5" name="Picture 1" descr="PBIS Logo">
            <a:hlinkClick r:id="rId4"/>
          </p:cNvPr>
          <p:cNvPicPr>
            <a:picLocks noChangeAspect="1" noChangeArrowheads="1"/>
          </p:cNvPicPr>
          <p:nvPr/>
        </p:nvPicPr>
        <p:blipFill>
          <a:blip r:embed="rId5" cstate="print"/>
          <a:srcRect/>
          <a:stretch>
            <a:fillRect/>
          </a:stretch>
        </p:blipFill>
        <p:spPr bwMode="auto">
          <a:xfrm>
            <a:off x="228600" y="6309486"/>
            <a:ext cx="1905000" cy="540047"/>
          </a:xfrm>
          <a:prstGeom prst="rect">
            <a:avLst/>
          </a:prstGeom>
          <a:noFill/>
          <a:ln w="9525">
            <a:noFill/>
            <a:miter lim="800000"/>
            <a:headEnd/>
            <a:tailEnd/>
          </a:ln>
        </p:spPr>
      </p:pic>
      <p:graphicFrame>
        <p:nvGraphicFramePr>
          <p:cNvPr id="10" name="Object 32"/>
          <p:cNvGraphicFramePr>
            <a:graphicFrameLocks noChangeAspect="1"/>
          </p:cNvGraphicFramePr>
          <p:nvPr>
            <p:extLst>
              <p:ext uri="{D42A27DB-BD31-4B8C-83A1-F6EECF244321}">
                <p14:modId xmlns:p14="http://schemas.microsoft.com/office/powerpoint/2010/main" val="380549932"/>
              </p:ext>
            </p:extLst>
          </p:nvPr>
        </p:nvGraphicFramePr>
        <p:xfrm>
          <a:off x="7467600" y="4343400"/>
          <a:ext cx="1295400" cy="2276475"/>
        </p:xfrm>
        <a:graphic>
          <a:graphicData uri="http://schemas.openxmlformats.org/presentationml/2006/ole">
            <mc:AlternateContent xmlns:mc="http://schemas.openxmlformats.org/markup-compatibility/2006">
              <mc:Choice xmlns:v="urn:schemas-microsoft-com:vml" Requires="v">
                <p:oleObj spid="_x0000_s1146" name="Drawing" r:id="rId6" imgW="1295358" imgH="4409518" progId="">
                  <p:embed/>
                </p:oleObj>
              </mc:Choice>
              <mc:Fallback>
                <p:oleObj name="Drawing" r:id="rId6" imgW="1295358" imgH="4409518" progId="">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4343400"/>
                        <a:ext cx="1295400" cy="227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7848600" y="6019800"/>
            <a:ext cx="734133" cy="369332"/>
          </a:xfrm>
          <a:prstGeom prst="rect">
            <a:avLst/>
          </a:prstGeom>
          <a:noFill/>
        </p:spPr>
        <p:txBody>
          <a:bodyPr wrap="none" rtlCol="0">
            <a:spAutoFit/>
          </a:bodyPr>
          <a:lstStyle/>
          <a:p>
            <a:r>
              <a:rPr lang="en-US" dirty="0" smtClean="0">
                <a:solidFill>
                  <a:schemeClr val="bg1"/>
                </a:solidFill>
              </a:rPr>
              <a:t>Tier 1</a:t>
            </a:r>
            <a:endParaRPr lang="en-U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Bold" pitchFamily="66" charset="0"/>
              </a:rPr>
              <a:t>Tier 1-Step 1: Establish a School-wide PBIS Leadership Team </a:t>
            </a:r>
            <a:endParaRPr lang="en-US" dirty="0">
              <a:latin typeface="Comic Sans MS Bold" pitchFamily="66" charset="0"/>
            </a:endParaRPr>
          </a:p>
        </p:txBody>
      </p:sp>
      <p:sp>
        <p:nvSpPr>
          <p:cNvPr id="4" name="Cloud 3"/>
          <p:cNvSpPr/>
          <p:nvPr/>
        </p:nvSpPr>
        <p:spPr bwMode="auto">
          <a:xfrm>
            <a:off x="609600" y="2971800"/>
            <a:ext cx="8305800" cy="3657600"/>
          </a:xfrm>
          <a:prstGeom prst="cloud">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latin typeface="Arial" pitchFamily="34" charset="0"/>
              </a:rPr>
              <a:t>What</a:t>
            </a:r>
            <a:r>
              <a:rPr lang="en-US" sz="3200" b="1" i="1" dirty="0">
                <a:latin typeface="Arial" pitchFamily="34" charset="0"/>
              </a:rPr>
              <a:t> </a:t>
            </a:r>
            <a:r>
              <a:rPr lang="en-US" sz="3200" b="1" i="1" dirty="0" smtClean="0">
                <a:latin typeface="Arial" pitchFamily="34" charset="0"/>
              </a:rPr>
              <a:t>is</a:t>
            </a:r>
            <a:r>
              <a:rPr kumimoji="0" lang="en-US" sz="3200" b="1" i="1" u="none" strike="noStrike" cap="none" normalizeH="0" baseline="0" dirty="0" smtClean="0">
                <a:ln>
                  <a:noFill/>
                </a:ln>
                <a:solidFill>
                  <a:schemeClr val="tx1"/>
                </a:solidFill>
                <a:effectLst/>
                <a:latin typeface="Arial" pitchFamily="34" charset="0"/>
              </a:rPr>
              <a:t> the </a:t>
            </a:r>
            <a:r>
              <a:rPr lang="en-US" sz="3200" b="1" i="1" dirty="0" smtClean="0">
                <a:latin typeface="Arial" pitchFamily="34" charset="0"/>
              </a:rPr>
              <a:t>a</a:t>
            </a:r>
            <a:r>
              <a:rPr kumimoji="0" lang="en-US" sz="3200" b="1" i="1" u="none" strike="noStrike" cap="none" normalizeH="0" baseline="0" dirty="0" smtClean="0">
                <a:ln>
                  <a:noFill/>
                </a:ln>
                <a:solidFill>
                  <a:schemeClr val="tx1"/>
                </a:solidFill>
                <a:effectLst/>
                <a:latin typeface="Arial" pitchFamily="34" charset="0"/>
              </a:rPr>
              <a:t>gencies</a:t>
            </a:r>
            <a:r>
              <a:rPr kumimoji="0" lang="en-US" sz="3200" b="1" i="1" u="none" strike="noStrike" cap="none" normalizeH="0" dirty="0" smtClean="0">
                <a:ln>
                  <a:noFill/>
                </a:ln>
                <a:solidFill>
                  <a:schemeClr val="tx1"/>
                </a:solidFill>
                <a:effectLst/>
                <a:latin typeface="Arial" pitchFamily="34" charset="0"/>
              </a:rPr>
              <a:t> role </a:t>
            </a:r>
            <a:r>
              <a:rPr kumimoji="0" lang="en-US" sz="3200" b="1" i="1" u="none" strike="noStrike" cap="none" normalizeH="0" baseline="0" dirty="0" smtClean="0">
                <a:ln>
                  <a:noFill/>
                </a:ln>
                <a:solidFill>
                  <a:schemeClr val="tx1"/>
                </a:solidFill>
                <a:effectLst/>
                <a:latin typeface="Arial" pitchFamily="34" charset="0"/>
              </a:rPr>
              <a:t>with the School</a:t>
            </a:r>
            <a:r>
              <a:rPr lang="en-US" sz="3200" b="1" i="1" dirty="0">
                <a:latin typeface="Arial" pitchFamily="34" charset="0"/>
              </a:rPr>
              <a:t>-</a:t>
            </a:r>
            <a:r>
              <a:rPr kumimoji="0" lang="en-US" sz="3200" b="1" i="1" u="none" strike="noStrike" cap="none" normalizeH="0" dirty="0" smtClean="0">
                <a:ln>
                  <a:noFill/>
                </a:ln>
                <a:solidFill>
                  <a:schemeClr val="tx1"/>
                </a:solidFill>
                <a:effectLst/>
                <a:latin typeface="Arial" pitchFamily="34" charset="0"/>
              </a:rPr>
              <a:t>wide PBIS Leadership Team?</a:t>
            </a:r>
            <a:endParaRPr kumimoji="0" lang="en-US" sz="3200" b="1" i="1"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515837794"/>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7"/>
            <a:ext cx="8229600" cy="1104165"/>
          </a:xfrm>
        </p:spPr>
        <p:txBody>
          <a:bodyPr>
            <a:noAutofit/>
          </a:bodyPr>
          <a:lstStyle/>
          <a:p>
            <a:r>
              <a:rPr lang="en-US" sz="3200" b="1" dirty="0" smtClean="0">
                <a:latin typeface="Comic Sans MS" pitchFamily="66" charset="0"/>
              </a:rPr>
              <a:t>SW-PBIS Leadership Team: Identify key players (3-8 members)</a:t>
            </a:r>
            <a:endParaRPr lang="en-US" sz="3200" b="1" dirty="0">
              <a:latin typeface="Comic Sans MS" pitchFamily="66" charset="0"/>
            </a:endParaRPr>
          </a:p>
        </p:txBody>
      </p:sp>
      <p:sp>
        <p:nvSpPr>
          <p:cNvPr id="6" name="Text Placeholder 5"/>
          <p:cNvSpPr>
            <a:spLocks noGrp="1"/>
          </p:cNvSpPr>
          <p:nvPr>
            <p:ph type="body" idx="1"/>
          </p:nvPr>
        </p:nvSpPr>
        <p:spPr>
          <a:xfrm>
            <a:off x="304800" y="1512520"/>
            <a:ext cx="2209800" cy="563562"/>
          </a:xfrm>
        </p:spPr>
        <p:txBody>
          <a:bodyPr/>
          <a:lstStyle/>
          <a:p>
            <a:pPr algn="ctr"/>
            <a:r>
              <a:rPr lang="en-US" dirty="0" smtClean="0">
                <a:latin typeface="Comic Sans MS"/>
                <a:cs typeface="Comic Sans MS"/>
              </a:rPr>
              <a:t>District </a:t>
            </a:r>
            <a:endParaRPr lang="en-US" dirty="0">
              <a:latin typeface="Comic Sans MS"/>
              <a:cs typeface="Comic Sans MS"/>
            </a:endParaRPr>
          </a:p>
        </p:txBody>
      </p:sp>
      <p:sp>
        <p:nvSpPr>
          <p:cNvPr id="8" name="Text Placeholder 7"/>
          <p:cNvSpPr>
            <a:spLocks noGrp="1"/>
          </p:cNvSpPr>
          <p:nvPr>
            <p:ph type="body" sz="half" idx="3"/>
          </p:nvPr>
        </p:nvSpPr>
        <p:spPr>
          <a:xfrm>
            <a:off x="3733800" y="1378803"/>
            <a:ext cx="1752600" cy="639762"/>
          </a:xfrm>
        </p:spPr>
        <p:txBody>
          <a:bodyPr/>
          <a:lstStyle/>
          <a:p>
            <a:pPr algn="ctr"/>
            <a:r>
              <a:rPr lang="en-US" dirty="0" smtClean="0">
                <a:latin typeface="Comic Sans MS"/>
                <a:cs typeface="Comic Sans MS"/>
              </a:rPr>
              <a:t>School </a:t>
            </a:r>
            <a:endParaRPr lang="en-US" dirty="0">
              <a:latin typeface="Comic Sans MS"/>
              <a:cs typeface="Comic Sans MS"/>
            </a:endParaRPr>
          </a:p>
        </p:txBody>
      </p:sp>
      <p:sp>
        <p:nvSpPr>
          <p:cNvPr id="7" name="Content Placeholder 6"/>
          <p:cNvSpPr>
            <a:spLocks noGrp="1"/>
          </p:cNvSpPr>
          <p:nvPr>
            <p:ph sz="half" idx="2"/>
          </p:nvPr>
        </p:nvSpPr>
        <p:spPr>
          <a:xfrm>
            <a:off x="152400" y="2209800"/>
            <a:ext cx="2819400" cy="4114800"/>
          </a:xfrm>
        </p:spPr>
        <p:txBody>
          <a:bodyPr>
            <a:normAutofit/>
          </a:bodyPr>
          <a:lstStyle/>
          <a:p>
            <a:r>
              <a:rPr lang="en-US" sz="2000" b="0" dirty="0" smtClean="0">
                <a:latin typeface="Comic Sans MS"/>
                <a:cs typeface="Comic Sans MS"/>
              </a:rPr>
              <a:t>Responsible for district wide commitments and SW-PBIS planning</a:t>
            </a:r>
          </a:p>
          <a:p>
            <a:endParaRPr lang="en-US" sz="2000" b="0" dirty="0" smtClean="0">
              <a:latin typeface="Comic Sans MS"/>
              <a:cs typeface="Comic Sans MS"/>
            </a:endParaRPr>
          </a:p>
          <a:p>
            <a:r>
              <a:rPr lang="en-US" sz="2000" b="0" dirty="0" smtClean="0">
                <a:latin typeface="Comic Sans MS"/>
                <a:cs typeface="Comic Sans MS"/>
              </a:rPr>
              <a:t>School Administrative Team must be committed to SW-PBIS and actively participate on the team</a:t>
            </a:r>
          </a:p>
          <a:p>
            <a:endParaRPr lang="en-US" b="0" dirty="0">
              <a:latin typeface="Comic Sans MS"/>
              <a:cs typeface="Comic Sans MS"/>
            </a:endParaRPr>
          </a:p>
          <a:p>
            <a:pPr marL="0" indent="0">
              <a:buNone/>
            </a:pPr>
            <a:endParaRPr lang="en-US" sz="1200" b="0" dirty="0" smtClean="0">
              <a:latin typeface="Comic Sans MS"/>
              <a:cs typeface="Comic Sans MS"/>
            </a:endParaRPr>
          </a:p>
          <a:p>
            <a:endParaRPr lang="en-US" dirty="0"/>
          </a:p>
        </p:txBody>
      </p:sp>
      <p:sp>
        <p:nvSpPr>
          <p:cNvPr id="9" name="Content Placeholder 8"/>
          <p:cNvSpPr>
            <a:spLocks noGrp="1"/>
          </p:cNvSpPr>
          <p:nvPr>
            <p:ph sz="half" idx="4"/>
          </p:nvPr>
        </p:nvSpPr>
        <p:spPr>
          <a:xfrm>
            <a:off x="3048000" y="2209799"/>
            <a:ext cx="2286000" cy="4285565"/>
          </a:xfrm>
        </p:spPr>
        <p:txBody>
          <a:bodyPr>
            <a:normAutofit fontScale="32500" lnSpcReduction="20000"/>
          </a:bodyPr>
          <a:lstStyle/>
          <a:p>
            <a:r>
              <a:rPr lang="en-US" sz="6000" b="0" dirty="0" smtClean="0">
                <a:latin typeface="Comic Sans MS"/>
                <a:cs typeface="Comic Sans MS"/>
              </a:rPr>
              <a:t>Responsible for student and building wide SW-PBIS planning and implementation</a:t>
            </a:r>
          </a:p>
          <a:p>
            <a:pPr marL="0" indent="0">
              <a:buNone/>
            </a:pPr>
            <a:endParaRPr lang="en-US" sz="6000" b="0" dirty="0" smtClean="0">
              <a:latin typeface="Comic Sans MS"/>
              <a:cs typeface="Comic Sans MS"/>
            </a:endParaRPr>
          </a:p>
          <a:p>
            <a:r>
              <a:rPr lang="en-US" sz="6000" b="0" dirty="0" smtClean="0">
                <a:latin typeface="Comic Sans MS"/>
                <a:cs typeface="Comic Sans MS"/>
              </a:rPr>
              <a:t>SW-PBIS school leadership team should remain small (3-8 members)</a:t>
            </a:r>
          </a:p>
          <a:p>
            <a:endParaRPr lang="en-US" sz="6000" dirty="0" smtClean="0"/>
          </a:p>
          <a:p>
            <a:endParaRPr lang="en-US" dirty="0"/>
          </a:p>
        </p:txBody>
      </p:sp>
      <p:sp>
        <p:nvSpPr>
          <p:cNvPr id="2" name="TextBox 1"/>
          <p:cNvSpPr txBox="1"/>
          <p:nvPr/>
        </p:nvSpPr>
        <p:spPr>
          <a:xfrm>
            <a:off x="6324600" y="1378803"/>
            <a:ext cx="2438400" cy="830997"/>
          </a:xfrm>
          <a:prstGeom prst="rect">
            <a:avLst/>
          </a:prstGeom>
          <a:noFill/>
        </p:spPr>
        <p:txBody>
          <a:bodyPr wrap="square" rtlCol="0">
            <a:spAutoFit/>
          </a:bodyPr>
          <a:lstStyle/>
          <a:p>
            <a:r>
              <a:rPr lang="en-US" sz="2400" b="1" dirty="0" smtClean="0">
                <a:solidFill>
                  <a:srgbClr val="FF3300"/>
                </a:solidFill>
                <a:latin typeface="Comic Sans MS Bold"/>
                <a:cs typeface="Comic Sans MS Bold"/>
              </a:rPr>
              <a:t>*Behavioral Health Agency</a:t>
            </a:r>
            <a:endParaRPr lang="en-US" sz="2400" b="1" dirty="0">
              <a:solidFill>
                <a:srgbClr val="FF3300"/>
              </a:solidFill>
              <a:latin typeface="Comic Sans MS Bold"/>
              <a:cs typeface="Comic Sans MS Bold"/>
            </a:endParaRPr>
          </a:p>
        </p:txBody>
      </p:sp>
      <p:sp>
        <p:nvSpPr>
          <p:cNvPr id="4" name="TextBox 3"/>
          <p:cNvSpPr txBox="1"/>
          <p:nvPr/>
        </p:nvSpPr>
        <p:spPr>
          <a:xfrm>
            <a:off x="5562600" y="2209799"/>
            <a:ext cx="3352800" cy="4401205"/>
          </a:xfrm>
          <a:prstGeom prst="rect">
            <a:avLst/>
          </a:prstGeom>
          <a:noFill/>
        </p:spPr>
        <p:txBody>
          <a:bodyPr wrap="square" rtlCol="0">
            <a:spAutoFit/>
          </a:bodyPr>
          <a:lstStyle/>
          <a:p>
            <a:pPr marL="342900" indent="-342900">
              <a:buFont typeface="Arial" pitchFamily="34" charset="0"/>
              <a:buChar char="•"/>
            </a:pPr>
            <a:r>
              <a:rPr lang="en-US" sz="2000" dirty="0" smtClean="0">
                <a:latin typeface="Comic Sans MS"/>
                <a:cs typeface="Comic Sans MS"/>
              </a:rPr>
              <a:t>Promote interagency collaboration</a:t>
            </a:r>
          </a:p>
          <a:p>
            <a:pPr marL="342900" indent="-342900">
              <a:buFont typeface="Arial" pitchFamily="34" charset="0"/>
              <a:buChar char="•"/>
            </a:pPr>
            <a:r>
              <a:rPr lang="en-US" sz="2000" dirty="0" smtClean="0">
                <a:latin typeface="Comic Sans MS"/>
                <a:cs typeface="Comic Sans MS"/>
              </a:rPr>
              <a:t>Provide community and in-home updates </a:t>
            </a:r>
          </a:p>
          <a:p>
            <a:pPr marL="342900" indent="-342900">
              <a:buFont typeface="Arial" pitchFamily="34" charset="0"/>
              <a:buChar char="•"/>
            </a:pPr>
            <a:r>
              <a:rPr lang="en-US" sz="2000" dirty="0" smtClean="0">
                <a:latin typeface="Comic Sans MS"/>
                <a:cs typeface="Comic Sans MS"/>
              </a:rPr>
              <a:t>Support home-school communication and support (Tier 2 &amp; 3)</a:t>
            </a:r>
          </a:p>
          <a:p>
            <a:pPr marL="342900" indent="-342900">
              <a:buFont typeface="Arial" pitchFamily="34" charset="0"/>
              <a:buChar char="•"/>
            </a:pPr>
            <a:r>
              <a:rPr lang="en-US" sz="2000" dirty="0" smtClean="0">
                <a:latin typeface="Comic Sans MS"/>
                <a:cs typeface="Comic Sans MS"/>
              </a:rPr>
              <a:t>Assist with Agency linkages for student support.</a:t>
            </a:r>
          </a:p>
          <a:p>
            <a:pPr marL="342900" indent="-342900">
              <a:buFont typeface="Arial" pitchFamily="34" charset="0"/>
              <a:buChar char="•"/>
            </a:pPr>
            <a:r>
              <a:rPr lang="en-US" sz="2000" dirty="0" smtClean="0">
                <a:latin typeface="Comic Sans MS"/>
                <a:cs typeface="Comic Sans MS"/>
              </a:rPr>
              <a:t>Crisis response/ interventions</a:t>
            </a:r>
            <a:r>
              <a:rPr lang="en-US" sz="2000" dirty="0">
                <a:latin typeface="Comic Sans MS"/>
                <a:cs typeface="Comic Sans MS"/>
              </a:rPr>
              <a:t>.</a:t>
            </a:r>
            <a:endParaRPr lang="en-US" sz="2000" dirty="0" smtClean="0">
              <a:latin typeface="Comic Sans MS"/>
              <a:cs typeface="Comic Sans MS"/>
            </a:endParaRPr>
          </a:p>
          <a:p>
            <a:pPr marL="342900" indent="-342900">
              <a:buFont typeface="Arial" pitchFamily="34" charset="0"/>
              <a:buChar char="•"/>
            </a:pPr>
            <a:r>
              <a:rPr lang="en-US" sz="2000" dirty="0" smtClean="0">
                <a:latin typeface="Comic Sans MS"/>
                <a:cs typeface="Comic Sans MS"/>
              </a:rPr>
              <a:t>Counseling support</a:t>
            </a:r>
          </a:p>
          <a:p>
            <a:pPr marL="342900" indent="-342900">
              <a:buFont typeface="Arial" pitchFamily="34" charset="0"/>
              <a:buChar char="•"/>
            </a:pPr>
            <a:r>
              <a:rPr lang="en-US" sz="2000" dirty="0" smtClean="0">
                <a:latin typeface="Comic Sans MS"/>
                <a:cs typeface="Comic Sans MS"/>
              </a:rPr>
              <a:t>Data sharing</a:t>
            </a:r>
            <a:endParaRPr lang="en-US" sz="2000" dirty="0">
              <a:latin typeface="Comic Sans MS"/>
              <a:cs typeface="Comic Sans MS"/>
            </a:endParaRPr>
          </a:p>
        </p:txBody>
      </p:sp>
      <p:sp>
        <p:nvSpPr>
          <p:cNvPr id="3" name="TextBox 2"/>
          <p:cNvSpPr txBox="1"/>
          <p:nvPr/>
        </p:nvSpPr>
        <p:spPr>
          <a:xfrm>
            <a:off x="724469" y="6356866"/>
            <a:ext cx="2209800" cy="369332"/>
          </a:xfrm>
          <a:prstGeom prst="rect">
            <a:avLst/>
          </a:prstGeom>
          <a:noFill/>
        </p:spPr>
        <p:txBody>
          <a:bodyPr wrap="square" rtlCol="0">
            <a:spAutoFit/>
          </a:bodyPr>
          <a:lstStyle/>
          <a:p>
            <a:r>
              <a:rPr lang="en-US" dirty="0">
                <a:latin typeface="Comic Sans MS"/>
                <a:cs typeface="Comic Sans MS"/>
              </a:rPr>
              <a:t>*As appropriate</a:t>
            </a:r>
            <a:endParaRPr lang="en-US" dirty="0"/>
          </a:p>
        </p:txBody>
      </p:sp>
    </p:spTree>
    <p:extLst>
      <p:ext uri="{BB962C8B-B14F-4D97-AF65-F5344CB8AC3E}">
        <p14:creationId xmlns:p14="http://schemas.microsoft.com/office/powerpoint/2010/main" val="203092344"/>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lstStyle/>
          <a:p>
            <a:pPr marL="0" indent="0">
              <a:buNone/>
            </a:pPr>
            <a:r>
              <a:rPr lang="en-US" dirty="0" smtClean="0"/>
              <a:t>How can your agencies support the SW-PBIS leadership team?</a:t>
            </a:r>
          </a:p>
          <a:p>
            <a:pPr marL="0" indent="0">
              <a:buNone/>
            </a:pPr>
            <a:r>
              <a:rPr lang="en-US" dirty="0" smtClean="0"/>
              <a:t>What role do you play?</a:t>
            </a:r>
            <a:endParaRPr lang="en-US" dirty="0"/>
          </a:p>
        </p:txBody>
      </p:sp>
      <p:pic>
        <p:nvPicPr>
          <p:cNvPr id="4" name="Picture 3"/>
          <p:cNvPicPr>
            <a:picLocks noChangeAspect="1"/>
          </p:cNvPicPr>
          <p:nvPr/>
        </p:nvPicPr>
        <p:blipFill>
          <a:blip r:embed="rId3"/>
          <a:stretch>
            <a:fillRect/>
          </a:stretch>
        </p:blipFill>
        <p:spPr>
          <a:xfrm>
            <a:off x="2743200" y="2743200"/>
            <a:ext cx="3657600" cy="2609088"/>
          </a:xfrm>
          <a:prstGeom prst="rect">
            <a:avLst/>
          </a:prstGeom>
        </p:spPr>
      </p:pic>
    </p:spTree>
    <p:extLst>
      <p:ext uri="{BB962C8B-B14F-4D97-AF65-F5344CB8AC3E}">
        <p14:creationId xmlns:p14="http://schemas.microsoft.com/office/powerpoint/2010/main" val="4286410890"/>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dirty="0" smtClean="0">
                <a:latin typeface="Comic Sans MS Bold" pitchFamily="66" charset="0"/>
              </a:rPr>
              <a:t>Tier 1-Steps 2 &amp; 3: Behavior Purpose Statement and Positive Behavior Expectations</a:t>
            </a:r>
            <a:endParaRPr lang="en-US" sz="3200" dirty="0">
              <a:latin typeface="Comic Sans MS Bold" pitchFamily="66" charset="0"/>
            </a:endParaRPr>
          </a:p>
        </p:txBody>
      </p:sp>
      <p:sp>
        <p:nvSpPr>
          <p:cNvPr id="2" name="Cloud 1"/>
          <p:cNvSpPr/>
          <p:nvPr/>
        </p:nvSpPr>
        <p:spPr bwMode="auto">
          <a:xfrm>
            <a:off x="643719" y="2590800"/>
            <a:ext cx="7924800" cy="4038600"/>
          </a:xfrm>
          <a:prstGeom prst="cloud">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200" b="1" i="1" dirty="0" smtClean="0"/>
              <a:t>What’s behavioral health’s role with the PBIS initiative?</a:t>
            </a:r>
            <a:endParaRPr lang="en-US" sz="3200" b="1" i="1" dirty="0"/>
          </a:p>
        </p:txBody>
      </p:sp>
    </p:spTree>
    <p:extLst>
      <p:ext uri="{BB962C8B-B14F-4D97-AF65-F5344CB8AC3E}">
        <p14:creationId xmlns:p14="http://schemas.microsoft.com/office/powerpoint/2010/main" val="2664168169"/>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BSD K-12 Matrix.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914400"/>
            <a:ext cx="8875059" cy="5943600"/>
          </a:xfrm>
          <a:prstGeom prst="rect">
            <a:avLst/>
          </a:prstGeom>
        </p:spPr>
      </p:pic>
      <p:sp>
        <p:nvSpPr>
          <p:cNvPr id="7" name="TextBox 6"/>
          <p:cNvSpPr txBox="1"/>
          <p:nvPr/>
        </p:nvSpPr>
        <p:spPr>
          <a:xfrm>
            <a:off x="533400" y="304800"/>
            <a:ext cx="7848600" cy="523220"/>
          </a:xfrm>
          <a:prstGeom prst="rect">
            <a:avLst/>
          </a:prstGeom>
          <a:noFill/>
        </p:spPr>
        <p:txBody>
          <a:bodyPr wrap="square" rtlCol="0">
            <a:spAutoFit/>
          </a:bodyPr>
          <a:lstStyle/>
          <a:p>
            <a:r>
              <a:rPr lang="en-US" sz="2800" b="1" dirty="0" smtClean="0"/>
              <a:t>Understand the school wide matrix.</a:t>
            </a:r>
            <a:r>
              <a:rPr lang="en-US" dirty="0" smtClean="0"/>
              <a:t>.</a:t>
            </a:r>
            <a:endParaRPr lang="en-US" dirty="0"/>
          </a:p>
        </p:txBody>
      </p:sp>
    </p:spTree>
    <p:extLst>
      <p:ext uri="{BB962C8B-B14F-4D97-AF65-F5344CB8AC3E}">
        <p14:creationId xmlns:p14="http://schemas.microsoft.com/office/powerpoint/2010/main" val="413570408"/>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685800" y="0"/>
            <a:ext cx="73152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4631364"/>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5400000">
            <a:off x="1159356" y="-898044"/>
            <a:ext cx="6934200" cy="8643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96199155"/>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274638"/>
            <a:ext cx="7772400" cy="563562"/>
          </a:xfrm>
        </p:spPr>
        <p:txBody>
          <a:bodyPr>
            <a:normAutofit fontScale="90000"/>
          </a:bodyPr>
          <a:lstStyle/>
          <a:p>
            <a:r>
              <a:rPr lang="en-US" b="1" dirty="0" smtClean="0">
                <a:latin typeface="Comic Sans MS"/>
                <a:cs typeface="Comic Sans MS"/>
              </a:rPr>
              <a:t>Understand the acronyms:</a:t>
            </a:r>
            <a:endParaRPr lang="en-US" b="1" dirty="0">
              <a:latin typeface="Comic Sans MS"/>
              <a:cs typeface="Comic Sans MS"/>
            </a:endParaRPr>
          </a:p>
        </p:txBody>
      </p:sp>
      <p:sp>
        <p:nvSpPr>
          <p:cNvPr id="5" name="Content Placeholder 4"/>
          <p:cNvSpPr>
            <a:spLocks noGrp="1"/>
          </p:cNvSpPr>
          <p:nvPr>
            <p:ph sz="quarter" idx="1"/>
          </p:nvPr>
        </p:nvSpPr>
        <p:spPr>
          <a:xfrm>
            <a:off x="1371600" y="914400"/>
            <a:ext cx="3810000" cy="5562600"/>
          </a:xfrm>
        </p:spPr>
        <p:txBody>
          <a:bodyPr/>
          <a:lstStyle/>
          <a:p>
            <a:r>
              <a:rPr lang="en-US" b="0" dirty="0" smtClean="0">
                <a:latin typeface="Comic Sans MS"/>
                <a:cs typeface="Comic Sans MS"/>
              </a:rPr>
              <a:t>PBS=Positive Behavior Supports </a:t>
            </a:r>
          </a:p>
          <a:p>
            <a:endParaRPr lang="en-US" b="0" dirty="0" smtClean="0">
              <a:latin typeface="Comic Sans MS"/>
              <a:cs typeface="Comic Sans MS"/>
            </a:endParaRPr>
          </a:p>
          <a:p>
            <a:r>
              <a:rPr lang="en-US" b="0" dirty="0" smtClean="0">
                <a:latin typeface="Comic Sans MS"/>
                <a:cs typeface="Comic Sans MS"/>
              </a:rPr>
              <a:t>PBIS=Positive Behavior Intervention &amp; Supports</a:t>
            </a:r>
          </a:p>
          <a:p>
            <a:endParaRPr lang="en-US" b="0" dirty="0" smtClean="0">
              <a:latin typeface="Comic Sans MS"/>
              <a:cs typeface="Comic Sans MS"/>
            </a:endParaRPr>
          </a:p>
        </p:txBody>
      </p:sp>
      <p:sp>
        <p:nvSpPr>
          <p:cNvPr id="11" name="Content Placeholder 10"/>
          <p:cNvSpPr>
            <a:spLocks noGrp="1"/>
          </p:cNvSpPr>
          <p:nvPr>
            <p:ph sz="quarter" idx="2"/>
          </p:nvPr>
        </p:nvSpPr>
        <p:spPr>
          <a:xfrm>
            <a:off x="5334000" y="914400"/>
            <a:ext cx="3810000" cy="5562600"/>
          </a:xfrm>
        </p:spPr>
        <p:txBody>
          <a:bodyPr/>
          <a:lstStyle/>
          <a:p>
            <a:r>
              <a:rPr lang="en-US" b="0" dirty="0" smtClean="0">
                <a:latin typeface="Comic Sans MS"/>
                <a:cs typeface="Comic Sans MS"/>
              </a:rPr>
              <a:t>SWPBS=School-wide Positive Behavior Supports</a:t>
            </a:r>
          </a:p>
          <a:p>
            <a:endParaRPr lang="en-US" b="0" dirty="0" smtClean="0">
              <a:latin typeface="Comic Sans MS"/>
              <a:cs typeface="Comic Sans MS"/>
            </a:endParaRPr>
          </a:p>
          <a:p>
            <a:r>
              <a:rPr lang="en-US" b="0" dirty="0" smtClean="0">
                <a:latin typeface="Comic Sans MS"/>
                <a:cs typeface="Comic Sans MS"/>
              </a:rPr>
              <a:t>SW-PBIS=School-wide Positive Behavior Interventions &amp; Supports</a:t>
            </a:r>
          </a:p>
          <a:p>
            <a:endParaRPr lang="en-US" b="0" dirty="0" smtClean="0">
              <a:latin typeface="Comic Sans MS"/>
              <a:cs typeface="Comic Sans MS"/>
            </a:endParaRPr>
          </a:p>
          <a:p>
            <a:r>
              <a:rPr lang="en-US" b="0" dirty="0" smtClean="0">
                <a:latin typeface="Comic Sans MS"/>
                <a:cs typeface="Comic Sans MS"/>
              </a:rPr>
              <a:t>Others?</a:t>
            </a:r>
          </a:p>
          <a:p>
            <a:endParaRPr lang="en-US" dirty="0" smtClean="0"/>
          </a:p>
          <a:p>
            <a:endParaRPr lang="en-US" dirty="0"/>
          </a:p>
        </p:txBody>
      </p:sp>
      <p:pic>
        <p:nvPicPr>
          <p:cNvPr id="24583" name="Picture 7" descr="C:\Users\sjfishel.SOA\AppData\Local\Microsoft\Windows\Temporary Internet Files\Content.IE5\E2CK3LZ9\MC900434411[1].wmf"/>
          <p:cNvPicPr>
            <a:picLocks noChangeAspect="1" noChangeArrowheads="1"/>
          </p:cNvPicPr>
          <p:nvPr/>
        </p:nvPicPr>
        <p:blipFill>
          <a:blip r:embed="rId3" cstate="print"/>
          <a:srcRect/>
          <a:stretch>
            <a:fillRect/>
          </a:stretch>
        </p:blipFill>
        <p:spPr bwMode="auto">
          <a:xfrm>
            <a:off x="2133600" y="4419600"/>
            <a:ext cx="1625600" cy="1828800"/>
          </a:xfrm>
          <a:prstGeom prst="rect">
            <a:avLst/>
          </a:prstGeom>
          <a:noFill/>
        </p:spPr>
      </p:pic>
    </p:spTree>
    <p:extLst>
      <p:ext uri="{BB962C8B-B14F-4D97-AF65-F5344CB8AC3E}">
        <p14:creationId xmlns:p14="http://schemas.microsoft.com/office/powerpoint/2010/main" val="581781129"/>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lstStyle/>
          <a:p>
            <a:pPr marL="0" indent="0">
              <a:buNone/>
            </a:pPr>
            <a:r>
              <a:rPr lang="en-US" dirty="0" smtClean="0"/>
              <a:t>Where does PBIS fit into your Agency culture?</a:t>
            </a:r>
            <a:endParaRPr lang="en-US" dirty="0"/>
          </a:p>
        </p:txBody>
      </p:sp>
      <p:pic>
        <p:nvPicPr>
          <p:cNvPr id="4" name="Picture 3"/>
          <p:cNvPicPr>
            <a:picLocks noChangeAspect="1"/>
          </p:cNvPicPr>
          <p:nvPr/>
        </p:nvPicPr>
        <p:blipFill>
          <a:blip r:embed="rId3"/>
          <a:stretch>
            <a:fillRect/>
          </a:stretch>
        </p:blipFill>
        <p:spPr>
          <a:xfrm>
            <a:off x="2743200" y="2743200"/>
            <a:ext cx="3657600" cy="2609088"/>
          </a:xfrm>
          <a:prstGeom prst="rect">
            <a:avLst/>
          </a:prstGeom>
        </p:spPr>
      </p:pic>
    </p:spTree>
    <p:extLst>
      <p:ext uri="{BB962C8B-B14F-4D97-AF65-F5344CB8AC3E}">
        <p14:creationId xmlns:p14="http://schemas.microsoft.com/office/powerpoint/2010/main" val="743407246"/>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1-Steps 4 &amp; 5: Teaching Behavior Expectations</a:t>
            </a:r>
            <a:endParaRPr lang="en-US" dirty="0"/>
          </a:p>
        </p:txBody>
      </p:sp>
      <p:sp>
        <p:nvSpPr>
          <p:cNvPr id="4" name="Cloud 3"/>
          <p:cNvSpPr/>
          <p:nvPr/>
        </p:nvSpPr>
        <p:spPr bwMode="auto">
          <a:xfrm>
            <a:off x="762000" y="2895600"/>
            <a:ext cx="8001000" cy="3810000"/>
          </a:xfrm>
          <a:prstGeom prst="cloud">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3200" b="1" i="1" dirty="0" smtClean="0">
                <a:latin typeface="Arial" pitchFamily="34" charset="0"/>
              </a:rPr>
              <a:t>How can behavioral health agencies reinforce teaching of the school wide expectations/ school rules?</a:t>
            </a:r>
            <a:endParaRPr kumimoji="0" lang="en-US" sz="3200" b="1" i="1"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372234684"/>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Sample lesson plan</a:t>
            </a:r>
            <a:endParaRPr lang="en-US" dirty="0"/>
          </a:p>
        </p:txBody>
      </p:sp>
      <p:pic>
        <p:nvPicPr>
          <p:cNvPr id="3" name="Picture 2" descr="MSHallwayLessonPla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43000"/>
            <a:ext cx="71628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26725092"/>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2895600"/>
          </a:xfrm>
        </p:spPr>
        <p:txBody>
          <a:bodyPr/>
          <a:lstStyle/>
          <a:p>
            <a:r>
              <a:rPr lang="en-US" dirty="0" smtClean="0"/>
              <a:t>How does teaching behavior expectations fit into your work with clients?</a:t>
            </a:r>
            <a:endParaRPr lang="en-US" dirty="0"/>
          </a:p>
        </p:txBody>
      </p:sp>
      <p:pic>
        <p:nvPicPr>
          <p:cNvPr id="4" name="Picture 3"/>
          <p:cNvPicPr>
            <a:picLocks noChangeAspect="1"/>
          </p:cNvPicPr>
          <p:nvPr/>
        </p:nvPicPr>
        <p:blipFill>
          <a:blip r:embed="rId3"/>
          <a:stretch>
            <a:fillRect/>
          </a:stretch>
        </p:blipFill>
        <p:spPr>
          <a:xfrm>
            <a:off x="2819400" y="4038600"/>
            <a:ext cx="3657600" cy="2609088"/>
          </a:xfrm>
          <a:prstGeom prst="rect">
            <a:avLst/>
          </a:prstGeom>
        </p:spPr>
      </p:pic>
    </p:spTree>
    <p:extLst>
      <p:ext uri="{BB962C8B-B14F-4D97-AF65-F5344CB8AC3E}">
        <p14:creationId xmlns:p14="http://schemas.microsoft.com/office/powerpoint/2010/main" val="845134145"/>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bwMode="auto">
          <a:xfrm>
            <a:off x="762000" y="2895600"/>
            <a:ext cx="8001000" cy="3810000"/>
          </a:xfrm>
          <a:prstGeom prst="cloud">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3200" b="1" i="1" dirty="0" smtClean="0">
                <a:latin typeface="Arial" pitchFamily="34" charset="0"/>
              </a:rPr>
              <a:t>What behavioral health initiatives or grants does your agency have that fit with SW-PBIS?</a:t>
            </a:r>
            <a:endParaRPr kumimoji="0" lang="en-US" sz="3200" b="1" i="1"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82083102"/>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of Parents &amp; Community</a:t>
            </a:r>
            <a:endParaRPr lang="en-US" dirty="0"/>
          </a:p>
        </p:txBody>
      </p:sp>
      <p:sp>
        <p:nvSpPr>
          <p:cNvPr id="5" name="Content Placeholder 4"/>
          <p:cNvSpPr>
            <a:spLocks noGrp="1"/>
          </p:cNvSpPr>
          <p:nvPr>
            <p:ph sz="quarter" idx="1"/>
          </p:nvPr>
        </p:nvSpPr>
        <p:spPr/>
        <p:txBody>
          <a:bodyPr/>
          <a:lstStyle/>
          <a:p>
            <a:r>
              <a:rPr lang="en-US" dirty="0" smtClean="0"/>
              <a:t>Parenting with Love &amp; Logic or Love &amp; Limits </a:t>
            </a:r>
          </a:p>
          <a:p>
            <a:r>
              <a:rPr lang="en-US" dirty="0" smtClean="0"/>
              <a:t>Suicide Awareness, Prevention &amp; Postvention activities</a:t>
            </a:r>
          </a:p>
          <a:p>
            <a:pPr lvl="1"/>
            <a:r>
              <a:rPr lang="en-US" dirty="0" smtClean="0"/>
              <a:t>Safe TALK, AK Gatekeeper, ASISIT</a:t>
            </a:r>
          </a:p>
          <a:p>
            <a:r>
              <a:rPr lang="en-US" dirty="0" smtClean="0"/>
              <a:t>Mental Health First Aid training</a:t>
            </a:r>
          </a:p>
          <a:p>
            <a:r>
              <a:rPr lang="en-US" dirty="0" smtClean="0"/>
              <a:t>Transition to Independence TIP training</a:t>
            </a:r>
          </a:p>
          <a:p>
            <a:r>
              <a:rPr lang="en-US" dirty="0" smtClean="0"/>
              <a:t>Bully Prevention</a:t>
            </a:r>
          </a:p>
          <a:p>
            <a:r>
              <a:rPr lang="en-US" dirty="0" smtClean="0"/>
              <a:t>Cognitive therapy</a:t>
            </a:r>
          </a:p>
          <a:p>
            <a:r>
              <a:rPr lang="en-US" dirty="0" smtClean="0"/>
              <a:t>Anger management</a:t>
            </a:r>
          </a:p>
          <a:p>
            <a:r>
              <a:rPr lang="en-US" dirty="0" smtClean="0"/>
              <a:t>Tobacco Alcohol Drug abuse programs</a:t>
            </a:r>
          </a:p>
          <a:p>
            <a:pPr lvl="1">
              <a:buNone/>
            </a:pPr>
            <a:endParaRPr lang="en-US" dirty="0" smtClean="0"/>
          </a:p>
          <a:p>
            <a:pPr lvl="1">
              <a:buNone/>
            </a:pPr>
            <a:endParaRPr lang="en-US" dirty="0"/>
          </a:p>
          <a:p>
            <a:pPr lvl="1">
              <a:buNone/>
            </a:pPr>
            <a:endParaRPr lang="en-US" dirty="0"/>
          </a:p>
        </p:txBody>
      </p:sp>
    </p:spTree>
    <p:extLst>
      <p:ext uri="{BB962C8B-B14F-4D97-AF65-F5344CB8AC3E}">
        <p14:creationId xmlns:p14="http://schemas.microsoft.com/office/powerpoint/2010/main" val="1849915835"/>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lstStyle/>
          <a:p>
            <a:pPr marL="0" indent="0">
              <a:buNone/>
            </a:pPr>
            <a:r>
              <a:rPr lang="en-US" dirty="0" smtClean="0"/>
              <a:t>In what ways do PBIS and other agency projects work together?</a:t>
            </a:r>
          </a:p>
          <a:p>
            <a:endParaRPr lang="en-US" dirty="0"/>
          </a:p>
          <a:p>
            <a:pPr marL="0" indent="0">
              <a:buNone/>
            </a:pPr>
            <a:endParaRPr lang="en-US" dirty="0"/>
          </a:p>
        </p:txBody>
      </p:sp>
      <p:pic>
        <p:nvPicPr>
          <p:cNvPr id="4" name="Picture 3" descr="j031559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743200"/>
            <a:ext cx="3657600" cy="2609088"/>
          </a:xfrm>
          <a:prstGeom prst="rect">
            <a:avLst/>
          </a:prstGeom>
        </p:spPr>
      </p:pic>
    </p:spTree>
    <p:extLst>
      <p:ext uri="{BB962C8B-B14F-4D97-AF65-F5344CB8AC3E}">
        <p14:creationId xmlns:p14="http://schemas.microsoft.com/office/powerpoint/2010/main" val="3551537636"/>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1-Step 6: Encouraging Positive Behavior Expectations</a:t>
            </a:r>
            <a:endParaRPr lang="en-US" dirty="0"/>
          </a:p>
        </p:txBody>
      </p:sp>
      <p:sp>
        <p:nvSpPr>
          <p:cNvPr id="4" name="Cloud 3"/>
          <p:cNvSpPr/>
          <p:nvPr/>
        </p:nvSpPr>
        <p:spPr bwMode="auto">
          <a:xfrm>
            <a:off x="871182" y="2667000"/>
            <a:ext cx="7467600" cy="3886200"/>
          </a:xfrm>
          <a:prstGeom prst="cloud">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latin typeface="Arial" pitchFamily="34" charset="0"/>
              </a:rPr>
              <a:t>How</a:t>
            </a:r>
            <a:r>
              <a:rPr kumimoji="0" lang="en-US" sz="3200" b="1" i="1" u="none" strike="noStrike" cap="none" normalizeH="0" dirty="0" smtClean="0">
                <a:ln>
                  <a:noFill/>
                </a:ln>
                <a:solidFill>
                  <a:schemeClr val="tx1"/>
                </a:solidFill>
                <a:effectLst/>
                <a:latin typeface="Arial" pitchFamily="34" charset="0"/>
              </a:rPr>
              <a:t> can your agency support the school wide PBIS  reinforcement system?</a:t>
            </a:r>
            <a:endParaRPr kumimoji="0" lang="en-US" sz="3200" b="1" i="1"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414808297"/>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 up School-wide Reward Systems</a:t>
            </a:r>
            <a:endParaRPr lang="en-US" dirty="0"/>
          </a:p>
        </p:txBody>
      </p:sp>
      <p:sp>
        <p:nvSpPr>
          <p:cNvPr id="9" name="Text Placeholder 8"/>
          <p:cNvSpPr>
            <a:spLocks noGrp="1"/>
          </p:cNvSpPr>
          <p:nvPr>
            <p:ph type="body" idx="1"/>
          </p:nvPr>
        </p:nvSpPr>
        <p:spPr/>
        <p:txBody>
          <a:bodyPr/>
          <a:lstStyle/>
          <a:p>
            <a:endParaRPr lang="en-US"/>
          </a:p>
        </p:txBody>
      </p:sp>
      <p:sp>
        <p:nvSpPr>
          <p:cNvPr id="11" name="Text Placeholder 10"/>
          <p:cNvSpPr>
            <a:spLocks noGrp="1"/>
          </p:cNvSpPr>
          <p:nvPr>
            <p:ph type="body" sz="half" idx="3"/>
          </p:nvPr>
        </p:nvSpPr>
        <p:spPr/>
        <p:txBody>
          <a:bodyPr/>
          <a:lstStyle/>
          <a:p>
            <a:endParaRPr lang="en-US"/>
          </a:p>
        </p:txBody>
      </p:sp>
      <p:sp>
        <p:nvSpPr>
          <p:cNvPr id="10" name="Content Placeholder 9"/>
          <p:cNvSpPr>
            <a:spLocks noGrp="1"/>
          </p:cNvSpPr>
          <p:nvPr>
            <p:ph sz="half" idx="2"/>
          </p:nvPr>
        </p:nvSpPr>
        <p:spPr/>
        <p:txBody>
          <a:bodyPr/>
          <a:lstStyle/>
          <a:p>
            <a:endParaRPr lang="en-US"/>
          </a:p>
        </p:txBody>
      </p:sp>
      <p:sp>
        <p:nvSpPr>
          <p:cNvPr id="12" name="Content Placeholder 11"/>
          <p:cNvSpPr>
            <a:spLocks noGrp="1"/>
          </p:cNvSpPr>
          <p:nvPr>
            <p:ph sz="half" idx="4"/>
          </p:nvPr>
        </p:nvSpPr>
        <p:spPr/>
        <p:txBody>
          <a:bodyPr/>
          <a:lstStyle/>
          <a:p>
            <a:endParaRPr lang="en-US"/>
          </a:p>
        </p:txBody>
      </p:sp>
      <p:pic>
        <p:nvPicPr>
          <p:cNvPr id="3" name="Picture 2" descr="photo.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4000" y="1092200"/>
            <a:ext cx="3251200" cy="2438400"/>
          </a:xfrm>
          <a:prstGeom prst="rect">
            <a:avLst/>
          </a:prstGeom>
        </p:spPr>
      </p:pic>
      <p:pic>
        <p:nvPicPr>
          <p:cNvPr id="4" name="Picture 3" descr="image00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762000"/>
            <a:ext cx="4064000" cy="3048000"/>
          </a:xfrm>
          <a:prstGeom prst="rect">
            <a:avLst/>
          </a:prstGeom>
        </p:spPr>
      </p:pic>
      <p:pic>
        <p:nvPicPr>
          <p:cNvPr id="5" name="Picture 4" descr="image00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457200"/>
            <a:ext cx="2632551" cy="3510068"/>
          </a:xfrm>
          <a:prstGeom prst="rect">
            <a:avLst/>
          </a:prstGeom>
        </p:spPr>
      </p:pic>
      <p:pic>
        <p:nvPicPr>
          <p:cNvPr id="6" name="Picture 5" descr="ThankYouNote.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6679" y="3089512"/>
            <a:ext cx="3556000" cy="2667000"/>
          </a:xfrm>
          <a:prstGeom prst="rect">
            <a:avLst/>
          </a:prstGeom>
        </p:spPr>
      </p:pic>
      <p:pic>
        <p:nvPicPr>
          <p:cNvPr id="8" name="Picture 7" descr="phot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4479" y="3937000"/>
            <a:ext cx="3632200" cy="2724150"/>
          </a:xfrm>
          <a:prstGeom prst="rect">
            <a:avLst/>
          </a:prstGeom>
        </p:spPr>
      </p:pic>
    </p:spTree>
    <p:extLst>
      <p:ext uri="{BB962C8B-B14F-4D97-AF65-F5344CB8AC3E}">
        <p14:creationId xmlns:p14="http://schemas.microsoft.com/office/powerpoint/2010/main" val="2333805241"/>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a:t>
            </a:r>
            <a:endParaRPr lang="en-US" dirty="0"/>
          </a:p>
        </p:txBody>
      </p:sp>
      <p:sp>
        <p:nvSpPr>
          <p:cNvPr id="5" name="Content Placeholder 4"/>
          <p:cNvSpPr>
            <a:spLocks noGrp="1"/>
          </p:cNvSpPr>
          <p:nvPr>
            <p:ph sz="quarter" idx="1"/>
          </p:nvPr>
        </p:nvSpPr>
        <p:spPr/>
        <p:txBody>
          <a:bodyPr/>
          <a:lstStyle/>
          <a:p>
            <a:pPr marL="0" indent="0">
              <a:buNone/>
            </a:pPr>
            <a:r>
              <a:rPr lang="en-US" dirty="0" smtClean="0"/>
              <a:t>How can behavioral health agencies support and implement the  the reward systems?</a:t>
            </a:r>
          </a:p>
          <a:p>
            <a:pPr marL="0" indent="0">
              <a:buNone/>
            </a:pPr>
            <a:endParaRPr lang="en-US" dirty="0"/>
          </a:p>
          <a:p>
            <a:pPr marL="0" indent="0">
              <a:buNone/>
            </a:pPr>
            <a:endParaRPr lang="en-US" dirty="0"/>
          </a:p>
        </p:txBody>
      </p:sp>
      <p:pic>
        <p:nvPicPr>
          <p:cNvPr id="11" name="Picture 10"/>
          <p:cNvPicPr>
            <a:picLocks noChangeAspect="1"/>
          </p:cNvPicPr>
          <p:nvPr/>
        </p:nvPicPr>
        <p:blipFill>
          <a:blip r:embed="rId3"/>
          <a:stretch>
            <a:fillRect/>
          </a:stretch>
        </p:blipFill>
        <p:spPr>
          <a:xfrm>
            <a:off x="2514600" y="3048000"/>
            <a:ext cx="3657600" cy="2609088"/>
          </a:xfrm>
          <a:prstGeom prst="rect">
            <a:avLst/>
          </a:prstGeom>
        </p:spPr>
      </p:pic>
    </p:spTree>
    <p:extLst>
      <p:ext uri="{BB962C8B-B14F-4D97-AF65-F5344CB8AC3E}">
        <p14:creationId xmlns:p14="http://schemas.microsoft.com/office/powerpoint/2010/main" val="3073010718"/>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a:xfrm>
            <a:off x="0" y="0"/>
            <a:ext cx="9144000" cy="1905000"/>
          </a:xfrm>
        </p:spPr>
        <p:txBody>
          <a:bodyPr>
            <a:normAutofit/>
          </a:bodyPr>
          <a:lstStyle/>
          <a:p>
            <a:r>
              <a:rPr lang="en-US" b="1" dirty="0" smtClean="0">
                <a:latin typeface="Comic Sans MS" pitchFamily="66" charset="0"/>
              </a:rPr>
              <a:t>Where it is being implemented in Alaska? </a:t>
            </a:r>
            <a:br>
              <a:rPr lang="en-US" b="1" dirty="0" smtClean="0">
                <a:latin typeface="Comic Sans MS" pitchFamily="66" charset="0"/>
              </a:rPr>
            </a:br>
            <a:endParaRPr lang="en-US" sz="2000" dirty="0">
              <a:latin typeface="Comic Sans MS" pitchFamily="66" charset="0"/>
            </a:endParaRPr>
          </a:p>
        </p:txBody>
      </p:sp>
      <p:sp>
        <p:nvSpPr>
          <p:cNvPr id="30" name="Isosceles Triangle 29"/>
          <p:cNvSpPr/>
          <p:nvPr/>
        </p:nvSpPr>
        <p:spPr>
          <a:xfrm>
            <a:off x="2895600" y="64008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124200" y="6324600"/>
            <a:ext cx="3048000" cy="369332"/>
          </a:xfrm>
          <a:prstGeom prst="rect">
            <a:avLst/>
          </a:prstGeom>
          <a:noFill/>
        </p:spPr>
        <p:txBody>
          <a:bodyPr wrap="square" rtlCol="0">
            <a:spAutoFit/>
          </a:bodyPr>
          <a:lstStyle/>
          <a:p>
            <a:r>
              <a:rPr lang="en-US" dirty="0" smtClean="0"/>
              <a:t>= Alaska School Districts</a:t>
            </a:r>
            <a:endParaRPr lang="en-US" dirty="0"/>
          </a:p>
        </p:txBody>
      </p:sp>
      <p:grpSp>
        <p:nvGrpSpPr>
          <p:cNvPr id="2" name="Group 33"/>
          <p:cNvGrpSpPr/>
          <p:nvPr/>
        </p:nvGrpSpPr>
        <p:grpSpPr>
          <a:xfrm>
            <a:off x="1905000" y="2057400"/>
            <a:ext cx="5429750" cy="4114800"/>
            <a:chOff x="1905000" y="2057400"/>
            <a:chExt cx="5429750" cy="4114800"/>
          </a:xfrm>
        </p:grpSpPr>
        <p:pic>
          <p:nvPicPr>
            <p:cNvPr id="40992" name="Picture 32" descr="C:\Users\sjfishel.SOA\AppData\Local\Microsoft\Windows\Temporary Internet Files\Content.IE5\CMXG6PZB\MC900013461[1].wmf"/>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1905000" y="2057400"/>
              <a:ext cx="5429750" cy="4114800"/>
            </a:xfrm>
            <a:prstGeom prst="rect">
              <a:avLst/>
            </a:prstGeom>
            <a:noFill/>
          </p:spPr>
        </p:pic>
        <p:sp>
          <p:nvSpPr>
            <p:cNvPr id="59" name="Isosceles Triangle 58"/>
            <p:cNvSpPr/>
            <p:nvPr/>
          </p:nvSpPr>
          <p:spPr>
            <a:xfrm>
              <a:off x="6553200" y="48768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Isosceles Triangle 59"/>
            <p:cNvSpPr/>
            <p:nvPr/>
          </p:nvSpPr>
          <p:spPr>
            <a:xfrm>
              <a:off x="3200400" y="40386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Isosceles Triangle 60"/>
            <p:cNvSpPr/>
            <p:nvPr/>
          </p:nvSpPr>
          <p:spPr>
            <a:xfrm>
              <a:off x="6172200" y="46482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Isosceles Triangle 61"/>
            <p:cNvSpPr/>
            <p:nvPr/>
          </p:nvSpPr>
          <p:spPr>
            <a:xfrm>
              <a:off x="3962400" y="44196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Isosceles Triangle 62"/>
            <p:cNvSpPr/>
            <p:nvPr/>
          </p:nvSpPr>
          <p:spPr>
            <a:xfrm>
              <a:off x="7086600" y="54102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Isosceles Triangle 63"/>
            <p:cNvSpPr/>
            <p:nvPr/>
          </p:nvSpPr>
          <p:spPr>
            <a:xfrm>
              <a:off x="4572000" y="45720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Isosceles Triangle 64"/>
            <p:cNvSpPr/>
            <p:nvPr/>
          </p:nvSpPr>
          <p:spPr>
            <a:xfrm>
              <a:off x="4876800" y="41910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Isosceles Triangle 65"/>
            <p:cNvSpPr/>
            <p:nvPr/>
          </p:nvSpPr>
          <p:spPr>
            <a:xfrm>
              <a:off x="4572000" y="38100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p:cNvSpPr/>
            <p:nvPr/>
          </p:nvSpPr>
          <p:spPr>
            <a:xfrm>
              <a:off x="5334000" y="33528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Isosceles Triangle 68"/>
            <p:cNvSpPr/>
            <p:nvPr/>
          </p:nvSpPr>
          <p:spPr>
            <a:xfrm>
              <a:off x="3429000" y="22860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Isosceles Triangle 69"/>
            <p:cNvSpPr/>
            <p:nvPr/>
          </p:nvSpPr>
          <p:spPr>
            <a:xfrm>
              <a:off x="3200400" y="30480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Isosceles Triangle 70"/>
            <p:cNvSpPr/>
            <p:nvPr/>
          </p:nvSpPr>
          <p:spPr>
            <a:xfrm>
              <a:off x="6858000" y="51816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p:cNvSpPr/>
            <p:nvPr/>
          </p:nvSpPr>
          <p:spPr>
            <a:xfrm>
              <a:off x="5410200" y="37338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Isosceles Triangle 72"/>
            <p:cNvSpPr/>
            <p:nvPr/>
          </p:nvSpPr>
          <p:spPr>
            <a:xfrm>
              <a:off x="3429000" y="4114800"/>
              <a:ext cx="228600" cy="228600"/>
            </a:xfrm>
            <a:prstGeom prst="triangle">
              <a:avLst>
                <a:gd name="adj" fmla="val 426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p:cNvSpPr/>
            <p:nvPr/>
          </p:nvSpPr>
          <p:spPr>
            <a:xfrm>
              <a:off x="4114800" y="53340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p:cNvSpPr/>
            <p:nvPr/>
          </p:nvSpPr>
          <p:spPr>
            <a:xfrm>
              <a:off x="4114800" y="45720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4343400" y="20574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p:cNvSpPr/>
            <p:nvPr/>
          </p:nvSpPr>
          <p:spPr>
            <a:xfrm>
              <a:off x="4343400" y="32766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p:cNvSpPr/>
            <p:nvPr/>
          </p:nvSpPr>
          <p:spPr>
            <a:xfrm>
              <a:off x="5029200" y="26670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Isosceles Triangle 24"/>
            <p:cNvSpPr/>
            <p:nvPr/>
          </p:nvSpPr>
          <p:spPr>
            <a:xfrm>
              <a:off x="6477000" y="51816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p:cNvSpPr/>
            <p:nvPr/>
          </p:nvSpPr>
          <p:spPr>
            <a:xfrm>
              <a:off x="6477000" y="54102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p:cNvSpPr/>
            <p:nvPr/>
          </p:nvSpPr>
          <p:spPr>
            <a:xfrm>
              <a:off x="4953000" y="43434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6324600" y="53340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6781800" y="56388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3581400" y="525780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47140864"/>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1-Step 7: Discouraging Rule Violations</a:t>
            </a:r>
            <a:endParaRPr lang="en-US" dirty="0"/>
          </a:p>
        </p:txBody>
      </p:sp>
      <p:sp>
        <p:nvSpPr>
          <p:cNvPr id="4" name="Cloud 3"/>
          <p:cNvSpPr/>
          <p:nvPr/>
        </p:nvSpPr>
        <p:spPr bwMode="auto">
          <a:xfrm>
            <a:off x="457200" y="3124200"/>
            <a:ext cx="7924800" cy="3505200"/>
          </a:xfrm>
          <a:prstGeom prst="cloud">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latin typeface="Arial" pitchFamily="34" charset="0"/>
              </a:rPr>
              <a:t>How</a:t>
            </a:r>
            <a:r>
              <a:rPr kumimoji="0" lang="en-US" sz="3200" b="1" i="1" u="none" strike="noStrike" cap="none" normalizeH="0" dirty="0" smtClean="0">
                <a:ln>
                  <a:noFill/>
                </a:ln>
                <a:solidFill>
                  <a:schemeClr val="tx1"/>
                </a:solidFill>
                <a:effectLst/>
                <a:latin typeface="Arial" pitchFamily="34" charset="0"/>
              </a:rPr>
              <a:t> can the consisten</a:t>
            </a:r>
            <a:r>
              <a:rPr lang="en-US" sz="3200" b="1" i="1" dirty="0" smtClean="0">
                <a:latin typeface="Arial" pitchFamily="34" charset="0"/>
              </a:rPr>
              <a:t>t violation system help your clients?</a:t>
            </a:r>
            <a:endParaRPr kumimoji="0" lang="en-US" sz="3200" b="1" i="1"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498136832"/>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04800" y="838200"/>
            <a:ext cx="8534400"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04800" y="152400"/>
            <a:ext cx="8458200" cy="584776"/>
          </a:xfrm>
          <a:prstGeom prst="rect">
            <a:avLst/>
          </a:prstGeom>
          <a:noFill/>
        </p:spPr>
        <p:txBody>
          <a:bodyPr wrap="square" rtlCol="0">
            <a:spAutoFit/>
          </a:bodyPr>
          <a:lstStyle/>
          <a:p>
            <a:r>
              <a:rPr lang="en-US" sz="3200" b="1" dirty="0" smtClean="0">
                <a:latin typeface="Comic Sans MS"/>
                <a:cs typeface="Comic Sans MS"/>
              </a:rPr>
              <a:t>Clearly outlined process for all to follow.</a:t>
            </a:r>
            <a:endParaRPr lang="en-US" dirty="0"/>
          </a:p>
        </p:txBody>
      </p:sp>
    </p:spTree>
    <p:extLst>
      <p:ext uri="{BB962C8B-B14F-4D97-AF65-F5344CB8AC3E}">
        <p14:creationId xmlns:p14="http://schemas.microsoft.com/office/powerpoint/2010/main" val="3007034750"/>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75620"/>
            <a:ext cx="8915400" cy="612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152400"/>
            <a:ext cx="8229600" cy="523220"/>
          </a:xfrm>
          <a:prstGeom prst="rect">
            <a:avLst/>
          </a:prstGeom>
          <a:noFill/>
        </p:spPr>
        <p:txBody>
          <a:bodyPr wrap="square" rtlCol="0">
            <a:spAutoFit/>
          </a:bodyPr>
          <a:lstStyle/>
          <a:p>
            <a:r>
              <a:rPr lang="en-US" sz="2800" b="1" dirty="0" smtClean="0">
                <a:latin typeface="Comic Sans MS"/>
                <a:cs typeface="Comic Sans MS"/>
              </a:rPr>
              <a:t>Clearly (operationally defined) behaviors.</a:t>
            </a:r>
            <a:endParaRPr lang="en-US" sz="2800" b="1" dirty="0">
              <a:latin typeface="Comic Sans MS"/>
              <a:cs typeface="Comic Sans MS"/>
            </a:endParaRPr>
          </a:p>
        </p:txBody>
      </p:sp>
    </p:spTree>
    <p:extLst>
      <p:ext uri="{BB962C8B-B14F-4D97-AF65-F5344CB8AC3E}">
        <p14:creationId xmlns:p14="http://schemas.microsoft.com/office/powerpoint/2010/main" val="4160073242"/>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685800" y="914400"/>
            <a:ext cx="7239000" cy="594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4505" y="152400"/>
            <a:ext cx="8763000" cy="523220"/>
          </a:xfrm>
          <a:prstGeom prst="rect">
            <a:avLst/>
          </a:prstGeom>
          <a:noFill/>
        </p:spPr>
        <p:txBody>
          <a:bodyPr wrap="square" rtlCol="0">
            <a:spAutoFit/>
          </a:bodyPr>
          <a:lstStyle/>
          <a:p>
            <a:r>
              <a:rPr lang="en-US" sz="2800" b="1" dirty="0" smtClean="0">
                <a:latin typeface="Comic Sans MS"/>
                <a:cs typeface="Comic Sans MS"/>
              </a:rPr>
              <a:t>Consistent Office Discipline Referral Form.</a:t>
            </a:r>
            <a:endParaRPr lang="en-US" sz="2800" b="1" dirty="0">
              <a:latin typeface="Comic Sans MS"/>
              <a:cs typeface="Comic Sans MS"/>
            </a:endParaRPr>
          </a:p>
        </p:txBody>
      </p:sp>
    </p:spTree>
    <p:extLst>
      <p:ext uri="{BB962C8B-B14F-4D97-AF65-F5344CB8AC3E}">
        <p14:creationId xmlns:p14="http://schemas.microsoft.com/office/powerpoint/2010/main" val="4202655281"/>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Tier 1-step 8: Data-based Decision Making and Evaluation</a:t>
            </a:r>
            <a:endParaRPr lang="en-US" dirty="0"/>
          </a:p>
        </p:txBody>
      </p:sp>
      <p:sp>
        <p:nvSpPr>
          <p:cNvPr id="4" name="Cloud 3"/>
          <p:cNvSpPr/>
          <p:nvPr/>
        </p:nvSpPr>
        <p:spPr bwMode="auto">
          <a:xfrm>
            <a:off x="762000" y="2667000"/>
            <a:ext cx="8077200" cy="3962400"/>
          </a:xfrm>
          <a:prstGeom prst="cloud">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latin typeface="Arial" pitchFamily="34" charset="0"/>
              </a:rPr>
              <a:t>How can the consistent data collection process help students</a:t>
            </a:r>
            <a:r>
              <a:rPr kumimoji="0" lang="en-US" sz="3200" b="1" i="1" u="none" strike="noStrike" cap="none" normalizeH="0" dirty="0" smtClean="0">
                <a:ln>
                  <a:noFill/>
                </a:ln>
                <a:solidFill>
                  <a:schemeClr val="tx1"/>
                </a:solidFill>
                <a:effectLst/>
                <a:latin typeface="Arial" pitchFamily="34" charset="0"/>
              </a:rPr>
              <a:t> reach YOUR treatment goals?</a:t>
            </a:r>
            <a:endParaRPr kumimoji="0" lang="en-US" sz="3200" b="1" i="1"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013482096"/>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52400"/>
            <a:ext cx="8305800" cy="1323439"/>
          </a:xfrm>
          <a:prstGeom prst="rect">
            <a:avLst/>
          </a:prstGeom>
          <a:noFill/>
        </p:spPr>
        <p:txBody>
          <a:bodyPr wrap="square" rtlCol="0">
            <a:spAutoFit/>
          </a:bodyPr>
          <a:lstStyle/>
          <a:p>
            <a:pPr algn="ctr"/>
            <a:r>
              <a:rPr lang="en-US" sz="4000" b="1" dirty="0" smtClean="0">
                <a:latin typeface="Comic Sans MS" pitchFamily="66" charset="0"/>
              </a:rPr>
              <a:t>Data collection system established and in use. </a:t>
            </a:r>
          </a:p>
        </p:txBody>
      </p:sp>
      <p:pic>
        <p:nvPicPr>
          <p:cNvPr id="3" name="Content Placeholder 4"/>
          <p:cNvPicPr>
            <a:picLocks noChangeAspect="1"/>
          </p:cNvPicPr>
          <p:nvPr/>
        </p:nvPicPr>
        <p:blipFill>
          <a:blip r:embed="rId3" cstate="print">
            <a:alphaModFix amt="43000"/>
          </a:blip>
          <a:srcRect t="6794" b="6794"/>
          <a:stretch>
            <a:fillRect/>
          </a:stretch>
        </p:blipFill>
        <p:spPr>
          <a:xfrm>
            <a:off x="304800" y="2057400"/>
            <a:ext cx="8042276" cy="36576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p:cNvSpPr txBox="1"/>
          <p:nvPr/>
        </p:nvSpPr>
        <p:spPr>
          <a:xfrm>
            <a:off x="10419099" y="4008148"/>
            <a:ext cx="184666" cy="369332"/>
          </a:xfrm>
          <a:prstGeom prst="rect">
            <a:avLst/>
          </a:prstGeom>
          <a:noFill/>
        </p:spPr>
        <p:txBody>
          <a:bodyPr wrap="none" rtlCol="0">
            <a:spAutoFit/>
          </a:bodyPr>
          <a:lstStyle/>
          <a:p>
            <a:endParaRPr lang="en-US" dirty="0"/>
          </a:p>
        </p:txBody>
      </p:sp>
      <p:sp>
        <p:nvSpPr>
          <p:cNvPr id="4" name="TextBox 3"/>
          <p:cNvSpPr txBox="1"/>
          <p:nvPr/>
        </p:nvSpPr>
        <p:spPr>
          <a:xfrm flipH="1">
            <a:off x="1828800" y="6096000"/>
            <a:ext cx="5225534" cy="400110"/>
          </a:xfrm>
          <a:prstGeom prst="rect">
            <a:avLst/>
          </a:prstGeom>
          <a:noFill/>
        </p:spPr>
        <p:txBody>
          <a:bodyPr wrap="square" rtlCol="0">
            <a:spAutoFit/>
          </a:bodyPr>
          <a:lstStyle/>
          <a:p>
            <a:r>
              <a:rPr lang="en-US" sz="2000" b="1" dirty="0">
                <a:latin typeface="Comic Sans MS" pitchFamily="66" charset="0"/>
              </a:rPr>
              <a:t>For demo go to </a:t>
            </a:r>
            <a:r>
              <a:rPr lang="en-US" sz="2000" b="1" dirty="0" err="1">
                <a:latin typeface="Comic Sans MS" pitchFamily="66" charset="0"/>
              </a:rPr>
              <a:t>www.SWIS.org</a:t>
            </a:r>
            <a:r>
              <a:rPr lang="en-US" sz="2000" b="1" dirty="0">
                <a:latin typeface="Comic Sans MS" pitchFamily="66" charset="0"/>
              </a:rPr>
              <a:t>.</a:t>
            </a:r>
          </a:p>
        </p:txBody>
      </p:sp>
    </p:spTree>
    <p:extLst>
      <p:ext uri="{BB962C8B-B14F-4D97-AF65-F5344CB8AC3E}">
        <p14:creationId xmlns:p14="http://schemas.microsoft.com/office/powerpoint/2010/main" val="947149244"/>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342900"/>
            <a:ext cx="8839200" cy="6515100"/>
          </a:xfrm>
          <a:prstGeom prst="rect">
            <a:avLst/>
          </a:prstGeom>
        </p:spPr>
      </p:pic>
    </p:spTree>
    <p:extLst>
      <p:ext uri="{BB962C8B-B14F-4D97-AF65-F5344CB8AC3E}">
        <p14:creationId xmlns:p14="http://schemas.microsoft.com/office/powerpoint/2010/main" val="2703952625"/>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9" y="457200"/>
            <a:ext cx="9144000" cy="1447800"/>
          </a:xfrm>
        </p:spPr>
        <p:txBody>
          <a:bodyPr>
            <a:normAutofit fontScale="90000"/>
          </a:bodyPr>
          <a:lstStyle/>
          <a:p>
            <a:r>
              <a:rPr lang="en-US" b="1" dirty="0" smtClean="0">
                <a:latin typeface="Comic Sans MS" pitchFamily="66" charset="0"/>
              </a:rPr>
              <a:t>5 Key Components to Data Based Decision Making in school and treatment</a:t>
            </a:r>
            <a:endParaRPr lang="en-US" b="1" dirty="0">
              <a:latin typeface="Comic Sans MS" pitchFamily="66" charset="0"/>
            </a:endParaRPr>
          </a:p>
        </p:txBody>
      </p:sp>
      <p:sp>
        <p:nvSpPr>
          <p:cNvPr id="3" name="Content Placeholder 2"/>
          <p:cNvSpPr>
            <a:spLocks noGrp="1"/>
          </p:cNvSpPr>
          <p:nvPr>
            <p:ph sz="quarter" idx="1"/>
          </p:nvPr>
        </p:nvSpPr>
        <p:spPr>
          <a:xfrm>
            <a:off x="457200" y="1524000"/>
            <a:ext cx="8686800" cy="3886200"/>
          </a:xfrm>
        </p:spPr>
        <p:txBody>
          <a:bodyPr/>
          <a:lstStyle/>
          <a:p>
            <a:endParaRPr lang="en-US" dirty="0" smtClean="0">
              <a:latin typeface="Comic Sans MS" pitchFamily="66" charset="0"/>
            </a:endParaRPr>
          </a:p>
          <a:p>
            <a:r>
              <a:rPr lang="en-US" sz="2800" b="0" dirty="0" smtClean="0">
                <a:latin typeface="Comic Sans MS" pitchFamily="66" charset="0"/>
              </a:rPr>
              <a:t>Average number of referrals per day</a:t>
            </a:r>
          </a:p>
          <a:p>
            <a:r>
              <a:rPr lang="en-US" sz="2800" b="0" dirty="0" smtClean="0">
                <a:latin typeface="Comic Sans MS" pitchFamily="66" charset="0"/>
              </a:rPr>
              <a:t>Location of incident</a:t>
            </a:r>
          </a:p>
          <a:p>
            <a:r>
              <a:rPr lang="en-US" sz="2800" b="0" dirty="0" smtClean="0">
                <a:latin typeface="Comic Sans MS" pitchFamily="66" charset="0"/>
              </a:rPr>
              <a:t>Time of incident</a:t>
            </a:r>
          </a:p>
          <a:p>
            <a:r>
              <a:rPr lang="en-US" sz="2800" b="0" dirty="0" smtClean="0">
                <a:latin typeface="Comic Sans MS" pitchFamily="66" charset="0"/>
              </a:rPr>
              <a:t>Behavior that occurred</a:t>
            </a:r>
          </a:p>
          <a:p>
            <a:r>
              <a:rPr lang="en-US" sz="2800" b="0" dirty="0" smtClean="0">
                <a:latin typeface="Comic Sans MS" pitchFamily="66" charset="0"/>
              </a:rPr>
              <a:t>Student name</a:t>
            </a:r>
            <a:endParaRPr lang="en-US" sz="2800" b="0" dirty="0">
              <a:latin typeface="Comic Sans MS" pitchFamily="66" charset="0"/>
            </a:endParaRPr>
          </a:p>
        </p:txBody>
      </p:sp>
      <p:sp>
        <p:nvSpPr>
          <p:cNvPr id="4" name="TextBox 3"/>
          <p:cNvSpPr txBox="1"/>
          <p:nvPr/>
        </p:nvSpPr>
        <p:spPr>
          <a:xfrm>
            <a:off x="0" y="6400800"/>
            <a:ext cx="2057400" cy="369332"/>
          </a:xfrm>
          <a:prstGeom prst="rect">
            <a:avLst/>
          </a:prstGeom>
          <a:noFill/>
        </p:spPr>
        <p:txBody>
          <a:bodyPr wrap="square" rtlCol="0">
            <a:spAutoFit/>
          </a:bodyPr>
          <a:lstStyle/>
          <a:p>
            <a:r>
              <a:rPr lang="en-US" dirty="0" smtClean="0">
                <a:latin typeface="Comic Sans MS" pitchFamily="66" charset="0"/>
              </a:rPr>
              <a:t>www.swis.org</a:t>
            </a:r>
            <a:endParaRPr lang="en-US" dirty="0">
              <a:latin typeface="Comic Sans MS" pitchFamily="66" charset="0"/>
            </a:endParaRPr>
          </a:p>
        </p:txBody>
      </p:sp>
      <p:pic>
        <p:nvPicPr>
          <p:cNvPr id="81922" name="Picture 2" descr="C:\Users\sjfishel.SOA\AppData\Local\Microsoft\Windows\Temporary Internet Files\Content.IE5\SOPJZKVF\MC900034561[1].wmf"/>
          <p:cNvPicPr>
            <a:picLocks noChangeAspect="1" noChangeArrowheads="1"/>
          </p:cNvPicPr>
          <p:nvPr/>
        </p:nvPicPr>
        <p:blipFill>
          <a:blip r:embed="rId3" cstate="print"/>
          <a:srcRect/>
          <a:stretch>
            <a:fillRect/>
          </a:stretch>
        </p:blipFill>
        <p:spPr bwMode="auto">
          <a:xfrm>
            <a:off x="4953000" y="3389014"/>
            <a:ext cx="3810000" cy="3245347"/>
          </a:xfrm>
          <a:prstGeom prst="rect">
            <a:avLst/>
          </a:prstGeom>
          <a:noFill/>
        </p:spPr>
      </p:pic>
    </p:spTree>
    <p:extLst>
      <p:ext uri="{BB962C8B-B14F-4D97-AF65-F5344CB8AC3E}">
        <p14:creationId xmlns:p14="http://schemas.microsoft.com/office/powerpoint/2010/main" val="3964873808"/>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a:t>
            </a:r>
            <a:endParaRPr lang="en-US" dirty="0"/>
          </a:p>
        </p:txBody>
      </p:sp>
      <p:sp>
        <p:nvSpPr>
          <p:cNvPr id="5" name="Content Placeholder 4"/>
          <p:cNvSpPr>
            <a:spLocks noGrp="1"/>
          </p:cNvSpPr>
          <p:nvPr>
            <p:ph sz="quarter" idx="1"/>
          </p:nvPr>
        </p:nvSpPr>
        <p:spPr/>
        <p:txBody>
          <a:bodyPr/>
          <a:lstStyle/>
          <a:p>
            <a:pPr marL="0" indent="0">
              <a:buNone/>
            </a:pPr>
            <a:r>
              <a:rPr lang="en-US" dirty="0" smtClean="0"/>
              <a:t>How can this violation system data be used to support your treatment decisions?</a:t>
            </a:r>
            <a:endParaRPr lang="en-US" dirty="0"/>
          </a:p>
        </p:txBody>
      </p:sp>
      <p:pic>
        <p:nvPicPr>
          <p:cNvPr id="4" name="Picture 3"/>
          <p:cNvPicPr>
            <a:picLocks noChangeAspect="1"/>
          </p:cNvPicPr>
          <p:nvPr/>
        </p:nvPicPr>
        <p:blipFill>
          <a:blip r:embed="rId3"/>
          <a:stretch>
            <a:fillRect/>
          </a:stretch>
        </p:blipFill>
        <p:spPr>
          <a:xfrm>
            <a:off x="2667000" y="3352800"/>
            <a:ext cx="3657600" cy="2609088"/>
          </a:xfrm>
          <a:prstGeom prst="rect">
            <a:avLst/>
          </a:prstGeom>
        </p:spPr>
      </p:pic>
    </p:spTree>
    <p:extLst>
      <p:ext uri="{BB962C8B-B14F-4D97-AF65-F5344CB8AC3E}">
        <p14:creationId xmlns:p14="http://schemas.microsoft.com/office/powerpoint/2010/main" val="3495511700"/>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2895600"/>
          </a:xfrm>
        </p:spPr>
        <p:txBody>
          <a:bodyPr/>
          <a:lstStyle/>
          <a:p>
            <a:r>
              <a:rPr lang="en-US" smtClean="0"/>
              <a:t>Questions?</a:t>
            </a:r>
            <a:endParaRPr lang="en-US" dirty="0"/>
          </a:p>
        </p:txBody>
      </p:sp>
      <p:pic>
        <p:nvPicPr>
          <p:cNvPr id="4" name="Picture 3"/>
          <p:cNvPicPr>
            <a:picLocks noChangeAspect="1"/>
          </p:cNvPicPr>
          <p:nvPr/>
        </p:nvPicPr>
        <p:blipFill>
          <a:blip r:embed="rId3"/>
          <a:stretch>
            <a:fillRect/>
          </a:stretch>
        </p:blipFill>
        <p:spPr>
          <a:xfrm>
            <a:off x="2667000" y="3352800"/>
            <a:ext cx="3657600" cy="2609088"/>
          </a:xfrm>
          <a:prstGeom prst="rect">
            <a:avLst/>
          </a:prstGeom>
        </p:spPr>
      </p:pic>
    </p:spTree>
    <p:extLst>
      <p:ext uri="{BB962C8B-B14F-4D97-AF65-F5344CB8AC3E}">
        <p14:creationId xmlns:p14="http://schemas.microsoft.com/office/powerpoint/2010/main" val="2981175116"/>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sz="quarter" idx="1"/>
          </p:nvPr>
        </p:nvSpPr>
        <p:spPr>
          <a:xfrm>
            <a:off x="381000" y="1828800"/>
            <a:ext cx="8229600" cy="4267200"/>
          </a:xfrm>
        </p:spPr>
        <p:txBody>
          <a:bodyPr/>
          <a:lstStyle/>
          <a:p>
            <a:pPr>
              <a:buClr>
                <a:schemeClr val="tx2"/>
              </a:buClr>
              <a:buFont typeface="Wingdings" pitchFamily="33" charset="2"/>
              <a:buNone/>
            </a:pPr>
            <a:r>
              <a:rPr lang="en-US" sz="3600" b="0" dirty="0">
                <a:solidFill>
                  <a:srgbClr val="000000"/>
                </a:solidFill>
                <a:latin typeface="Comic Sans MS" pitchFamily="66" charset="0"/>
              </a:rPr>
              <a:t>SW-</a:t>
            </a:r>
            <a:r>
              <a:rPr lang="en-US" sz="3600" b="0" dirty="0" smtClean="0">
                <a:solidFill>
                  <a:srgbClr val="000000"/>
                </a:solidFill>
                <a:latin typeface="Comic Sans MS" pitchFamily="66" charset="0"/>
              </a:rPr>
              <a:t>PBIS </a:t>
            </a:r>
            <a:r>
              <a:rPr lang="en-US" sz="3600" b="0" dirty="0">
                <a:solidFill>
                  <a:srgbClr val="000000"/>
                </a:solidFill>
                <a:latin typeface="Comic Sans MS" pitchFamily="66" charset="0"/>
              </a:rPr>
              <a:t>is a broad range of </a:t>
            </a:r>
            <a:r>
              <a:rPr lang="en-US" sz="3600" b="0" u="sng" dirty="0">
                <a:solidFill>
                  <a:srgbClr val="000000"/>
                </a:solidFill>
                <a:latin typeface="Comic Sans MS" pitchFamily="66" charset="0"/>
              </a:rPr>
              <a:t>systemic and individualized</a:t>
            </a:r>
            <a:r>
              <a:rPr lang="en-US" sz="3600" b="0" dirty="0">
                <a:solidFill>
                  <a:srgbClr val="000000"/>
                </a:solidFill>
                <a:latin typeface="Comic Sans MS" pitchFamily="66" charset="0"/>
              </a:rPr>
              <a:t> strategies for achieving important </a:t>
            </a:r>
            <a:r>
              <a:rPr lang="en-US" sz="3600" b="0" u="sng" dirty="0">
                <a:solidFill>
                  <a:srgbClr val="000000"/>
                </a:solidFill>
                <a:latin typeface="Comic Sans MS" pitchFamily="66" charset="0"/>
              </a:rPr>
              <a:t>social and learning outcomes</a:t>
            </a:r>
            <a:r>
              <a:rPr lang="en-US" sz="3600" b="0" dirty="0">
                <a:solidFill>
                  <a:srgbClr val="000000"/>
                </a:solidFill>
                <a:latin typeface="Comic Sans MS" pitchFamily="66" charset="0"/>
              </a:rPr>
              <a:t> while preventing problem behavior</a:t>
            </a:r>
          </a:p>
          <a:p>
            <a:pPr algn="r">
              <a:buClr>
                <a:schemeClr val="tx2"/>
              </a:buClr>
              <a:buFont typeface="Wingdings" pitchFamily="33" charset="2"/>
              <a:buNone/>
            </a:pPr>
            <a:r>
              <a:rPr lang="en-US" sz="1000" i="1" dirty="0">
                <a:solidFill>
                  <a:srgbClr val="000000"/>
                </a:solidFill>
                <a:latin typeface="Comic Sans MS" pitchFamily="66" charset="0"/>
              </a:rPr>
              <a:t>OSEP Center on PBIS</a:t>
            </a:r>
            <a:r>
              <a:rPr lang="en-US" sz="1000" dirty="0">
                <a:solidFill>
                  <a:srgbClr val="000000"/>
                </a:solidFill>
                <a:latin typeface="Comic Sans MS" pitchFamily="66" charset="0"/>
              </a:rPr>
              <a:t> </a:t>
            </a:r>
          </a:p>
        </p:txBody>
      </p:sp>
      <p:pic>
        <p:nvPicPr>
          <p:cNvPr id="173057" name="Picture 1" descr="PBIS Logo">
            <a:hlinkClick r:id="rId3"/>
          </p:cNvPr>
          <p:cNvPicPr>
            <a:picLocks noChangeAspect="1" noChangeArrowheads="1"/>
          </p:cNvPicPr>
          <p:nvPr/>
        </p:nvPicPr>
        <p:blipFill>
          <a:blip r:embed="rId4" cstate="print"/>
          <a:srcRect/>
          <a:stretch>
            <a:fillRect/>
          </a:stretch>
        </p:blipFill>
        <p:spPr bwMode="auto">
          <a:xfrm>
            <a:off x="5943600" y="6096000"/>
            <a:ext cx="3057525" cy="638175"/>
          </a:xfrm>
          <a:prstGeom prst="rect">
            <a:avLst/>
          </a:prstGeom>
          <a:noFill/>
          <a:ln w="9525">
            <a:noFill/>
            <a:miter lim="800000"/>
            <a:headEnd/>
            <a:tailEnd/>
          </a:ln>
        </p:spPr>
      </p:pic>
    </p:spTree>
    <p:extLst>
      <p:ext uri="{BB962C8B-B14F-4D97-AF65-F5344CB8AC3E}">
        <p14:creationId xmlns:p14="http://schemas.microsoft.com/office/powerpoint/2010/main" val="2463519726"/>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sz="quarter" idx="1"/>
          </p:nvPr>
        </p:nvSpPr>
        <p:spPr/>
        <p:txBody>
          <a:bodyPr/>
          <a:lstStyle/>
          <a:p>
            <a:r>
              <a:rPr lang="en-US" dirty="0" smtClean="0"/>
              <a:t>Please place  you information here</a:t>
            </a:r>
            <a:endParaRPr lang="en-US" dirty="0"/>
          </a:p>
        </p:txBody>
      </p:sp>
    </p:spTree>
    <p:extLst>
      <p:ext uri="{BB962C8B-B14F-4D97-AF65-F5344CB8AC3E}">
        <p14:creationId xmlns:p14="http://schemas.microsoft.com/office/powerpoint/2010/main" val="3436715858"/>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381000"/>
            <a:ext cx="7772400" cy="944562"/>
          </a:xfrm>
        </p:spPr>
        <p:txBody>
          <a:bodyPr>
            <a:normAutofit fontScale="90000"/>
          </a:bodyPr>
          <a:lstStyle/>
          <a:p>
            <a:r>
              <a:rPr lang="en-US" dirty="0" smtClean="0"/>
              <a:t/>
            </a:r>
            <a:br>
              <a:rPr lang="en-US" dirty="0" smtClean="0"/>
            </a:br>
            <a:r>
              <a:rPr lang="en-US" dirty="0" smtClean="0">
                <a:latin typeface="Comic Sans MS Bold" pitchFamily="66" charset="0"/>
              </a:rPr>
              <a:t>Understand what PBIS is….</a:t>
            </a:r>
            <a:r>
              <a:rPr lang="en-US" dirty="0">
                <a:latin typeface="Comic Sans MS Bold" pitchFamily="66" charset="0"/>
              </a:rPr>
              <a:t/>
            </a:r>
            <a:br>
              <a:rPr lang="en-US" dirty="0">
                <a:latin typeface="Comic Sans MS Bold" pitchFamily="66" charset="0"/>
              </a:rPr>
            </a:br>
            <a:endParaRPr lang="en-US" dirty="0">
              <a:latin typeface="Comic Sans MS Bold" pitchFamily="66" charset="0"/>
            </a:endParaRPr>
          </a:p>
        </p:txBody>
      </p:sp>
      <p:sp>
        <p:nvSpPr>
          <p:cNvPr id="4" name="Content Placeholder 3"/>
          <p:cNvSpPr>
            <a:spLocks noGrp="1"/>
          </p:cNvSpPr>
          <p:nvPr>
            <p:ph sz="quarter" idx="1"/>
          </p:nvPr>
        </p:nvSpPr>
        <p:spPr>
          <a:xfrm>
            <a:off x="533400" y="1524000"/>
            <a:ext cx="3749040" cy="4572000"/>
          </a:xfrm>
        </p:spPr>
        <p:txBody>
          <a:bodyPr>
            <a:normAutofit fontScale="92500" lnSpcReduction="20000"/>
          </a:bodyPr>
          <a:lstStyle/>
          <a:p>
            <a:pPr marL="285750" indent="-285750">
              <a:buFont typeface="Arial"/>
              <a:buChar char="•"/>
            </a:pPr>
            <a:r>
              <a:rPr lang="en-US" sz="2800" dirty="0">
                <a:latin typeface="Comic Sans MS" pitchFamily="66" charset="0"/>
              </a:rPr>
              <a:t>Evidence-based practice</a:t>
            </a:r>
            <a:r>
              <a:rPr lang="en-US" sz="2800" dirty="0" smtClean="0">
                <a:latin typeface="Comic Sans MS" pitchFamily="66" charset="0"/>
              </a:rPr>
              <a:t>.</a:t>
            </a:r>
          </a:p>
          <a:p>
            <a:pPr marL="285750" indent="-285750">
              <a:buFont typeface="Arial"/>
              <a:buChar char="•"/>
            </a:pPr>
            <a:endParaRPr lang="en-US" sz="2800" dirty="0">
              <a:latin typeface="Comic Sans MS" pitchFamily="66" charset="0"/>
            </a:endParaRPr>
          </a:p>
          <a:p>
            <a:pPr marL="285750" lvl="0" indent="-285750">
              <a:buFont typeface="Arial"/>
              <a:buChar char="•"/>
            </a:pPr>
            <a:r>
              <a:rPr lang="en-US" sz="2800" dirty="0">
                <a:latin typeface="Comic Sans MS" pitchFamily="66" charset="0"/>
              </a:rPr>
              <a:t>Framework to promote social skill development and establish a more effective learning environment</a:t>
            </a:r>
            <a:r>
              <a:rPr lang="en-US" sz="2800" dirty="0" smtClean="0">
                <a:latin typeface="Comic Sans MS" pitchFamily="66" charset="0"/>
              </a:rPr>
              <a:t>.</a:t>
            </a:r>
          </a:p>
          <a:p>
            <a:pPr marL="285750" lvl="0" indent="-285750">
              <a:buFont typeface="Arial"/>
              <a:buChar char="•"/>
            </a:pPr>
            <a:endParaRPr lang="en-US" sz="2800" dirty="0">
              <a:latin typeface="Comic Sans MS" pitchFamily="66" charset="0"/>
            </a:endParaRPr>
          </a:p>
          <a:p>
            <a:pPr marL="285750" lvl="0" indent="-285750">
              <a:buFont typeface="Arial"/>
              <a:buChar char="•"/>
            </a:pPr>
            <a:r>
              <a:rPr lang="en-US" sz="2800" dirty="0">
                <a:latin typeface="Comic Sans MS" pitchFamily="66" charset="0"/>
              </a:rPr>
              <a:t>Starts with prevention first. </a:t>
            </a:r>
          </a:p>
          <a:p>
            <a:endParaRPr lang="en-US" dirty="0"/>
          </a:p>
        </p:txBody>
      </p:sp>
      <p:sp>
        <p:nvSpPr>
          <p:cNvPr id="6" name="Content Placeholder 5"/>
          <p:cNvSpPr>
            <a:spLocks noGrp="1"/>
          </p:cNvSpPr>
          <p:nvPr>
            <p:ph sz="quarter" idx="2"/>
          </p:nvPr>
        </p:nvSpPr>
        <p:spPr/>
        <p:txBody>
          <a:bodyPr>
            <a:normAutofit fontScale="92500" lnSpcReduction="20000"/>
          </a:bodyPr>
          <a:lstStyle/>
          <a:p>
            <a:pPr marL="285750" lvl="0" indent="-285750">
              <a:buFont typeface="Arial"/>
              <a:buChar char="•"/>
            </a:pPr>
            <a:r>
              <a:rPr lang="en-US" sz="2800" dirty="0">
                <a:latin typeface="Comic Sans MS" pitchFamily="66" charset="0"/>
              </a:rPr>
              <a:t>Actively invest in doing things before the children make mistakes</a:t>
            </a:r>
            <a:r>
              <a:rPr lang="en-US" sz="2800" dirty="0" smtClean="0">
                <a:latin typeface="Comic Sans MS" pitchFamily="66" charset="0"/>
              </a:rPr>
              <a:t>.</a:t>
            </a:r>
          </a:p>
          <a:p>
            <a:pPr marL="285750" lvl="0" indent="-285750">
              <a:buFont typeface="Arial"/>
              <a:buChar char="•"/>
            </a:pPr>
            <a:endParaRPr lang="en-US" sz="2800" dirty="0">
              <a:latin typeface="Comic Sans MS" pitchFamily="66" charset="0"/>
            </a:endParaRPr>
          </a:p>
          <a:p>
            <a:pPr marL="285750" lvl="0" indent="-285750">
              <a:buFont typeface="Arial"/>
              <a:buChar char="•"/>
            </a:pPr>
            <a:r>
              <a:rPr lang="en-US" sz="2800" dirty="0">
                <a:latin typeface="Comic Sans MS" pitchFamily="66" charset="0"/>
              </a:rPr>
              <a:t>Active reinforcement from verbal to tangible reinforcement through the eyes of the students.</a:t>
            </a:r>
          </a:p>
          <a:p>
            <a:endParaRPr lang="en-US" dirty="0"/>
          </a:p>
        </p:txBody>
      </p:sp>
    </p:spTree>
    <p:extLst>
      <p:ext uri="{BB962C8B-B14F-4D97-AF65-F5344CB8AC3E}">
        <p14:creationId xmlns:p14="http://schemas.microsoft.com/office/powerpoint/2010/main" val="1414986372"/>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r>
              <a:rPr lang="en-US" b="1" dirty="0" smtClean="0">
                <a:latin typeface="Comic Sans MS"/>
                <a:cs typeface="Comic Sans MS"/>
              </a:rPr>
              <a:t>FYI….Research on SW-PBIS states schools may see:</a:t>
            </a:r>
            <a:endParaRPr lang="en-US" b="1" dirty="0">
              <a:latin typeface="Comic Sans MS"/>
              <a:cs typeface="Comic Sans MS"/>
            </a:endParaRPr>
          </a:p>
        </p:txBody>
      </p:sp>
      <p:sp>
        <p:nvSpPr>
          <p:cNvPr id="3" name="Content Placeholder 2"/>
          <p:cNvSpPr>
            <a:spLocks noGrp="1"/>
          </p:cNvSpPr>
          <p:nvPr>
            <p:ph sz="quarter" idx="1"/>
          </p:nvPr>
        </p:nvSpPr>
        <p:spPr>
          <a:xfrm>
            <a:off x="152400" y="1524000"/>
            <a:ext cx="5029200" cy="4953000"/>
          </a:xfrm>
        </p:spPr>
        <p:txBody>
          <a:bodyPr/>
          <a:lstStyle/>
          <a:p>
            <a:r>
              <a:rPr lang="en-US" sz="2200" b="0" dirty="0">
                <a:latin typeface="Comic Sans MS" pitchFamily="66" charset="0"/>
              </a:rPr>
              <a:t>Increased </a:t>
            </a:r>
            <a:r>
              <a:rPr lang="en-US" sz="2200" b="0" dirty="0" smtClean="0">
                <a:latin typeface="Comic Sans MS" pitchFamily="66" charset="0"/>
              </a:rPr>
              <a:t>attendance</a:t>
            </a:r>
          </a:p>
          <a:p>
            <a:r>
              <a:rPr lang="en-US" sz="2200" b="0" dirty="0" smtClean="0">
                <a:latin typeface="Comic Sans MS" pitchFamily="66" charset="0"/>
              </a:rPr>
              <a:t>Increased positive social interactions between staff and students</a:t>
            </a:r>
          </a:p>
          <a:p>
            <a:r>
              <a:rPr lang="en-US" sz="2200" b="0" dirty="0" smtClean="0">
                <a:latin typeface="Comic Sans MS" pitchFamily="66" charset="0"/>
              </a:rPr>
              <a:t>Increased learning (test scores)</a:t>
            </a:r>
          </a:p>
          <a:p>
            <a:r>
              <a:rPr lang="en-US" sz="2200" b="0" dirty="0" smtClean="0">
                <a:latin typeface="Comic Sans MS" pitchFamily="66" charset="0"/>
              </a:rPr>
              <a:t>Increased graduation rate</a:t>
            </a:r>
          </a:p>
          <a:p>
            <a:r>
              <a:rPr lang="en-US" sz="2200" b="0" dirty="0" smtClean="0">
                <a:latin typeface="Comic Sans MS" pitchFamily="66" charset="0"/>
              </a:rPr>
              <a:t>Increased teacher retention</a:t>
            </a:r>
          </a:p>
          <a:p>
            <a:r>
              <a:rPr lang="en-US" sz="2200" b="0" dirty="0" smtClean="0">
                <a:latin typeface="Comic Sans MS" pitchFamily="66" charset="0"/>
              </a:rPr>
              <a:t>Improve school efficiency</a:t>
            </a:r>
          </a:p>
          <a:p>
            <a:r>
              <a:rPr lang="en-US" sz="2200" b="0" dirty="0" smtClean="0">
                <a:latin typeface="Comic Sans MS" pitchFamily="66" charset="0"/>
              </a:rPr>
              <a:t>Increased administrative time</a:t>
            </a:r>
          </a:p>
          <a:p>
            <a:r>
              <a:rPr lang="en-US" sz="2200" b="0" dirty="0" smtClean="0">
                <a:latin typeface="Comic Sans MS" pitchFamily="66" charset="0"/>
              </a:rPr>
              <a:t>Perception of increased teacher effectiveness</a:t>
            </a:r>
          </a:p>
          <a:p>
            <a:endParaRPr lang="en-US" sz="2200" b="0" dirty="0" smtClean="0">
              <a:latin typeface="Comic Sans MS" pitchFamily="66" charset="0"/>
            </a:endParaRPr>
          </a:p>
          <a:p>
            <a:endParaRPr lang="en-US" sz="2200" b="0" dirty="0">
              <a:latin typeface="Comic Sans MS" pitchFamily="66" charset="0"/>
            </a:endParaRPr>
          </a:p>
        </p:txBody>
      </p:sp>
      <p:sp>
        <p:nvSpPr>
          <p:cNvPr id="4" name="Content Placeholder 3"/>
          <p:cNvSpPr>
            <a:spLocks noGrp="1"/>
          </p:cNvSpPr>
          <p:nvPr>
            <p:ph sz="quarter" idx="2"/>
          </p:nvPr>
        </p:nvSpPr>
        <p:spPr>
          <a:xfrm>
            <a:off x="5105400" y="1524000"/>
            <a:ext cx="4038600" cy="3810000"/>
          </a:xfrm>
        </p:spPr>
        <p:txBody>
          <a:bodyPr/>
          <a:lstStyle/>
          <a:p>
            <a:r>
              <a:rPr lang="en-US" sz="2200" b="0" dirty="0">
                <a:latin typeface="Comic Sans MS" pitchFamily="66" charset="0"/>
              </a:rPr>
              <a:t>Decreased truancy</a:t>
            </a:r>
          </a:p>
          <a:p>
            <a:r>
              <a:rPr lang="en-US" sz="2200" b="0" dirty="0" smtClean="0">
                <a:latin typeface="Comic Sans MS"/>
                <a:cs typeface="Comic Sans MS"/>
              </a:rPr>
              <a:t>Decreased bullying</a:t>
            </a:r>
          </a:p>
          <a:p>
            <a:r>
              <a:rPr lang="en-US" sz="2200" b="0" dirty="0" smtClean="0">
                <a:latin typeface="Comic Sans MS"/>
                <a:cs typeface="Comic Sans MS"/>
              </a:rPr>
              <a:t>Decreased drop-out rate</a:t>
            </a:r>
          </a:p>
          <a:p>
            <a:r>
              <a:rPr lang="en-US" sz="2200" b="0" dirty="0" smtClean="0">
                <a:latin typeface="Comic Sans MS"/>
                <a:cs typeface="Comic Sans MS"/>
              </a:rPr>
              <a:t>Decrease Office Discipline Referrals</a:t>
            </a:r>
          </a:p>
          <a:p>
            <a:r>
              <a:rPr lang="en-US" sz="2200" dirty="0" smtClean="0">
                <a:latin typeface="Comic Sans MS"/>
                <a:cs typeface="Comic Sans MS"/>
              </a:rPr>
              <a:t>Proactive, preventative measure for suicide</a:t>
            </a:r>
          </a:p>
          <a:p>
            <a:endParaRPr lang="en-US" sz="2200" b="0" dirty="0">
              <a:latin typeface="Comic Sans MS"/>
              <a:cs typeface="Comic Sans MS"/>
            </a:endParaRPr>
          </a:p>
        </p:txBody>
      </p:sp>
      <p:sp>
        <p:nvSpPr>
          <p:cNvPr id="5" name="TextBox 4"/>
          <p:cNvSpPr txBox="1"/>
          <p:nvPr/>
        </p:nvSpPr>
        <p:spPr>
          <a:xfrm>
            <a:off x="4419600" y="6172200"/>
            <a:ext cx="4038600" cy="400110"/>
          </a:xfrm>
          <a:prstGeom prst="rect">
            <a:avLst/>
          </a:prstGeom>
          <a:noFill/>
        </p:spPr>
        <p:txBody>
          <a:bodyPr wrap="square" rtlCol="0">
            <a:spAutoFit/>
          </a:bodyPr>
          <a:lstStyle/>
          <a:p>
            <a:r>
              <a:rPr lang="en-US" sz="1000" dirty="0" smtClean="0"/>
              <a:t>Adapted from Rob </a:t>
            </a:r>
            <a:r>
              <a:rPr lang="en-US" sz="1000" dirty="0"/>
              <a:t>Horner, Nov 2012. Northwest PBIS Coaching Conference Keynote</a:t>
            </a:r>
          </a:p>
        </p:txBody>
      </p:sp>
      <p:pic>
        <p:nvPicPr>
          <p:cNvPr id="59393" name="Picture 1" descr="C:\Users\sjfishel.SOA\AppData\Local\Microsoft\Windows\Temporary Internet Files\Content.IE5\SOPJZKVF\MC900367492[1].wmf"/>
          <p:cNvPicPr>
            <a:picLocks noChangeAspect="1" noChangeArrowheads="1"/>
          </p:cNvPicPr>
          <p:nvPr/>
        </p:nvPicPr>
        <p:blipFill>
          <a:blip r:embed="rId3" cstate="print"/>
          <a:srcRect/>
          <a:stretch>
            <a:fillRect/>
          </a:stretch>
        </p:blipFill>
        <p:spPr bwMode="auto">
          <a:xfrm>
            <a:off x="6019800" y="4495800"/>
            <a:ext cx="1816913" cy="1291133"/>
          </a:xfrm>
          <a:prstGeom prst="rect">
            <a:avLst/>
          </a:prstGeom>
          <a:noFill/>
        </p:spPr>
      </p:pic>
    </p:spTree>
    <p:extLst>
      <p:ext uri="{BB962C8B-B14F-4D97-AF65-F5344CB8AC3E}">
        <p14:creationId xmlns:p14="http://schemas.microsoft.com/office/powerpoint/2010/main" val="2219690456"/>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3600" b="1" dirty="0" smtClean="0">
                <a:latin typeface="Comic Sans MS"/>
                <a:cs typeface="Comic Sans MS"/>
              </a:rPr>
              <a:t>Understand the goals for the school’s  SW-PBIS initiative. What is your role?</a:t>
            </a:r>
            <a:endParaRPr lang="en-US" sz="3600" b="1" dirty="0">
              <a:latin typeface="Comic Sans MS"/>
              <a:cs typeface="Comic Sans MS"/>
            </a:endParaRPr>
          </a:p>
        </p:txBody>
      </p:sp>
      <p:sp>
        <p:nvSpPr>
          <p:cNvPr id="3" name="Content Placeholder 2"/>
          <p:cNvSpPr>
            <a:spLocks noGrp="1"/>
          </p:cNvSpPr>
          <p:nvPr>
            <p:ph sz="quarter" idx="1"/>
          </p:nvPr>
        </p:nvSpPr>
        <p:spPr>
          <a:xfrm>
            <a:off x="457200" y="1447800"/>
            <a:ext cx="3810000" cy="5181600"/>
          </a:xfrm>
        </p:spPr>
        <p:txBody>
          <a:bodyPr/>
          <a:lstStyle/>
          <a:p>
            <a:r>
              <a:rPr lang="en-US" sz="2000" b="0" dirty="0" smtClean="0">
                <a:latin typeface="Comic Sans MS"/>
                <a:cs typeface="Comic Sans MS"/>
              </a:rPr>
              <a:t>Create an effective learning environment that is physically and emotionally safe for all. </a:t>
            </a:r>
          </a:p>
          <a:p>
            <a:endParaRPr lang="en-US" sz="2000" b="0" dirty="0" smtClean="0">
              <a:latin typeface="Comic Sans MS"/>
              <a:cs typeface="Comic Sans MS"/>
            </a:endParaRPr>
          </a:p>
          <a:p>
            <a:r>
              <a:rPr lang="en-US" sz="2000" b="0" dirty="0" smtClean="0">
                <a:latin typeface="Comic Sans MS"/>
                <a:cs typeface="Comic Sans MS"/>
              </a:rPr>
              <a:t>Create a predictable</a:t>
            </a:r>
            <a:r>
              <a:rPr lang="en-US" sz="2000" b="0" dirty="0">
                <a:latin typeface="Comic Sans MS"/>
                <a:cs typeface="Comic Sans MS"/>
              </a:rPr>
              <a:t>, consistent, </a:t>
            </a:r>
            <a:r>
              <a:rPr lang="en-US" sz="2000" b="0" dirty="0" smtClean="0">
                <a:latin typeface="Comic Sans MS"/>
                <a:cs typeface="Comic Sans MS"/>
              </a:rPr>
              <a:t>and positive school environment that promotes learning.</a:t>
            </a:r>
          </a:p>
          <a:p>
            <a:pPr>
              <a:buNone/>
            </a:pPr>
            <a:endParaRPr lang="en-US" sz="2000" b="0" dirty="0" smtClean="0">
              <a:latin typeface="Comic Sans MS"/>
              <a:cs typeface="Comic Sans MS"/>
            </a:endParaRPr>
          </a:p>
          <a:p>
            <a:r>
              <a:rPr lang="en-US" sz="2000" dirty="0" smtClean="0">
                <a:latin typeface="Comic Sans MS"/>
                <a:cs typeface="Comic Sans MS"/>
              </a:rPr>
              <a:t>Full </a:t>
            </a:r>
            <a:r>
              <a:rPr lang="en-US" sz="2000" dirty="0">
                <a:latin typeface="Comic Sans MS"/>
                <a:cs typeface="Comic Sans MS"/>
              </a:rPr>
              <a:t>continuum of behavior support is available to all </a:t>
            </a:r>
            <a:r>
              <a:rPr lang="en-US" sz="2000" dirty="0" smtClean="0">
                <a:latin typeface="Comic Sans MS"/>
                <a:cs typeface="Comic Sans MS"/>
              </a:rPr>
              <a:t>students within school through inter-agency collaborations.</a:t>
            </a:r>
          </a:p>
          <a:p>
            <a:endParaRPr lang="en-US" sz="2400" b="0" dirty="0">
              <a:latin typeface="Comic Sans MS"/>
              <a:cs typeface="Comic Sans MS"/>
            </a:endParaRPr>
          </a:p>
          <a:p>
            <a:endParaRPr lang="en-US" sz="2400" b="0" dirty="0">
              <a:latin typeface="Comic Sans MS"/>
              <a:cs typeface="Comic Sans MS"/>
            </a:endParaRPr>
          </a:p>
          <a:p>
            <a:endParaRPr lang="en-US" sz="2400" b="0" dirty="0">
              <a:latin typeface="Comic Sans MS"/>
              <a:cs typeface="Comic Sans MS"/>
            </a:endParaRPr>
          </a:p>
          <a:p>
            <a:endParaRPr lang="en-US" b="0" dirty="0">
              <a:solidFill>
                <a:schemeClr val="tx1">
                  <a:lumMod val="50000"/>
                  <a:lumOff val="50000"/>
                </a:schemeClr>
              </a:solidFill>
              <a:latin typeface="Comic Sans MS"/>
              <a:ea typeface="ＭＳ Ｐゴシック" charset="0"/>
              <a:cs typeface="Comic Sans MS"/>
            </a:endParaRPr>
          </a:p>
          <a:p>
            <a:endParaRPr lang="en-US" b="0" dirty="0">
              <a:latin typeface="Comic Sans MS"/>
              <a:cs typeface="Comic Sans MS"/>
            </a:endParaRPr>
          </a:p>
        </p:txBody>
      </p:sp>
      <p:sp>
        <p:nvSpPr>
          <p:cNvPr id="5" name="Content Placeholder 4"/>
          <p:cNvSpPr>
            <a:spLocks noGrp="1"/>
          </p:cNvSpPr>
          <p:nvPr>
            <p:ph sz="quarter" idx="2"/>
          </p:nvPr>
        </p:nvSpPr>
        <p:spPr>
          <a:xfrm>
            <a:off x="5334000" y="1143000"/>
            <a:ext cx="3810000" cy="5334000"/>
          </a:xfrm>
        </p:spPr>
        <p:txBody>
          <a:bodyPr/>
          <a:lstStyle/>
          <a:p>
            <a:endParaRPr lang="en-US" sz="2000" b="0" dirty="0" smtClean="0">
              <a:latin typeface="Comic Sans MS"/>
              <a:cs typeface="Comic Sans MS"/>
            </a:endParaRPr>
          </a:p>
          <a:p>
            <a:r>
              <a:rPr lang="en-US" sz="2000" dirty="0" smtClean="0">
                <a:latin typeface="Comic Sans MS"/>
                <a:cs typeface="Comic Sans MS"/>
              </a:rPr>
              <a:t>80% of students (and staff) can tell you what is expected of them. </a:t>
            </a:r>
            <a:r>
              <a:rPr lang="en-US" sz="2000" b="0" dirty="0" smtClean="0">
                <a:latin typeface="Comic Sans MS"/>
                <a:cs typeface="Comic Sans MS"/>
              </a:rPr>
              <a:t>They can give behavioral example because they have been taught, actively supervised, practiced, &amp; acknowledged</a:t>
            </a:r>
          </a:p>
          <a:p>
            <a:endParaRPr lang="en-US" sz="2000" b="0" dirty="0" smtClean="0">
              <a:latin typeface="Comic Sans MS"/>
              <a:cs typeface="Comic Sans MS"/>
            </a:endParaRPr>
          </a:p>
          <a:p>
            <a:r>
              <a:rPr lang="en-US" sz="2000" dirty="0" smtClean="0">
                <a:latin typeface="Comic Sans MS"/>
                <a:cs typeface="Comic Sans MS"/>
              </a:rPr>
              <a:t>Common language among students, staff, community, and family. The </a:t>
            </a:r>
            <a:r>
              <a:rPr lang="en-US" sz="2000" dirty="0" smtClean="0">
                <a:latin typeface="Comic Sans MS"/>
                <a:ea typeface="ＭＳ Ｐゴシック" charset="0"/>
                <a:cs typeface="Comic Sans MS"/>
              </a:rPr>
              <a:t>school environment is free of triggers that maintain problem behaviors.</a:t>
            </a:r>
          </a:p>
          <a:p>
            <a:endParaRPr lang="en-US" sz="2000" dirty="0"/>
          </a:p>
        </p:txBody>
      </p:sp>
      <p:sp>
        <p:nvSpPr>
          <p:cNvPr id="4" name="TextBox 3"/>
          <p:cNvSpPr txBox="1"/>
          <p:nvPr/>
        </p:nvSpPr>
        <p:spPr>
          <a:xfrm>
            <a:off x="4648200" y="6400800"/>
            <a:ext cx="4375666" cy="261610"/>
          </a:xfrm>
          <a:prstGeom prst="rect">
            <a:avLst/>
          </a:prstGeom>
          <a:noFill/>
        </p:spPr>
        <p:txBody>
          <a:bodyPr wrap="square" rtlCol="0">
            <a:spAutoFit/>
          </a:bodyPr>
          <a:lstStyle/>
          <a:p>
            <a:r>
              <a:rPr lang="en-US" sz="1100" dirty="0"/>
              <a:t>Rob Horner, Nov 2012. Northwest PBIS Coaching Conference Keynote</a:t>
            </a:r>
          </a:p>
        </p:txBody>
      </p:sp>
      <p:pic>
        <p:nvPicPr>
          <p:cNvPr id="14338" name="Picture 2" descr="C:\Users\sjfishel.SOA\AppData\Local\Microsoft\Windows\Temporary Internet Files\Content.IE5\EB8KOMFF\MC900297565[1].wmf"/>
          <p:cNvPicPr>
            <a:picLocks noChangeAspect="1" noChangeArrowheads="1"/>
          </p:cNvPicPr>
          <p:nvPr/>
        </p:nvPicPr>
        <p:blipFill>
          <a:blip r:embed="rId3" cstate="print"/>
          <a:srcRect/>
          <a:stretch>
            <a:fillRect/>
          </a:stretch>
        </p:blipFill>
        <p:spPr bwMode="auto">
          <a:xfrm>
            <a:off x="3810000" y="2514600"/>
            <a:ext cx="1810512" cy="1159459"/>
          </a:xfrm>
          <a:prstGeom prst="rect">
            <a:avLst/>
          </a:prstGeom>
          <a:noFill/>
        </p:spPr>
      </p:pic>
    </p:spTree>
    <p:extLst>
      <p:ext uri="{BB962C8B-B14F-4D97-AF65-F5344CB8AC3E}">
        <p14:creationId xmlns:p14="http://schemas.microsoft.com/office/powerpoint/2010/main" val="851975226"/>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Sjfishel\AppData\Local\Microsoft\Windows\Temporary Internet Files\Content.IE5\E2CK3LZ9\MC900334268[1].wmf"/>
          <p:cNvPicPr>
            <a:picLocks noChangeAspect="1" noChangeArrowheads="1"/>
          </p:cNvPicPr>
          <p:nvPr/>
        </p:nvPicPr>
        <p:blipFill>
          <a:blip r:embed="rId3" cstate="print"/>
          <a:srcRect/>
          <a:stretch>
            <a:fillRect/>
          </a:stretch>
        </p:blipFill>
        <p:spPr bwMode="auto">
          <a:xfrm>
            <a:off x="914400" y="1600200"/>
            <a:ext cx="7315200" cy="5029200"/>
          </a:xfrm>
          <a:prstGeom prst="rect">
            <a:avLst/>
          </a:prstGeom>
          <a:noFill/>
        </p:spPr>
      </p:pic>
      <p:sp>
        <p:nvSpPr>
          <p:cNvPr id="84" name="TextBox 83"/>
          <p:cNvSpPr txBox="1"/>
          <p:nvPr/>
        </p:nvSpPr>
        <p:spPr>
          <a:xfrm>
            <a:off x="5334000" y="3200400"/>
            <a:ext cx="1371600" cy="369332"/>
          </a:xfrm>
          <a:prstGeom prst="rect">
            <a:avLst/>
          </a:prstGeom>
          <a:noFill/>
        </p:spPr>
        <p:txBody>
          <a:bodyPr wrap="square" rtlCol="0">
            <a:spAutoFit/>
          </a:bodyPr>
          <a:lstStyle/>
          <a:p>
            <a:r>
              <a:rPr lang="en-US" dirty="0" smtClean="0"/>
              <a:t>Family</a:t>
            </a:r>
            <a:endParaRPr lang="en-US" dirty="0"/>
          </a:p>
        </p:txBody>
      </p:sp>
      <p:sp>
        <p:nvSpPr>
          <p:cNvPr id="85" name="TextBox 84"/>
          <p:cNvSpPr txBox="1"/>
          <p:nvPr/>
        </p:nvSpPr>
        <p:spPr>
          <a:xfrm>
            <a:off x="2895600" y="2971800"/>
            <a:ext cx="1219200" cy="369332"/>
          </a:xfrm>
          <a:prstGeom prst="rect">
            <a:avLst/>
          </a:prstGeom>
          <a:noFill/>
        </p:spPr>
        <p:txBody>
          <a:bodyPr wrap="square" rtlCol="0">
            <a:spAutoFit/>
          </a:bodyPr>
          <a:lstStyle/>
          <a:p>
            <a:r>
              <a:rPr lang="en-US" dirty="0" smtClean="0"/>
              <a:t>School</a:t>
            </a:r>
            <a:endParaRPr lang="en-US" dirty="0"/>
          </a:p>
        </p:txBody>
      </p:sp>
      <p:sp>
        <p:nvSpPr>
          <p:cNvPr id="86" name="TextBox 85"/>
          <p:cNvSpPr txBox="1"/>
          <p:nvPr/>
        </p:nvSpPr>
        <p:spPr>
          <a:xfrm>
            <a:off x="2819400" y="4114800"/>
            <a:ext cx="1219200" cy="923330"/>
          </a:xfrm>
          <a:prstGeom prst="rect">
            <a:avLst/>
          </a:prstGeom>
          <a:noFill/>
        </p:spPr>
        <p:txBody>
          <a:bodyPr wrap="square" rtlCol="0">
            <a:spAutoFit/>
          </a:bodyPr>
          <a:lstStyle/>
          <a:p>
            <a:r>
              <a:rPr lang="en-US" dirty="0" smtClean="0"/>
              <a:t>Behavioral Health Agency</a:t>
            </a:r>
            <a:endParaRPr lang="en-US" dirty="0"/>
          </a:p>
        </p:txBody>
      </p:sp>
      <p:sp>
        <p:nvSpPr>
          <p:cNvPr id="87" name="TextBox 86"/>
          <p:cNvSpPr txBox="1"/>
          <p:nvPr/>
        </p:nvSpPr>
        <p:spPr>
          <a:xfrm>
            <a:off x="4800600" y="4724400"/>
            <a:ext cx="1524000" cy="369332"/>
          </a:xfrm>
          <a:prstGeom prst="rect">
            <a:avLst/>
          </a:prstGeom>
          <a:noFill/>
        </p:spPr>
        <p:txBody>
          <a:bodyPr wrap="square" rtlCol="0">
            <a:spAutoFit/>
          </a:bodyPr>
          <a:lstStyle/>
          <a:p>
            <a:r>
              <a:rPr lang="en-US" dirty="0" smtClean="0"/>
              <a:t>Student</a:t>
            </a:r>
            <a:endParaRPr lang="en-US" dirty="0"/>
          </a:p>
        </p:txBody>
      </p:sp>
      <p:sp>
        <p:nvSpPr>
          <p:cNvPr id="89" name="Title 88"/>
          <p:cNvSpPr>
            <a:spLocks noGrp="1"/>
          </p:cNvSpPr>
          <p:nvPr>
            <p:ph type="title"/>
          </p:nvPr>
        </p:nvSpPr>
        <p:spPr>
          <a:xfrm>
            <a:off x="0" y="0"/>
            <a:ext cx="9144000" cy="1371600"/>
          </a:xfrm>
        </p:spPr>
        <p:txBody>
          <a:bodyPr/>
          <a:lstStyle/>
          <a:p>
            <a:r>
              <a:rPr lang="en-US" dirty="0" smtClean="0">
                <a:latin typeface="Comic Sans MS"/>
                <a:cs typeface="Comic Sans MS"/>
              </a:rPr>
              <a:t>Determine who can support PBIS!</a:t>
            </a:r>
            <a:endParaRPr lang="en-US" dirty="0">
              <a:latin typeface="Comic Sans MS"/>
              <a:cs typeface="Comic Sans MS"/>
            </a:endParaRPr>
          </a:p>
        </p:txBody>
      </p:sp>
    </p:spTree>
    <p:extLst>
      <p:ext uri="{BB962C8B-B14F-4D97-AF65-F5344CB8AC3E}">
        <p14:creationId xmlns:p14="http://schemas.microsoft.com/office/powerpoint/2010/main" val="4063797323"/>
      </p:ext>
    </p:extLst>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10613</TotalTime>
  <Words>2593</Words>
  <Application>Microsoft Office PowerPoint</Application>
  <PresentationFormat>On-screen Show (4:3)</PresentationFormat>
  <Paragraphs>387</Paragraphs>
  <Slides>50</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Equity</vt:lpstr>
      <vt:lpstr>Drawing</vt:lpstr>
      <vt:lpstr>Your Agency can Support a School-wide Positive Behavior Interventions &amp; Supports (PBIS) Initiative: Here is how!</vt:lpstr>
      <vt:lpstr>Goals of this Presentation:</vt:lpstr>
      <vt:lpstr>Understand the acronyms:</vt:lpstr>
      <vt:lpstr>Where it is being implemented in Alaska?  </vt:lpstr>
      <vt:lpstr>PowerPoint Presentation</vt:lpstr>
      <vt:lpstr> Understand what PBIS is…. </vt:lpstr>
      <vt:lpstr>FYI….Research on SW-PBIS states schools may see:</vt:lpstr>
      <vt:lpstr>Understand the goals for the school’s  SW-PBIS initiative. What is your role?</vt:lpstr>
      <vt:lpstr>Determine who can support PBIS!</vt:lpstr>
      <vt:lpstr>PowerPoint Presentation</vt:lpstr>
      <vt:lpstr>Understand the Stages of Implementation: School &amp; Agency.</vt:lpstr>
      <vt:lpstr>PowerPoint Presentation</vt:lpstr>
      <vt:lpstr>PowerPoint Presentation</vt:lpstr>
      <vt:lpstr>Designing School-Wide Systems for Student Success</vt:lpstr>
      <vt:lpstr>PowerPoint Presentation</vt:lpstr>
      <vt:lpstr>PowerPoint Presentation</vt:lpstr>
      <vt:lpstr>Roles of: District Administration, Behavioral Health Agency, and school-based teams</vt:lpstr>
      <vt:lpstr>PowerPoint Presentation</vt:lpstr>
      <vt:lpstr>Define Administration’s Roles and Responsibilities</vt:lpstr>
      <vt:lpstr>Coaching Support to Behavioral Health Agencies</vt:lpstr>
      <vt:lpstr>Get to Know Tier 1 in the SW-PBIS Implementation Process</vt:lpstr>
      <vt:lpstr>And what they will do to get there! Tier 1 Implementation“8 Steps”</vt:lpstr>
      <vt:lpstr>Tier 1-Step 1: Establish a School-wide PBIS Leadership Team </vt:lpstr>
      <vt:lpstr>SW-PBIS Leadership Team: Identify key players (3-8 members)</vt:lpstr>
      <vt:lpstr>Discussion</vt:lpstr>
      <vt:lpstr>Tier 1-Steps 2 &amp; 3: Behavior Purpose Statement and Positive Behavior Expectations</vt:lpstr>
      <vt:lpstr>PowerPoint Presentation</vt:lpstr>
      <vt:lpstr>PowerPoint Presentation</vt:lpstr>
      <vt:lpstr>PowerPoint Presentation</vt:lpstr>
      <vt:lpstr>Discussion</vt:lpstr>
      <vt:lpstr>Tier 1-Steps 4 &amp; 5: Teaching Behavior Expectations</vt:lpstr>
      <vt:lpstr>Sample lesson plan</vt:lpstr>
      <vt:lpstr>How does teaching behavior expectations fit into your work with clients?</vt:lpstr>
      <vt:lpstr>PowerPoint Presentation</vt:lpstr>
      <vt:lpstr>Education of Parents &amp; Community</vt:lpstr>
      <vt:lpstr>Discussion</vt:lpstr>
      <vt:lpstr>Tier 1-Step 6: Encouraging Positive Behavior Expectations</vt:lpstr>
      <vt:lpstr>Set up School-wide Reward Systems</vt:lpstr>
      <vt:lpstr>Discussion</vt:lpstr>
      <vt:lpstr>Tier 1-Step 7: Discouraging Rule Violations</vt:lpstr>
      <vt:lpstr>PowerPoint Presentation</vt:lpstr>
      <vt:lpstr>PowerPoint Presentation</vt:lpstr>
      <vt:lpstr>PowerPoint Presentation</vt:lpstr>
      <vt:lpstr>Tier 1-step 8: Data-based Decision Making and Evaluation</vt:lpstr>
      <vt:lpstr>PowerPoint Presentation</vt:lpstr>
      <vt:lpstr>PowerPoint Presentation</vt:lpstr>
      <vt:lpstr>5 Key Components to Data Based Decision Making in school and treatment</vt:lpstr>
      <vt:lpstr>Discussion</vt:lpstr>
      <vt:lpstr>Questions?</vt:lpstr>
      <vt:lpstr>Contact Information:</vt:lpstr>
    </vt:vector>
  </TitlesOfParts>
  <Company>DEC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Sjfishel</dc:creator>
  <cp:lastModifiedBy>Sjfishel</cp:lastModifiedBy>
  <cp:revision>222</cp:revision>
  <cp:lastPrinted>2013-02-01T22:19:50Z</cp:lastPrinted>
  <dcterms:created xsi:type="dcterms:W3CDTF">2012-11-06T20:27:24Z</dcterms:created>
  <dcterms:modified xsi:type="dcterms:W3CDTF">2013-05-13T21:28:32Z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TC010690801033</vt:lpwstr>
  </property>
</Properties>
</file>